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6" r:id="rId3"/>
    <p:sldId id="267" r:id="rId4"/>
    <p:sldId id="268" r:id="rId5"/>
    <p:sldId id="269" r:id="rId6"/>
    <p:sldId id="270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B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9C5B3-AAD2-4C17-B4B1-13C6D58FFA08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99A7F-6FE3-40F3-BB5A-1EC6E59C7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22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99A7F-6FE3-40F3-BB5A-1EC6E59C759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55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99A7F-6FE3-40F3-BB5A-1EC6E59C759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605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99A7F-6FE3-40F3-BB5A-1EC6E59C759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3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8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91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60338"/>
            <a:ext cx="2743200" cy="61642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338"/>
            <a:ext cx="8026400" cy="61642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9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2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5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5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4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1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17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2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609600" y="1447800"/>
            <a:ext cx="10972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текста</a:t>
            </a:r>
          </a:p>
          <a:p>
            <a:pPr lvl="1"/>
            <a:r>
              <a:rPr lang="en-US" altLang="ru-RU"/>
              <a:t>Второй уровень</a:t>
            </a:r>
          </a:p>
          <a:p>
            <a:pPr lvl="2"/>
            <a:r>
              <a:rPr lang="en-US" altLang="ru-RU"/>
              <a:t>Третий уровень</a:t>
            </a:r>
          </a:p>
          <a:p>
            <a:pPr lvl="3"/>
            <a:r>
              <a:rPr lang="en-US" altLang="ru-RU"/>
              <a:t>Четвертый уровень</a:t>
            </a:r>
          </a:p>
          <a:p>
            <a:pPr lvl="4"/>
            <a:r>
              <a:rPr lang="en-US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609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rgbClr val="FFFFFF"/>
                </a:solidFill>
                <a:effectLst/>
                <a:latin typeface="+mn-lt"/>
              </a:defRPr>
            </a:lvl1pPr>
          </a:lstStyle>
          <a:p>
            <a:fld id="{2DA21456-F3FB-44F2-B5B5-AD930DED25A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4165600" y="6477001"/>
            <a:ext cx="386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FFFFFF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FF"/>
                </a:solidFill>
              </a:defRPr>
            </a:lvl1pPr>
          </a:lstStyle>
          <a:p>
            <a:fld id="{58AFE4EF-7AAD-4CDC-AE10-CE6072DEE729}" type="slidenum">
              <a:rPr lang="ru-RU" smtClean="0"/>
              <a:t>‹#›</a:t>
            </a:fld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black">
          <a:xfrm>
            <a:off x="-33216" y="1062039"/>
            <a:ext cx="9751647" cy="73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ru-RU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160338"/>
            <a:ext cx="1046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739973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enproc.gov.ru/anticor/register-of-illegal-remuner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483DBF-94FF-4F81-8A0E-40D6ABB33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669" y="1313985"/>
            <a:ext cx="10726616" cy="3143715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РЕАЛИЗАЦИИ ФЕДЕРАЛЬНОГО ЗАКОНА ОТ 05.04.2013 № 44-ФЗ «О КОНТРАКТНОЙ СИСТЕМЕ В СФЕРЕ ЗАКУПОК ТОВАРОВ, РАБОТ, УСЛУГ ДЛЯ ОБЕСПЕЧНИЯ ГОСУДАРСТВЕННЫХ И МУНИЦИПАЛЬНЫХ НУЖД»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8AFC4AA-AAA0-40D4-92DD-5CD71D794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30704"/>
            <a:ext cx="8534400" cy="1029229"/>
          </a:xfrm>
        </p:spPr>
        <p:txBody>
          <a:bodyPr/>
          <a:lstStyle/>
          <a:p>
            <a:r>
              <a:rPr lang="ru-RU" sz="2800" b="1" dirty="0"/>
              <a:t>Агентство государственных закупок </a:t>
            </a:r>
          </a:p>
          <a:p>
            <a:r>
              <a:rPr lang="ru-RU" sz="2800" b="1" dirty="0"/>
              <a:t>Ульяновской области</a:t>
            </a:r>
          </a:p>
        </p:txBody>
      </p:sp>
      <p:sp>
        <p:nvSpPr>
          <p:cNvPr id="4" name="Text Box 13">
            <a:extLst>
              <a:ext uri="{FF2B5EF4-FFF2-40B4-BE49-F238E27FC236}">
                <a16:creationId xmlns="" xmlns:a16="http://schemas.microsoft.com/office/drawing/2014/main" id="{7B0408AD-F06C-4A19-B50F-8A8066C8A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537" y="6353373"/>
            <a:ext cx="943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ea typeface="PT Astra Serif" pitchFamily="18" charset="0"/>
                <a:cs typeface="Arial" charset="0"/>
              </a:rPr>
              <a:t>Ульяновск,  </a:t>
            </a:r>
            <a:r>
              <a:rPr lang="en-US" altLang="ru-RU" sz="2000" dirty="0" smtClean="0">
                <a:ea typeface="PT Astra Serif" pitchFamily="18" charset="0"/>
                <a:cs typeface="Arial" charset="0"/>
              </a:rPr>
              <a:t>2021</a:t>
            </a:r>
            <a:endParaRPr lang="ru-RU" altLang="ru-RU" sz="2000" dirty="0">
              <a:ea typeface="PT Astra Serif" pitchFamily="18" charset="0"/>
              <a:cs typeface="Arial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722" y="4202464"/>
            <a:ext cx="3024554" cy="182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78816F-2E4D-4A28-BEDB-F3F2A527F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804" y="51816"/>
            <a:ext cx="10464800" cy="1066800"/>
          </a:xfrm>
        </p:spPr>
        <p:txBody>
          <a:bodyPr/>
          <a:lstStyle/>
          <a:p>
            <a:pPr algn="ctr"/>
            <a:r>
              <a:rPr lang="ru-RU" dirty="0" smtClean="0"/>
              <a:t>НОВЫЕ ОСОБЕННОСТИ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09131A-A616-42E9-800F-6D0935F45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" y="1237488"/>
            <a:ext cx="11622024" cy="5249862"/>
          </a:xfrm>
        </p:spPr>
        <p:txBody>
          <a:bodyPr/>
          <a:lstStyle/>
          <a:p>
            <a:pPr marL="0" indent="357188" algn="just"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«Универсальная стоимостная </a:t>
            </a:r>
            <a:r>
              <a:rPr lang="ru-RU" sz="1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предквалификация</a:t>
            </a: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</a:p>
          <a:p>
            <a:pPr marL="0" indent="357188" algn="just">
              <a:spcAft>
                <a:spcPts val="800"/>
              </a:spcAft>
              <a:buNone/>
            </a:pP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озможность допуска к участию в закупках стоимостью свыше 20 млн. руб. только участников, имеющих успешный опыт исполнения 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контракта </a:t>
            </a:r>
            <a:r>
              <a:rPr lang="ru-RU" sz="1800" dirty="0">
                <a:solidFill>
                  <a:srgbClr val="0070C0"/>
                </a:solidFill>
              </a:rPr>
              <a:t>в течение трех лет до даты подачи заявки на участие </a:t>
            </a:r>
            <a:r>
              <a:rPr lang="ru-RU" sz="1800" dirty="0" smtClean="0">
                <a:solidFill>
                  <a:srgbClr val="0070C0"/>
                </a:solidFill>
              </a:rPr>
              <a:t/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в закупке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заключённого в соответствии с Законом № 44-ФЗ, 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№ </a:t>
            </a: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223-ФЗ независимо от предмета закупки 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объёме исполненных обязательств в размере не менее </a:t>
            </a:r>
            <a:r>
              <a:rPr lang="ru-RU" sz="1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</a:t>
            </a: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от НМЦК. </a:t>
            </a:r>
          </a:p>
          <a:p>
            <a:pPr marL="0" indent="357188" algn="just">
              <a:spcAft>
                <a:spcPts val="800"/>
              </a:spcAft>
              <a:buNone/>
            </a:pPr>
            <a:endParaRPr lang="ru-RU" sz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357188" algn="just"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Рейтинг деловой репутации </a:t>
            </a:r>
          </a:p>
          <a:p>
            <a:pPr marL="0" indent="357188" algn="just">
              <a:spcAft>
                <a:spcPts val="800"/>
              </a:spcAft>
              <a:buNone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Также ФАС России предлагает ввести рейтинг деловой репутации участников закупки </a:t>
            </a:r>
            <a:b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установлением порядка его формирования и применения актом Правительства РФ.</a:t>
            </a:r>
          </a:p>
          <a:p>
            <a:pPr marL="0" indent="357188" algn="just">
              <a:spcAft>
                <a:spcPts val="800"/>
              </a:spcAft>
              <a:buNone/>
            </a:pPr>
            <a:endParaRPr lang="ru-RU" sz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357188" algn="just">
              <a:buNone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Особенности при заключении контракта жизненного цикла:</a:t>
            </a:r>
          </a:p>
          <a:p>
            <a:pPr marL="0" indent="357188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возможность осуществления закупки как путём проведения электронного аукциона, так и конкурса;</a:t>
            </a:r>
          </a:p>
          <a:p>
            <a:pPr marL="0" indent="357188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выделение в контракте стоимости поставки товара или выполнения работы, а также стоимости последующего обслуживания;</a:t>
            </a:r>
          </a:p>
          <a:p>
            <a:pPr marL="0" indent="357188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предоставления обеспечения исполнения контракта в отношении поставки товара или выполнения работы раздельно от обязательств по последующему обслуживанию. </a:t>
            </a:r>
            <a:endParaRPr lang="ru-RU" sz="18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="" xmlns:a16="http://schemas.microsoft.com/office/drawing/2014/main" id="{12C4F11E-E4B2-4471-9C79-6535F674C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7" y="6327246"/>
            <a:ext cx="943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ea typeface="PT Astra Serif" pitchFamily="18" charset="0"/>
                <a:cs typeface="Arial" charset="0"/>
              </a:rPr>
              <a:t>Ульяновск,  </a:t>
            </a:r>
            <a:r>
              <a:rPr lang="ru-RU" altLang="ru-RU" sz="2000" dirty="0" smtClean="0">
                <a:ea typeface="PT Astra Serif" pitchFamily="18" charset="0"/>
                <a:cs typeface="Arial" charset="0"/>
              </a:rPr>
              <a:t>202</a:t>
            </a:r>
            <a:r>
              <a:rPr lang="en-US" altLang="ru-RU" sz="2000" dirty="0" smtClean="0">
                <a:ea typeface="PT Astra Serif" pitchFamily="18" charset="0"/>
                <a:cs typeface="Arial" charset="0"/>
              </a:rPr>
              <a:t>1</a:t>
            </a:r>
            <a:endParaRPr lang="ru-RU" altLang="ru-RU" sz="2000" dirty="0">
              <a:ea typeface="PT Astra Serif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92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26909E-A25F-4FBE-A561-294E264E2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2512"/>
            <a:ext cx="10363200" cy="1011936"/>
          </a:xfrm>
        </p:spPr>
        <p:txBody>
          <a:bodyPr/>
          <a:lstStyle/>
          <a:p>
            <a:pPr algn="ctr"/>
            <a:r>
              <a:rPr lang="ru-RU" dirty="0" smtClean="0"/>
              <a:t>    НОВОВЕДЕНИЯ ПО ЗАЯВКЕ</a:t>
            </a:r>
            <a:endParaRPr lang="ru-RU" dirty="0"/>
          </a:p>
        </p:txBody>
      </p:sp>
      <p:sp>
        <p:nvSpPr>
          <p:cNvPr id="7" name="Подзаголовок 6">
            <a:extLst>
              <a:ext uri="{FF2B5EF4-FFF2-40B4-BE49-F238E27FC236}">
                <a16:creationId xmlns="" xmlns:a16="http://schemas.microsoft.com/office/drawing/2014/main" id="{10F02612-7F3F-4AE7-B97C-7A19715FA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988" y="1197864"/>
            <a:ext cx="11622024" cy="5120640"/>
          </a:xfrm>
        </p:spPr>
        <p:txBody>
          <a:bodyPr/>
          <a:lstStyle/>
          <a:p>
            <a:pPr indent="357188" algn="just"/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Введение единых требований к составу заявок для всех способов: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информация об участнике закупки</a:t>
            </a: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информация о предлагаемом участником товаре (работе, услуге);</a:t>
            </a: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ценовое предложение участника закупки;</a:t>
            </a: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документы об импортозамещении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7188" algn="just"/>
            <a:r>
              <a:rPr lang="ru-RU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Отзыв участником закупки заявки после подведения итогов: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окончания срока подачи заявок на участие в закупке; 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момента размещения в ЕИС протокола подведения итогов определения поставщика (подрядчика, исполнителя) до заключения контракта, за исключением случаев, если такая заявка отклонена. При этом не допускается отзыв заявок, которым присвоены первые три порядковых номера. 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endParaRPr lang="ru-RU" sz="12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7188" algn="just"/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основания возврата заявки оператором ЭТП: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предложение иностранного товара, если в закупке установлен запрет на допуск</a:t>
            </a:r>
            <a:b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иностранного товара; 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участник не является СМП, если закупка проводится среди СМП/СОНО.</a:t>
            </a:r>
            <a:endParaRPr lang="ru-RU" sz="1800" dirty="0">
              <a:solidFill>
                <a:srgbClr val="0070C0"/>
              </a:solidFill>
              <a:highlight>
                <a:srgbClr val="00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ru-RU" sz="18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800" dirty="0">
                <a:solidFill>
                  <a:srgbClr val="0070C0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ru-RU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="" xmlns:a16="http://schemas.microsoft.com/office/drawing/2014/main" id="{45B3387C-B920-4D07-9EB5-4D76A1234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7" y="6327246"/>
            <a:ext cx="943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ea typeface="PT Astra Serif" pitchFamily="18" charset="0"/>
                <a:cs typeface="Arial" charset="0"/>
              </a:rPr>
              <a:t>Ульяновск,  </a:t>
            </a:r>
            <a:r>
              <a:rPr lang="ru-RU" altLang="ru-RU" sz="2000" dirty="0" smtClean="0">
                <a:ea typeface="PT Astra Serif" pitchFamily="18" charset="0"/>
                <a:cs typeface="Arial" charset="0"/>
              </a:rPr>
              <a:t>202</a:t>
            </a:r>
            <a:r>
              <a:rPr lang="en-US" altLang="ru-RU" sz="2000" dirty="0" smtClean="0">
                <a:ea typeface="PT Astra Serif" pitchFamily="18" charset="0"/>
                <a:cs typeface="Arial" charset="0"/>
              </a:rPr>
              <a:t>1</a:t>
            </a:r>
            <a:endParaRPr lang="ru-RU" altLang="ru-RU" sz="2000" dirty="0">
              <a:ea typeface="PT Astra Serif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557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B83B1BC7-B3C7-4D92-93ED-FBA532416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"/>
            <a:ext cx="10363200" cy="950976"/>
          </a:xfrm>
        </p:spPr>
        <p:txBody>
          <a:bodyPr/>
          <a:lstStyle/>
          <a:p>
            <a:pPr algn="ctr"/>
            <a:r>
              <a:rPr lang="ru-RU" dirty="0" smtClean="0"/>
              <a:t>УНИФИКАЦИЯ</a:t>
            </a:r>
            <a:endParaRPr lang="ru-RU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="" xmlns:a16="http://schemas.microsoft.com/office/drawing/2014/main" id="{0CE5759B-3B9B-4140-9CB6-62B6DA420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712" y="1258824"/>
            <a:ext cx="11466576" cy="5032248"/>
          </a:xfrm>
        </p:spPr>
        <p:txBody>
          <a:bodyPr/>
          <a:lstStyle/>
          <a:p>
            <a:pPr indent="357188" algn="just"/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Изменение состава протокола: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исключена информация об участниках закупки (отдельный документ);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подписание электронными подписями каждого члена комиссии на ЭТП.</a:t>
            </a:r>
          </a:p>
          <a:p>
            <a:pPr indent="357188" algn="just"/>
            <a:endParaRPr lang="ru-RU" sz="18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7188" algn="just"/>
            <a:r>
              <a:rPr lang="ru-RU" sz="18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Торги в электронном аукционе: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сокращение периода приема ценовых предложений до 4 минут; </a:t>
            </a:r>
          </a:p>
          <a:p>
            <a:pPr indent="357188" algn="just"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установление предельного максимального периода торгов в случае, если подано ценовое предложение, предусматривающее снижение цены контракта либо суммы цен единиц товара, работы, услуги до половины процента </a:t>
            </a:r>
            <a:r>
              <a:rPr lang="ru-RU" sz="1800" b="0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НМЦК</a:t>
            </a:r>
            <a:r>
              <a:rPr lang="en-US" sz="1800" b="0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 более 3 часов с момента поступления указанного ценового предложения.</a:t>
            </a: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7188" algn="just"/>
            <a:endParaRPr lang="ru-RU" sz="18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7188" algn="just"/>
            <a:r>
              <a:rPr lang="ru-RU" sz="18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Совместные конкурсы и аукционы:</a:t>
            </a:r>
          </a:p>
          <a:p>
            <a:pPr indent="357188" algn="just"/>
            <a:r>
              <a:rPr lang="ru-RU" sz="18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Оптимизация порядка проведения совместных конкурсов и аукционов в части установления дополнительной возможности их проведения одновременно несколькими уполномоченными органами, в том числе различных субъектов РФ, что позволит </a:t>
            </a:r>
            <a:r>
              <a:rPr lang="ru-RU" sz="18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осуществлять совместные межрегиональные </a:t>
            </a:r>
            <a:r>
              <a:rPr lang="ru-RU" sz="18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конкурсы и аукционы.</a:t>
            </a:r>
            <a:endParaRPr lang="ru-R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400" dirty="0">
              <a:solidFill>
                <a:srgbClr val="0070C0"/>
              </a:solidFill>
            </a:endParaRPr>
          </a:p>
          <a:p>
            <a:pPr algn="l"/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="" xmlns:a16="http://schemas.microsoft.com/office/drawing/2014/main" id="{39CD53AC-ACB1-4CEA-BA4C-FB339D57A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7" y="6327246"/>
            <a:ext cx="943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ea typeface="PT Astra Serif" pitchFamily="18" charset="0"/>
                <a:cs typeface="Arial" charset="0"/>
              </a:rPr>
              <a:t>Ульяновск,  </a:t>
            </a:r>
            <a:r>
              <a:rPr lang="ru-RU" altLang="ru-RU" sz="2000" dirty="0" smtClean="0">
                <a:ea typeface="PT Astra Serif" pitchFamily="18" charset="0"/>
                <a:cs typeface="Arial" charset="0"/>
              </a:rPr>
              <a:t>202</a:t>
            </a:r>
            <a:r>
              <a:rPr lang="en-US" altLang="ru-RU" sz="2000" dirty="0" smtClean="0">
                <a:ea typeface="PT Astra Serif" pitchFamily="18" charset="0"/>
                <a:cs typeface="Arial" charset="0"/>
              </a:rPr>
              <a:t>1</a:t>
            </a:r>
            <a:endParaRPr lang="ru-RU" altLang="ru-RU" sz="2000" dirty="0">
              <a:ea typeface="PT Astra Serif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51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A84FFF-276B-4367-AED6-04F84448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0"/>
            <a:ext cx="10464800" cy="1066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ЗАКЛЮЧЕНИЕ КОНТРАКТА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F2EA2838-A3AC-4CEA-B21F-43080886E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386286"/>
              </p:ext>
            </p:extLst>
          </p:nvPr>
        </p:nvGraphicFramePr>
        <p:xfrm>
          <a:off x="0" y="1073283"/>
          <a:ext cx="12192000" cy="543182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219450">
                  <a:extLst>
                    <a:ext uri="{9D8B030D-6E8A-4147-A177-3AD203B41FA5}">
                      <a16:colId xmlns="" xmlns:a16="http://schemas.microsoft.com/office/drawing/2014/main" val="1070781582"/>
                    </a:ext>
                  </a:extLst>
                </a:gridCol>
                <a:gridCol w="8972550">
                  <a:extLst>
                    <a:ext uri="{9D8B030D-6E8A-4147-A177-3AD203B41FA5}">
                      <a16:colId xmlns="" xmlns:a16="http://schemas.microsoft.com/office/drawing/2014/main" val="3123170713"/>
                    </a:ext>
                  </a:extLst>
                </a:gridCol>
              </a:tblGrid>
              <a:tr h="20638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67" marR="516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После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изменений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67" marR="51667" marT="0" marB="0" anchor="ctr"/>
                </a:tc>
                <a:extLst>
                  <a:ext uri="{0D108BD9-81ED-4DB2-BD59-A6C34878D82A}">
                    <a16:rowId xmlns="" xmlns:a16="http://schemas.microsoft.com/office/drawing/2014/main" val="4158425870"/>
                  </a:ext>
                </a:extLst>
              </a:tr>
              <a:tr h="1218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Расширение круга участников, с которыми допускается заключение контракта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7" marR="516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Расширение круга участников закупки, которые вправе заключить контракт при уклонении победителя. По электронным закупкам обязаны заключить 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контракт с участником закупки, заявке которого присвоен третий и последующие порядковые номера. При этом участники закупки, заявки которых получили второй и третий порядковые номера, обязаны заключить контракт.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7" marR="51667" marT="0" marB="0"/>
                </a:tc>
                <a:extLst>
                  <a:ext uri="{0D108BD9-81ED-4DB2-BD59-A6C34878D82A}">
                    <a16:rowId xmlns="" xmlns:a16="http://schemas.microsoft.com/office/drawing/2014/main" val="3702835345"/>
                  </a:ext>
                </a:extLst>
              </a:tr>
              <a:tr h="1218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формирования и подписания проекта контракта для аукциона и конкурса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667" marR="516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Заказчик формирует проект контракта – 2 рабочих дня; </a:t>
                      </a:r>
                      <a:b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 закупки подписывает проект контракта - 5 рабочих дней;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Заказчик подписывает контракт - 2 рабочих дня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7" marR="51667" marT="0" marB="0"/>
                </a:tc>
                <a:extLst>
                  <a:ext uri="{0D108BD9-81ED-4DB2-BD59-A6C34878D82A}">
                    <a16:rowId xmlns="" xmlns:a16="http://schemas.microsoft.com/office/drawing/2014/main" val="250668875"/>
                  </a:ext>
                </a:extLst>
              </a:tr>
              <a:tr h="1218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цены контракта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7" marR="516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увеличение цены контракта - при увеличении количества товара (по инициативе заказчика до направления проекта контракта, при этом участник закупки может отказаться в рамках протокола разногласий);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spc="0" baseline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цены контракта – по инициативе 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участника закупки (без ограничений).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7" marR="51667" marT="0" marB="0"/>
                </a:tc>
                <a:extLst>
                  <a:ext uri="{0D108BD9-81ED-4DB2-BD59-A6C34878D82A}">
                    <a16:rowId xmlns="" xmlns:a16="http://schemas.microsoft.com/office/drawing/2014/main" val="3841476056"/>
                  </a:ext>
                </a:extLst>
              </a:tr>
              <a:tr h="12865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Особенности заключения контракта для запроса котировок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667" marR="516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Заказчик формирует проект контракта – 3 часа.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 закупки подписывает проект контракта - 1 рабочий день.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Заказчик подписывает контракт - 1 рабочий день.</a:t>
                      </a:r>
                    </a:p>
                  </a:txBody>
                  <a:tcPr marL="51667" marR="51667" marT="0" marB="0"/>
                </a:tc>
                <a:extLst>
                  <a:ext uri="{0D108BD9-81ED-4DB2-BD59-A6C34878D82A}">
                    <a16:rowId xmlns="" xmlns:a16="http://schemas.microsoft.com/office/drawing/2014/main" val="1878962708"/>
                  </a:ext>
                </a:extLst>
              </a:tr>
            </a:tbl>
          </a:graphicData>
        </a:graphic>
      </p:graphicFrame>
      <p:sp>
        <p:nvSpPr>
          <p:cNvPr id="5" name="Text Box 13">
            <a:extLst>
              <a:ext uri="{FF2B5EF4-FFF2-40B4-BE49-F238E27FC236}">
                <a16:creationId xmlns="" xmlns:a16="http://schemas.microsoft.com/office/drawing/2014/main" id="{8E29E3F4-6F33-4FD1-8AF0-FE1190933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7" y="6327246"/>
            <a:ext cx="943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ea typeface="PT Astra Serif" pitchFamily="18" charset="0"/>
                <a:cs typeface="Arial" charset="0"/>
              </a:rPr>
              <a:t>Ульяновск,  </a:t>
            </a:r>
            <a:r>
              <a:rPr lang="ru-RU" altLang="ru-RU" sz="2000" dirty="0" smtClean="0">
                <a:ea typeface="PT Astra Serif" pitchFamily="18" charset="0"/>
                <a:cs typeface="Arial" charset="0"/>
              </a:rPr>
              <a:t>202</a:t>
            </a:r>
            <a:r>
              <a:rPr lang="en-US" altLang="ru-RU" sz="2000" dirty="0" smtClean="0">
                <a:ea typeface="PT Astra Serif" pitchFamily="18" charset="0"/>
                <a:cs typeface="Arial" charset="0"/>
              </a:rPr>
              <a:t>1</a:t>
            </a:r>
            <a:endParaRPr lang="ru-RU" altLang="ru-RU" sz="2000" dirty="0">
              <a:ea typeface="PT Astra Serif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64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FAA0B3-8DDD-4D44-A38A-553CC414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0"/>
            <a:ext cx="10464800" cy="1066800"/>
          </a:xfrm>
        </p:spPr>
        <p:txBody>
          <a:bodyPr/>
          <a:lstStyle/>
          <a:p>
            <a:pPr algn="ctr"/>
            <a:r>
              <a:rPr lang="ru-RU" spc="1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НОВАЦИИ </a:t>
            </a:r>
            <a:r>
              <a:rPr lang="ru-RU" spc="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ОБЖАЛОВАНИИ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D23D12-9613-4B51-A8DA-3315B9AB6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1175"/>
            <a:ext cx="10972800" cy="4876800"/>
          </a:xfrm>
        </p:spPr>
        <p:txBody>
          <a:bodyPr/>
          <a:lstStyle/>
          <a:p>
            <a:pPr marL="0" indent="361950" algn="just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b="1" spc="1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Расширен состав субъектов контроля:</a:t>
            </a: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spc="1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банки, государственная корпорация «ВЭБ.РФ», региональные гарантийные организации при осуществлении ими действий, предусмотренных Законом № 44-ФЗ.</a:t>
            </a:r>
          </a:p>
          <a:p>
            <a:pPr marL="0" indent="361950" algn="just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361950" algn="just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spc="1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целях систематизации проводимых контрольных мероприятий Закон № 44-ФЗ </a:t>
            </a:r>
            <a:r>
              <a:rPr lang="ru-RU" sz="1800" b="1" spc="1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дополнен основанием для проведения внеплановой проверки </a:t>
            </a:r>
            <a:r>
              <a:rPr lang="ru-RU" sz="1800" spc="1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получении обращения о включении информации об участнике закупке, поставщике (подрядчике, исполнителе) в РНП.</a:t>
            </a:r>
          </a:p>
          <a:p>
            <a:pPr marL="0" indent="361950" algn="just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361950" algn="just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spc="1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Устанавливается </a:t>
            </a:r>
            <a:r>
              <a:rPr lang="ru-RU" sz="1800" b="1" spc="1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электронная форма подачи жалобы </a:t>
            </a:r>
            <a:r>
              <a:rPr lang="ru-RU" sz="1800" spc="1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контрольный орган в сфере закупок с использованием ЕИС.</a:t>
            </a:r>
          </a:p>
          <a:p>
            <a:pPr marL="0" indent="361950" algn="just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361950" algn="just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spc="1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Предусмотрено требование о соответствии участника закупки, обжалующего положения документации о закупке до окончания срока подачи заявок, вышеизложенному требованию об </a:t>
            </a:r>
            <a:r>
              <a:rPr lang="ru-RU" sz="1800" b="1" spc="1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«универсальной стоимостной </a:t>
            </a:r>
            <a:r>
              <a:rPr lang="ru-RU" sz="1800" b="1" spc="1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предквалификации</a:t>
            </a:r>
            <a:r>
              <a:rPr lang="ru-RU" sz="1800" b="1" spc="1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». 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Text Box 13">
            <a:extLst>
              <a:ext uri="{FF2B5EF4-FFF2-40B4-BE49-F238E27FC236}">
                <a16:creationId xmlns="" xmlns:a16="http://schemas.microsoft.com/office/drawing/2014/main" id="{DD2AB19F-39C8-49F7-A77D-EC071DE2E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7" y="6327246"/>
            <a:ext cx="943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ea typeface="PT Astra Serif" pitchFamily="18" charset="0"/>
                <a:cs typeface="Arial" charset="0"/>
              </a:rPr>
              <a:t>Ульяновск,  </a:t>
            </a:r>
            <a:r>
              <a:rPr lang="ru-RU" altLang="ru-RU" sz="2000" dirty="0" smtClean="0">
                <a:ea typeface="PT Astra Serif" pitchFamily="18" charset="0"/>
                <a:cs typeface="Arial" charset="0"/>
              </a:rPr>
              <a:t>202</a:t>
            </a:r>
            <a:r>
              <a:rPr lang="en-US" altLang="ru-RU" sz="2000" dirty="0" smtClean="0">
                <a:ea typeface="PT Astra Serif" pitchFamily="18" charset="0"/>
                <a:cs typeface="Arial" charset="0"/>
              </a:rPr>
              <a:t>1</a:t>
            </a:r>
            <a:endParaRPr lang="ru-RU" altLang="ru-RU" sz="2000" dirty="0">
              <a:ea typeface="PT Astra Serif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1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4838" y="0"/>
            <a:ext cx="9592408" cy="1066800"/>
          </a:xfrm>
        </p:spPr>
        <p:txBody>
          <a:bodyPr/>
          <a:lstStyle/>
          <a:p>
            <a:pPr algn="ctr"/>
            <a:r>
              <a:rPr lang="ru-RU" dirty="0" smtClean="0"/>
              <a:t>ТИПОВЫЕ КОНТРАКТЫ (УСЛОВИЯ)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638" y="1201614"/>
            <a:ext cx="11781693" cy="5427785"/>
          </a:xfrm>
        </p:spPr>
        <p:txBody>
          <a:bodyPr/>
          <a:lstStyle/>
          <a:p>
            <a:pPr marL="0" indent="3619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70C0"/>
                </a:solidFill>
              </a:rPr>
              <a:t>типовые условия на </a:t>
            </a:r>
            <a:r>
              <a:rPr lang="ru-RU" sz="1600" dirty="0">
                <a:solidFill>
                  <a:srgbClr val="0070C0"/>
                </a:solidFill>
              </a:rPr>
              <a:t>выполнение работ по строительству (реконструкции), капитальному ремонту</a:t>
            </a:r>
            <a:r>
              <a:rPr lang="ru-RU" sz="1600" dirty="0" smtClean="0">
                <a:solidFill>
                  <a:srgbClr val="0070C0"/>
                </a:solidFill>
              </a:rPr>
              <a:t>,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     </a:t>
            </a:r>
            <a:r>
              <a:rPr lang="ru-RU" sz="1600" dirty="0">
                <a:solidFill>
                  <a:srgbClr val="0070C0"/>
                </a:solidFill>
              </a:rPr>
              <a:t>ремонту автомобильных дорог, искусственных дорожных сооружений </a:t>
            </a:r>
            <a:endParaRPr lang="ru-RU" sz="1600" dirty="0" smtClean="0">
              <a:solidFill>
                <a:srgbClr val="0070C0"/>
              </a:solidFill>
            </a:endParaRPr>
          </a:p>
          <a:p>
            <a:pPr marL="0" indent="360363" algn="just">
              <a:buNone/>
            </a:pPr>
            <a:r>
              <a:rPr lang="ru-RU" sz="1600" i="1" dirty="0" smtClean="0">
                <a:solidFill>
                  <a:srgbClr val="0070C0"/>
                </a:solidFill>
              </a:rPr>
              <a:t>Приказ Минтранса России от 05.02.2019 № 37 </a:t>
            </a:r>
          </a:p>
          <a:p>
            <a:pPr marL="0" indent="360363" algn="just">
              <a:buNone/>
            </a:pPr>
            <a:endParaRPr lang="ru-RU" sz="1000" i="1" dirty="0" smtClean="0">
              <a:solidFill>
                <a:srgbClr val="0070C0"/>
              </a:solidFill>
            </a:endParaRPr>
          </a:p>
          <a:p>
            <a:pPr marL="0" indent="3619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70C0"/>
                </a:solidFill>
              </a:rPr>
              <a:t>типовые условия на </a:t>
            </a:r>
            <a:r>
              <a:rPr lang="ru-RU" sz="1600" dirty="0">
                <a:solidFill>
                  <a:srgbClr val="0070C0"/>
                </a:solidFill>
              </a:rPr>
              <a:t>выполнение работ по строительству (реконструкции) </a:t>
            </a:r>
            <a:r>
              <a:rPr lang="ru-RU" sz="1600" dirty="0" smtClean="0">
                <a:solidFill>
                  <a:srgbClr val="0070C0"/>
                </a:solidFill>
              </a:rPr>
              <a:t>ОКС (</a:t>
            </a:r>
            <a:r>
              <a:rPr lang="ru-RU" sz="1600" dirty="0" smtClean="0">
                <a:solidFill>
                  <a:srgbClr val="FF0000"/>
                </a:solidFill>
              </a:rPr>
              <a:t>за </a:t>
            </a:r>
            <a:r>
              <a:rPr lang="ru-RU" sz="1600" dirty="0">
                <a:solidFill>
                  <a:srgbClr val="FF0000"/>
                </a:solidFill>
              </a:rPr>
              <a:t>исключением </a:t>
            </a:r>
            <a:r>
              <a:rPr lang="ru-RU" sz="1600" dirty="0" smtClean="0">
                <a:solidFill>
                  <a:srgbClr val="FF0000"/>
                </a:solidFill>
              </a:rPr>
              <a:t>кодов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     ОКПД2 42.11.20</a:t>
            </a:r>
            <a:r>
              <a:rPr lang="ru-RU" sz="1600" dirty="0">
                <a:solidFill>
                  <a:srgbClr val="FF0000"/>
                </a:solidFill>
              </a:rPr>
              <a:t>, 42.13.20</a:t>
            </a:r>
            <a:r>
              <a:rPr lang="ru-RU" sz="1600" dirty="0" smtClean="0">
                <a:solidFill>
                  <a:srgbClr val="0070C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rgbClr val="0070C0"/>
                </a:solidFill>
              </a:rPr>
              <a:t>      Приказ </a:t>
            </a:r>
            <a:r>
              <a:rPr lang="ru-RU" sz="1600" i="1" dirty="0">
                <a:solidFill>
                  <a:srgbClr val="0070C0"/>
                </a:solidFill>
              </a:rPr>
              <a:t>Минстроя России от 14.01.2020 № 9/</a:t>
            </a:r>
            <a:r>
              <a:rPr lang="ru-RU" sz="1600" i="1" dirty="0" err="1">
                <a:solidFill>
                  <a:srgbClr val="0070C0"/>
                </a:solidFill>
              </a:rPr>
              <a:t>пр</a:t>
            </a:r>
            <a:endParaRPr lang="ru-RU" sz="1600" i="1" dirty="0">
              <a:solidFill>
                <a:srgbClr val="0070C0"/>
              </a:solidFill>
            </a:endParaRPr>
          </a:p>
          <a:p>
            <a:pPr marL="0" indent="361950" algn="just">
              <a:buFont typeface="Wingdings" panose="05000000000000000000" pitchFamily="2" charset="2"/>
              <a:buChar char="Ø"/>
            </a:pPr>
            <a:endParaRPr lang="ru-RU" sz="1000" dirty="0" smtClean="0">
              <a:solidFill>
                <a:srgbClr val="0070C0"/>
              </a:solidFill>
            </a:endParaRPr>
          </a:p>
          <a:p>
            <a:pPr marL="0" indent="3619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70C0"/>
                </a:solidFill>
              </a:rPr>
              <a:t>типовые условия на выполнение проектных и (или) изыскательских работ - с </a:t>
            </a:r>
            <a:r>
              <a:rPr lang="ru-RU" sz="1600" b="1" u="sng" dirty="0" smtClean="0">
                <a:solidFill>
                  <a:srgbClr val="FF0000"/>
                </a:solidFill>
              </a:rPr>
              <a:t>01.01.2021</a:t>
            </a:r>
            <a:r>
              <a:rPr lang="ru-RU" sz="1600" dirty="0" smtClean="0">
                <a:solidFill>
                  <a:srgbClr val="FF0000"/>
                </a:solidFill>
              </a:rPr>
              <a:t>    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>
                <a:solidFill>
                  <a:srgbClr val="0070C0"/>
                </a:solidFill>
              </a:rPr>
              <a:t>( </a:t>
            </a:r>
            <a:r>
              <a:rPr lang="ru-RU" sz="1600" dirty="0">
                <a:solidFill>
                  <a:srgbClr val="FF0000"/>
                </a:solidFill>
              </a:rPr>
              <a:t>код ОКПД2 71.12.14</a:t>
            </a:r>
            <a:r>
              <a:rPr lang="ru-RU" sz="1600" dirty="0">
                <a:solidFill>
                  <a:srgbClr val="0070C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1600" i="1" dirty="0">
                <a:solidFill>
                  <a:srgbClr val="0070C0"/>
                </a:solidFill>
              </a:rPr>
              <a:t>    </a:t>
            </a:r>
            <a:r>
              <a:rPr lang="ru-RU" sz="1600" i="1" dirty="0" smtClean="0">
                <a:solidFill>
                  <a:srgbClr val="0070C0"/>
                </a:solidFill>
              </a:rPr>
              <a:t>  Приказ </a:t>
            </a:r>
            <a:r>
              <a:rPr lang="ru-RU" sz="1600" i="1" dirty="0">
                <a:solidFill>
                  <a:srgbClr val="0070C0"/>
                </a:solidFill>
              </a:rPr>
              <a:t>Минстроя России от 14.01.2020 № </a:t>
            </a:r>
            <a:r>
              <a:rPr lang="ru-RU" sz="1600" i="1" dirty="0" smtClean="0">
                <a:solidFill>
                  <a:srgbClr val="0070C0"/>
                </a:solidFill>
              </a:rPr>
              <a:t>10/</a:t>
            </a:r>
            <a:r>
              <a:rPr lang="ru-RU" sz="1600" i="1" dirty="0" err="1" smtClean="0">
                <a:solidFill>
                  <a:srgbClr val="0070C0"/>
                </a:solidFill>
              </a:rPr>
              <a:t>пр</a:t>
            </a:r>
            <a:endParaRPr lang="ru-RU" sz="1600" i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1000" i="1" dirty="0">
              <a:solidFill>
                <a:srgbClr val="0070C0"/>
              </a:solidFill>
            </a:endParaRPr>
          </a:p>
          <a:p>
            <a:pPr marL="0" indent="361950" algn="just">
              <a:buFont typeface="Wingdings" panose="05000000000000000000" pitchFamily="2" charset="2"/>
              <a:buChar char="Ø"/>
            </a:pPr>
            <a:r>
              <a:rPr lang="ru-RU" sz="1600" i="1" dirty="0">
                <a:solidFill>
                  <a:srgbClr val="0070C0"/>
                </a:solidFill>
              </a:rPr>
              <a:t>о</a:t>
            </a:r>
            <a:r>
              <a:rPr lang="ru-RU" sz="1600" i="1" dirty="0" smtClean="0">
                <a:solidFill>
                  <a:srgbClr val="0070C0"/>
                </a:solidFill>
              </a:rPr>
              <a:t>боснование НМЦК при строительстве, реконструкции, капитальном ремонте ОКС 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rgbClr val="0070C0"/>
                </a:solidFill>
              </a:rPr>
              <a:t>      (протокол цены  контракта, проект сметы контракта)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rgbClr val="0070C0"/>
                </a:solidFill>
              </a:rPr>
              <a:t>      Приказ </a:t>
            </a:r>
            <a:r>
              <a:rPr lang="ru-RU" sz="1600" i="1" dirty="0">
                <a:solidFill>
                  <a:srgbClr val="0070C0"/>
                </a:solidFill>
              </a:rPr>
              <a:t>Минстроя России от 23.12.2019 N 841/</a:t>
            </a:r>
            <a:r>
              <a:rPr lang="ru-RU" sz="1600" i="1" dirty="0" err="1">
                <a:solidFill>
                  <a:srgbClr val="0070C0"/>
                </a:solidFill>
              </a:rPr>
              <a:t>пр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</a:p>
          <a:p>
            <a:pPr marL="0" indent="0" algn="just">
              <a:buNone/>
            </a:pPr>
            <a:endParaRPr lang="ru-RU" sz="1000" i="1" dirty="0">
              <a:solidFill>
                <a:srgbClr val="0070C0"/>
              </a:solidFill>
            </a:endParaRPr>
          </a:p>
          <a:p>
            <a:pPr marL="0" indent="361950" algn="just">
              <a:buFont typeface="Wingdings" panose="05000000000000000000" pitchFamily="2" charset="2"/>
              <a:buChar char="Ø"/>
            </a:pPr>
            <a:r>
              <a:rPr lang="ru-RU" sz="1600" i="1" dirty="0" smtClean="0">
                <a:solidFill>
                  <a:srgbClr val="0070C0"/>
                </a:solidFill>
              </a:rPr>
              <a:t>график </a:t>
            </a:r>
            <a:r>
              <a:rPr lang="ru-RU" sz="1600" i="1" dirty="0">
                <a:solidFill>
                  <a:srgbClr val="0070C0"/>
                </a:solidFill>
              </a:rPr>
              <a:t>выполнения работ и </a:t>
            </a:r>
            <a:r>
              <a:rPr lang="ru-RU" sz="1600" i="1" dirty="0" smtClean="0">
                <a:solidFill>
                  <a:srgbClr val="0070C0"/>
                </a:solidFill>
              </a:rPr>
              <a:t>график </a:t>
            </a:r>
            <a:r>
              <a:rPr lang="ru-RU" sz="1600" i="1" dirty="0">
                <a:solidFill>
                  <a:srgbClr val="0070C0"/>
                </a:solidFill>
              </a:rPr>
              <a:t>оплаты при строительстве, реконструкции </a:t>
            </a:r>
            <a:r>
              <a:rPr lang="ru-RU" sz="1600" i="1" dirty="0" smtClean="0">
                <a:solidFill>
                  <a:srgbClr val="0070C0"/>
                </a:solidFill>
              </a:rPr>
              <a:t>ОКС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rgbClr val="0070C0"/>
                </a:solidFill>
              </a:rPr>
              <a:t>      Приказ </a:t>
            </a:r>
            <a:r>
              <a:rPr lang="ru-RU" sz="1600" i="1" dirty="0">
                <a:solidFill>
                  <a:srgbClr val="0070C0"/>
                </a:solidFill>
              </a:rPr>
              <a:t>Минстроя России от 05.06.2018 N </a:t>
            </a:r>
            <a:r>
              <a:rPr lang="ru-RU" sz="1600" i="1" dirty="0" smtClean="0">
                <a:solidFill>
                  <a:srgbClr val="0070C0"/>
                </a:solidFill>
              </a:rPr>
              <a:t>336/</a:t>
            </a:r>
            <a:r>
              <a:rPr lang="ru-RU" sz="1600" i="1" dirty="0" err="1" smtClean="0">
                <a:solidFill>
                  <a:srgbClr val="0070C0"/>
                </a:solidFill>
              </a:rPr>
              <a:t>пр</a:t>
            </a:r>
            <a:endParaRPr lang="ru-RU" sz="16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16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0" indent="361950"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9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55945"/>
            <a:ext cx="12192000" cy="2263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827" y="90536"/>
            <a:ext cx="10464800" cy="1023042"/>
          </a:xfrm>
        </p:spPr>
        <p:txBody>
          <a:bodyPr/>
          <a:lstStyle/>
          <a:p>
            <a:pPr algn="ctr"/>
            <a:r>
              <a:rPr lang="ru-RU" dirty="0"/>
              <a:t>ИЗМЕНЕНИЯ С 01.01.2021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746" y="1208641"/>
            <a:ext cx="11395613" cy="5255535"/>
          </a:xfrm>
        </p:spPr>
        <p:txBody>
          <a:bodyPr/>
          <a:lstStyle/>
          <a:p>
            <a:pPr marL="0" indent="361950" algn="just">
              <a:spcBef>
                <a:spcPts val="0"/>
              </a:spcBef>
              <a:buNone/>
            </a:pPr>
            <a:endParaRPr lang="ru-RU" sz="2000" dirty="0">
              <a:solidFill>
                <a:srgbClr val="0070C0"/>
              </a:solidFill>
            </a:endParaRPr>
          </a:p>
          <a:p>
            <a:pPr marL="0" indent="3619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01.01.2021 </a:t>
            </a:r>
            <a:r>
              <a:rPr lang="ru-RU" sz="2000" b="1" dirty="0" smtClean="0">
                <a:solidFill>
                  <a:srgbClr val="0070C0"/>
                </a:solidFill>
              </a:rPr>
              <a:t>определена </a:t>
            </a:r>
            <a:r>
              <a:rPr lang="ru-RU" sz="2000" b="1" dirty="0">
                <a:solidFill>
                  <a:srgbClr val="0070C0"/>
                </a:solidFill>
              </a:rPr>
              <a:t>минимальная доля закупок товаров из </a:t>
            </a:r>
            <a:r>
              <a:rPr lang="ru-RU" sz="2000" b="1" dirty="0" smtClean="0">
                <a:solidFill>
                  <a:srgbClr val="0070C0"/>
                </a:solidFill>
              </a:rPr>
              <a:t>ЕАЭС.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36195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Для </a:t>
            </a:r>
            <a:r>
              <a:rPr lang="ru-RU" sz="2000" dirty="0">
                <a:solidFill>
                  <a:srgbClr val="0070C0"/>
                </a:solidFill>
              </a:rPr>
              <a:t>каждого товара определено, какая доля в </a:t>
            </a:r>
            <a:r>
              <a:rPr lang="ru-RU" sz="2000" dirty="0" smtClean="0">
                <a:solidFill>
                  <a:srgbClr val="0070C0"/>
                </a:solidFill>
              </a:rPr>
              <a:t>объёме </a:t>
            </a:r>
            <a:r>
              <a:rPr lang="ru-RU" sz="2000" dirty="0">
                <a:solidFill>
                  <a:srgbClr val="0070C0"/>
                </a:solidFill>
              </a:rPr>
              <a:t>его закупок в 2021 - 2023 годах должна приходиться на товары из ЕАЭС.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indent="36195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Например,</a:t>
            </a:r>
          </a:p>
          <a:p>
            <a:pPr marL="0" indent="36195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</a:p>
          <a:p>
            <a:pPr marL="0" indent="360363" algn="just">
              <a:spcBef>
                <a:spcPts val="0"/>
              </a:spcBef>
              <a:buNone/>
            </a:pPr>
            <a:endParaRPr lang="ru-RU" sz="2000" dirty="0">
              <a:solidFill>
                <a:srgbClr val="0070C0"/>
              </a:solidFill>
            </a:endParaRPr>
          </a:p>
          <a:p>
            <a:pPr marL="0" indent="360363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 marL="0" indent="360363" algn="just">
              <a:spcBef>
                <a:spcPts val="0"/>
              </a:spcBef>
              <a:buNone/>
            </a:pPr>
            <a:endParaRPr lang="ru-RU" sz="2000" dirty="0">
              <a:solidFill>
                <a:srgbClr val="0070C0"/>
              </a:solidFill>
            </a:endParaRPr>
          </a:p>
          <a:p>
            <a:pPr marL="0" indent="360363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 marL="0" indent="360363" algn="just">
              <a:spcBef>
                <a:spcPts val="0"/>
              </a:spcBef>
              <a:buNone/>
            </a:pPr>
            <a:endParaRPr lang="ru-RU" sz="2000" dirty="0">
              <a:solidFill>
                <a:srgbClr val="0070C0"/>
              </a:solidFill>
            </a:endParaRPr>
          </a:p>
          <a:p>
            <a:pPr marL="0" indent="360363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Начало </a:t>
            </a:r>
            <a:r>
              <a:rPr lang="ru-RU" sz="2000" dirty="0">
                <a:solidFill>
                  <a:srgbClr val="0070C0"/>
                </a:solidFill>
              </a:rPr>
              <a:t>формирования </a:t>
            </a:r>
            <a:r>
              <a:rPr lang="ru-RU" sz="2000" dirty="0" smtClean="0">
                <a:solidFill>
                  <a:srgbClr val="0070C0"/>
                </a:solidFill>
              </a:rPr>
              <a:t>отчета </a:t>
            </a:r>
            <a:r>
              <a:rPr lang="ru-RU" sz="2000" dirty="0">
                <a:solidFill>
                  <a:srgbClr val="0070C0"/>
                </a:solidFill>
              </a:rPr>
              <a:t>заказчиками  - 2022 год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i="1" dirty="0" smtClean="0">
              <a:solidFill>
                <a:srgbClr val="0070C0"/>
              </a:solidFill>
            </a:endParaRP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Постановление Правительства </a:t>
            </a:r>
            <a:r>
              <a:rPr lang="ru-RU" sz="2000" i="1" dirty="0">
                <a:solidFill>
                  <a:srgbClr val="0070C0"/>
                </a:solidFill>
              </a:rPr>
              <a:t>РФ от 03.12.2020 </a:t>
            </a:r>
            <a:r>
              <a:rPr lang="ru-RU" sz="2000" i="1" dirty="0" smtClean="0">
                <a:solidFill>
                  <a:srgbClr val="0070C0"/>
                </a:solidFill>
              </a:rPr>
              <a:t>№ 2014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9821"/>
              </p:ext>
            </p:extLst>
          </p:nvPr>
        </p:nvGraphicFramePr>
        <p:xfrm>
          <a:off x="668592" y="2841522"/>
          <a:ext cx="11061291" cy="1597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1171"/>
                <a:gridCol w="5043276"/>
                <a:gridCol w="1511915"/>
                <a:gridCol w="1513099"/>
                <a:gridCol w="1351830"/>
              </a:tblGrid>
              <a:tr h="586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Код </a:t>
                      </a:r>
                      <a:r>
                        <a:rPr lang="ru-RU" sz="1400" dirty="0">
                          <a:effectLst/>
                        </a:rPr>
                        <a:t>ОКПД 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Наименование </a:t>
                      </a:r>
                      <a:r>
                        <a:rPr lang="ru-RU" sz="1400" dirty="0">
                          <a:effectLst/>
                        </a:rPr>
                        <a:t>товара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 </a:t>
                      </a:r>
                      <a:r>
                        <a:rPr lang="ru-RU" sz="1400" dirty="0">
                          <a:effectLst/>
                        </a:rPr>
                        <a:t>г.,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 </a:t>
                      </a:r>
                      <a:r>
                        <a:rPr lang="ru-RU" sz="1400" dirty="0">
                          <a:effectLst/>
                        </a:rPr>
                        <a:t>г.,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 </a:t>
                      </a:r>
                      <a:r>
                        <a:rPr lang="ru-RU" sz="1400" dirty="0">
                          <a:effectLst/>
                        </a:rPr>
                        <a:t>г.,%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26.20.13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Машины </a:t>
                      </a:r>
                      <a:r>
                        <a:rPr lang="ru-RU" sz="1400" dirty="0">
                          <a:effectLst/>
                        </a:rPr>
                        <a:t>вычислительные электронные цифровые (сервер)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26.20.17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Мониторы </a:t>
                      </a:r>
                      <a:r>
                        <a:rPr lang="ru-RU" sz="1400" dirty="0">
                          <a:effectLst/>
                        </a:rPr>
                        <a:t>и проекторы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5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9457" y="160338"/>
            <a:ext cx="9601897" cy="889864"/>
          </a:xfrm>
        </p:spPr>
        <p:txBody>
          <a:bodyPr/>
          <a:lstStyle/>
          <a:p>
            <a:r>
              <a:rPr lang="ru-RU" dirty="0" smtClean="0"/>
              <a:t>    ТРЕБОВАНИЯ К УЧАСТНИКАМ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95689"/>
            <a:ext cx="10972800" cy="2707346"/>
          </a:xfrm>
        </p:spPr>
        <p:txBody>
          <a:bodyPr/>
          <a:lstStyle/>
          <a:p>
            <a:pPr marL="0" indent="3619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01.01.2021 </a:t>
            </a:r>
            <a:r>
              <a:rPr lang="ru-RU" sz="2000" b="1" dirty="0" smtClean="0">
                <a:solidFill>
                  <a:srgbClr val="0070C0"/>
                </a:solidFill>
              </a:rPr>
              <a:t>у </a:t>
            </a:r>
            <a:r>
              <a:rPr lang="ru-RU" sz="2000" b="1" dirty="0">
                <a:solidFill>
                  <a:srgbClr val="0070C0"/>
                </a:solidFill>
              </a:rPr>
              <a:t>комиссии по осуществлению закупок появилась новая обязанность при проверке </a:t>
            </a:r>
            <a:r>
              <a:rPr lang="ru-RU" sz="2000" b="1" dirty="0" smtClean="0">
                <a:solidFill>
                  <a:srgbClr val="0070C0"/>
                </a:solidFill>
              </a:rPr>
              <a:t>участников.</a:t>
            </a:r>
          </a:p>
          <a:p>
            <a:pPr marL="0" indent="3619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Комиссия </a:t>
            </a:r>
            <a:r>
              <a:rPr lang="ru-RU" sz="2000" dirty="0">
                <a:solidFill>
                  <a:srgbClr val="0070C0"/>
                </a:solidFill>
              </a:rPr>
              <a:t>обязана проверять, привлекался ли участник закупки </a:t>
            </a:r>
            <a:r>
              <a:rPr lang="ru-RU" sz="2000" dirty="0" smtClean="0">
                <a:solidFill>
                  <a:srgbClr val="0070C0"/>
                </a:solidFill>
              </a:rPr>
              <a:t>– юридическое лицо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к </a:t>
            </a:r>
            <a:r>
              <a:rPr lang="ru-RU" sz="2000" dirty="0">
                <a:solidFill>
                  <a:srgbClr val="0070C0"/>
                </a:solidFill>
              </a:rPr>
              <a:t>ответственности по ст. 19.28 КоАП РФ в течение 2 лет до момента подачи заявки. Эту </a:t>
            </a:r>
            <a:r>
              <a:rPr lang="ru-RU" sz="2000" dirty="0" smtClean="0">
                <a:solidFill>
                  <a:srgbClr val="0070C0"/>
                </a:solidFill>
              </a:rPr>
              <a:t>информацию предоставит оператор </a:t>
            </a:r>
            <a:r>
              <a:rPr lang="ru-RU" sz="2000" dirty="0">
                <a:solidFill>
                  <a:srgbClr val="0070C0"/>
                </a:solidFill>
              </a:rPr>
              <a:t>электронной </a:t>
            </a:r>
            <a:r>
              <a:rPr lang="ru-RU" sz="2000" dirty="0" smtClean="0">
                <a:solidFill>
                  <a:srgbClr val="0070C0"/>
                </a:solidFill>
              </a:rPr>
              <a:t>площадки.</a:t>
            </a:r>
          </a:p>
          <a:p>
            <a:pPr marL="0" indent="3619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Проверку </a:t>
            </a:r>
            <a:r>
              <a:rPr lang="ru-RU" sz="2000" dirty="0">
                <a:solidFill>
                  <a:srgbClr val="0070C0"/>
                </a:solidFill>
              </a:rPr>
              <a:t>можно провести самостоятельно по реестру на сайте </a:t>
            </a:r>
            <a:r>
              <a:rPr lang="ru-RU" sz="2000" dirty="0" smtClean="0">
                <a:solidFill>
                  <a:srgbClr val="0070C0"/>
                </a:solidFill>
              </a:rPr>
              <a:t>Генеральной прокуратуры РФ </a:t>
            </a:r>
            <a:r>
              <a:rPr lang="ru-RU" sz="2000" dirty="0">
                <a:solidFill>
                  <a:srgbClr val="0070C0"/>
                </a:solidFill>
              </a:rPr>
              <a:t>(</a:t>
            </a:r>
            <a:r>
              <a:rPr lang="ru-RU" sz="2000" u="sng" dirty="0">
                <a:solidFill>
                  <a:srgbClr val="0070C0"/>
                </a:solidFill>
                <a:hlinkClick r:id="rId2"/>
              </a:rPr>
              <a:t>https://genproc.gov.ru/anticor/register-of-illegal-remuneration</a:t>
            </a:r>
            <a:r>
              <a:rPr lang="ru-RU" sz="2000" u="sng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ru-RU" sz="2000" dirty="0" smtClean="0">
                <a:solidFill>
                  <a:srgbClr val="0070C0"/>
                </a:solidFill>
              </a:rPr>
              <a:t>).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Постановление </a:t>
            </a:r>
            <a:r>
              <a:rPr lang="ru-RU" sz="2000" i="1" dirty="0">
                <a:solidFill>
                  <a:srgbClr val="0070C0"/>
                </a:solidFill>
              </a:rPr>
              <a:t>Правительства РФ от 18.07.2019 </a:t>
            </a:r>
            <a:r>
              <a:rPr lang="ru-RU" sz="2000" i="1" dirty="0" smtClean="0">
                <a:solidFill>
                  <a:srgbClr val="0070C0"/>
                </a:solidFill>
              </a:rPr>
              <a:t>№ </a:t>
            </a:r>
            <a:r>
              <a:rPr lang="ru-RU" sz="2000" i="1" dirty="0">
                <a:solidFill>
                  <a:srgbClr val="0070C0"/>
                </a:solidFill>
              </a:rPr>
              <a:t>917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7661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5634" y="70886"/>
            <a:ext cx="9304173" cy="1066800"/>
          </a:xfrm>
        </p:spPr>
        <p:txBody>
          <a:bodyPr/>
          <a:lstStyle/>
          <a:p>
            <a:pPr algn="ctr"/>
            <a:r>
              <a:rPr lang="ru-RU" dirty="0" smtClean="0"/>
              <a:t>НОВЫЙ ТИПОВОЙ КОНТРАКТ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27313"/>
            <a:ext cx="10972800" cy="2935357"/>
          </a:xfrm>
        </p:spPr>
        <p:txBody>
          <a:bodyPr/>
          <a:lstStyle/>
          <a:p>
            <a:pPr marL="0" indent="357188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23.01.2021 </a:t>
            </a:r>
            <a:r>
              <a:rPr lang="ru-RU" sz="2000" b="1" dirty="0" smtClean="0">
                <a:solidFill>
                  <a:srgbClr val="0070C0"/>
                </a:solidFill>
              </a:rPr>
              <a:t>нужно </a:t>
            </a:r>
            <a:r>
              <a:rPr lang="ru-RU" sz="2000" b="1" dirty="0">
                <a:solidFill>
                  <a:srgbClr val="0070C0"/>
                </a:solidFill>
              </a:rPr>
              <a:t>применять типовые </a:t>
            </a:r>
            <a:r>
              <a:rPr lang="ru-RU" sz="2000" b="1" dirty="0" smtClean="0">
                <a:solidFill>
                  <a:srgbClr val="0070C0"/>
                </a:solidFill>
              </a:rPr>
              <a:t>государственные контракты </a:t>
            </a:r>
            <a:r>
              <a:rPr lang="ru-RU" sz="2000" b="1" dirty="0">
                <a:solidFill>
                  <a:srgbClr val="0070C0"/>
                </a:solidFill>
              </a:rPr>
              <a:t>в сфере пожарной </a:t>
            </a:r>
            <a:r>
              <a:rPr lang="ru-RU" sz="2000" b="1" dirty="0" smtClean="0">
                <a:solidFill>
                  <a:srgbClr val="0070C0"/>
                </a:solidFill>
              </a:rPr>
              <a:t>безопасности: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357188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- </a:t>
            </a:r>
            <a:r>
              <a:rPr lang="ru-RU" sz="2000" dirty="0">
                <a:solidFill>
                  <a:srgbClr val="0070C0"/>
                </a:solidFill>
              </a:rPr>
              <a:t>на монтаж систем (средств, установок) обеспечения пожарной безопасности зданий и сооружений. Коды предмета контракта по ОКПД2 43.21 и 43.29;</a:t>
            </a:r>
          </a:p>
          <a:p>
            <a:pPr marL="0" indent="357188" algn="just">
              <a:buNone/>
            </a:pPr>
            <a:r>
              <a:rPr lang="ru-RU" sz="2000" dirty="0">
                <a:solidFill>
                  <a:srgbClr val="0070C0"/>
                </a:solidFill>
              </a:rPr>
              <a:t>- техническое обслуживание таких систем (средств, установок). Код предмета контракта по ОКПД2 80.20;</a:t>
            </a:r>
          </a:p>
          <a:p>
            <a:pPr marL="0" indent="357188" algn="just">
              <a:buNone/>
            </a:pPr>
            <a:r>
              <a:rPr lang="ru-RU" sz="2000" dirty="0">
                <a:solidFill>
                  <a:srgbClr val="0070C0"/>
                </a:solidFill>
              </a:rPr>
              <a:t>- поставку пожарно-технической продукции. Коды предмета контракта по ОКПД2, в частности, 22.19, 29.10.</a:t>
            </a:r>
          </a:p>
          <a:p>
            <a:pPr marL="0" indent="0" algn="just"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Приказ МЧС </a:t>
            </a:r>
            <a:r>
              <a:rPr lang="ru-RU" sz="2000" i="1" dirty="0">
                <a:solidFill>
                  <a:srgbClr val="0070C0"/>
                </a:solidFill>
              </a:rPr>
              <a:t>России от 12.10.2020 </a:t>
            </a:r>
            <a:r>
              <a:rPr lang="ru-RU" sz="2000" i="1" dirty="0" smtClean="0">
                <a:solidFill>
                  <a:srgbClr val="0070C0"/>
                </a:solidFill>
              </a:rPr>
              <a:t>№ </a:t>
            </a:r>
            <a:r>
              <a:rPr lang="ru-RU" sz="2000" i="1" dirty="0">
                <a:solidFill>
                  <a:srgbClr val="0070C0"/>
                </a:solidFill>
              </a:rPr>
              <a:t>756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5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5634" y="70886"/>
            <a:ext cx="9312965" cy="1066800"/>
          </a:xfrm>
        </p:spPr>
        <p:txBody>
          <a:bodyPr/>
          <a:lstStyle/>
          <a:p>
            <a:pPr algn="ctr"/>
            <a:r>
              <a:rPr lang="ru-RU" altLang="ru-RU" sz="3600" dirty="0" smtClean="0"/>
              <a:t>КЛЮЧЕВЫЕ ИЗМЕНЕНИЯ С </a:t>
            </a:r>
            <a:r>
              <a:rPr lang="ru-RU" altLang="ru-RU" sz="3600" dirty="0"/>
              <a:t>01.04.2021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27313"/>
            <a:ext cx="10972800" cy="2935357"/>
          </a:xfrm>
        </p:spPr>
        <p:txBody>
          <a:bodyPr/>
          <a:lstStyle/>
          <a:p>
            <a:pPr marL="0" indent="357188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</a:rPr>
              <a:t>новый порядок проведения запроса котировок (сроки, содержание извещения, состав заявки, порядок подписания протокола </a:t>
            </a:r>
            <a:r>
              <a:rPr lang="ru-RU" sz="2000" b="1" dirty="0" smtClean="0">
                <a:solidFill>
                  <a:srgbClr val="0070C0"/>
                </a:solidFill>
              </a:rPr>
              <a:t>ЭП </a:t>
            </a:r>
            <a:r>
              <a:rPr lang="ru-RU" sz="2000" b="1" dirty="0">
                <a:solidFill>
                  <a:srgbClr val="0070C0"/>
                </a:solidFill>
              </a:rPr>
              <a:t>– всеми членами комиссии)</a:t>
            </a:r>
          </a:p>
          <a:p>
            <a:pPr marL="0" indent="357188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70C0"/>
              </a:solidFill>
            </a:endParaRPr>
          </a:p>
          <a:p>
            <a:pPr marL="0" indent="357188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70C0"/>
              </a:solidFill>
            </a:endParaRPr>
          </a:p>
          <a:p>
            <a:pPr marL="0" indent="357188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</a:rPr>
              <a:t>установление права заказчика на использование новой электронной формы проведения «малых» закупок  с использованием ЕИС на сумму, не превышающую трех миллионов рублей (мини аукцион с извещением)</a:t>
            </a:r>
          </a:p>
          <a:p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49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34EA6F-2EEB-414B-9E0A-ECFE0B54B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0"/>
            <a:ext cx="10464800" cy="1066800"/>
          </a:xfrm>
        </p:spPr>
        <p:txBody>
          <a:bodyPr/>
          <a:lstStyle/>
          <a:p>
            <a:pPr algn="ctr"/>
            <a:r>
              <a:rPr lang="ru-RU" dirty="0" smtClean="0"/>
              <a:t>  ПЛАНИРУЕМЫЕ ИЗМЕНЕНИЯ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406B64-D778-430A-AB2A-386B3EF37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7138"/>
            <a:ext cx="10972800" cy="4876800"/>
          </a:xfrm>
        </p:spPr>
        <p:txBody>
          <a:bodyPr/>
          <a:lstStyle/>
          <a:p>
            <a:pPr marL="0" indent="361950" algn="just">
              <a:buNone/>
            </a:pPr>
            <a:r>
              <a:rPr lang="ru-RU" sz="20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Сокращение</a:t>
            </a:r>
            <a:r>
              <a:rPr lang="ru-RU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конкурентных </a:t>
            </a:r>
            <a:r>
              <a:rPr lang="ru-RU" sz="20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способов определения </a:t>
            </a:r>
            <a:r>
              <a:rPr lang="ru-RU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поставщиков (подрядчиков, исполнителей) </a:t>
            </a:r>
            <a:r>
              <a:rPr lang="ru-RU" sz="20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 трёх</a:t>
            </a:r>
            <a:r>
              <a:rPr lang="ru-RU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pPr marL="0" indent="361950" algn="just">
              <a:buNone/>
            </a:pPr>
            <a:endParaRPr lang="ru-RU" sz="20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>
              <a:buFont typeface="Wingdings" panose="05000000000000000000" pitchFamily="2" charset="2"/>
              <a:buChar char="Ø"/>
            </a:pPr>
            <a:r>
              <a:rPr lang="ru-RU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конкурсы (открытый конкурс в электронной форме, закрытый конкурс, закрытый конкурс в электронной форме); </a:t>
            </a:r>
          </a:p>
          <a:p>
            <a:pPr marL="0" indent="361950" algn="just">
              <a:buFont typeface="Wingdings" panose="05000000000000000000" pitchFamily="2" charset="2"/>
              <a:buChar char="Ø"/>
            </a:pPr>
            <a:endParaRPr lang="ru-RU" sz="20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>
              <a:buFont typeface="Wingdings" panose="05000000000000000000" pitchFamily="2" charset="2"/>
              <a:buChar char="Ø"/>
            </a:pPr>
            <a:r>
              <a:rPr lang="ru-RU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аукционы (электронный аукцион, закрытый аукцион, закрытый аукцион в электронной форме); </a:t>
            </a:r>
          </a:p>
          <a:p>
            <a:pPr marL="0" indent="361950" algn="just">
              <a:buFont typeface="Wingdings" panose="05000000000000000000" pitchFamily="2" charset="2"/>
              <a:buChar char="Ø"/>
            </a:pPr>
            <a:endParaRPr lang="ru-RU" sz="20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>
              <a:buFont typeface="Wingdings" panose="05000000000000000000" pitchFamily="2" charset="2"/>
              <a:buChar char="Ø"/>
            </a:pPr>
            <a:r>
              <a:rPr lang="ru-RU" sz="2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запрос котировок в электронной форме.  </a:t>
            </a:r>
          </a:p>
          <a:p>
            <a:pPr marL="0" indent="361950" algn="just"/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>
              <a:buNone/>
            </a:pP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образом,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исключаются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двухэтапные конкурсы, конкурсы с ограниченным участием, запросы предложений, которые носят избыточный характер и частично дублируют процедуру проведения открытого конкурса.</a:t>
            </a:r>
          </a:p>
          <a:p>
            <a:pPr marL="0" indent="0">
              <a:buNone/>
            </a:pP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="" xmlns:a16="http://schemas.microsoft.com/office/drawing/2014/main" id="{2D1B7968-EDAF-4097-9B21-72A5C351D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7" y="6327246"/>
            <a:ext cx="943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ea typeface="PT Astra Serif" pitchFamily="18" charset="0"/>
                <a:cs typeface="Arial" charset="0"/>
              </a:rPr>
              <a:t>Ульяновск,  </a:t>
            </a:r>
            <a:r>
              <a:rPr lang="ru-RU" altLang="ru-RU" sz="2000" dirty="0" smtClean="0">
                <a:ea typeface="PT Astra Serif" pitchFamily="18" charset="0"/>
                <a:cs typeface="Arial" charset="0"/>
              </a:rPr>
              <a:t>202</a:t>
            </a:r>
            <a:r>
              <a:rPr lang="en-US" altLang="ru-RU" sz="2000" dirty="0" smtClean="0">
                <a:ea typeface="PT Astra Serif" pitchFamily="18" charset="0"/>
                <a:cs typeface="Arial" charset="0"/>
              </a:rPr>
              <a:t>1</a:t>
            </a:r>
            <a:endParaRPr lang="ru-RU" altLang="ru-RU" sz="2000" dirty="0">
              <a:ea typeface="PT Astra Serif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6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34212A-05E4-44FD-AB4B-56533515D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/>
          <a:lstStyle/>
          <a:p>
            <a:pPr algn="ctr"/>
            <a:r>
              <a:rPr lang="ru-RU" dirty="0" smtClean="0"/>
              <a:t>     ИЗМЕНЕНИЯ ПО ДОКУМЕНТАЦИИ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12E604-9933-4D4C-8D36-740BA050E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10638"/>
            <a:ext cx="10972800" cy="4868779"/>
          </a:xfrm>
        </p:spPr>
        <p:txBody>
          <a:bodyPr/>
          <a:lstStyle/>
          <a:p>
            <a:pPr marL="0" indent="361950" algn="just">
              <a:buNone/>
            </a:pPr>
            <a:r>
              <a:rPr lang="ru-R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Учитывая, что проведение открытых конкурентных способов определения поставщика (подрядчика, исполнителя) исключительно в электронной форме, Законопроект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исключает необходимость дополнительного составления </a:t>
            </a:r>
            <a:r>
              <a:rPr lang="ru-R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заказчиком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документации о закупке</a:t>
            </a:r>
            <a:r>
              <a:rPr lang="ru-R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предусматривая включение всей информации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исключительно в извещение </a:t>
            </a:r>
            <a:r>
              <a:rPr lang="ru-R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 осуществлении закупки, формируемое в электронной форме в ЕИС.</a:t>
            </a:r>
            <a:endParaRPr lang="ru-RU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61950" algn="just">
              <a:buNone/>
            </a:pPr>
            <a:endParaRPr lang="ru-RU" sz="20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61950" algn="just">
              <a:buNone/>
            </a:pP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позволит сократить количество </a:t>
            </a:r>
            <a:r>
              <a:rPr lang="ru-R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формируемых заказчиками при осуществлении закупок документов,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минимизирует возникновение ошибок </a:t>
            </a:r>
            <a:r>
              <a:rPr lang="ru-R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технического характера, предусматривает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автоматизацию процесса формирования </a:t>
            </a:r>
            <a:r>
              <a:rPr lang="ru-R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извещения об осуществлении закупки.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361950" algn="just">
              <a:buNone/>
            </a:pP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Извещение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свою очередь будет состоять из структурированной информации на основании ч.1 ст. 42 Закона № 44-ФЗ и прилагаемых документов согласно </a:t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 2 ст. 42 Закона № 44-ФЗ.</a:t>
            </a:r>
          </a:p>
          <a:p>
            <a:pPr marL="0" indent="361950" algn="just">
              <a:buNone/>
            </a:pPr>
            <a:endParaRPr lang="ru-RU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4AF693CB-472D-4422-9F6A-E4C308A04EC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10133720" y="3934809"/>
            <a:ext cx="286627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="" xmlns:a16="http://schemas.microsoft.com/office/drawing/2014/main" id="{81C9C268-C076-444F-A452-BB5C4A550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7" y="6327246"/>
            <a:ext cx="943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ea typeface="PT Astra Serif" pitchFamily="18" charset="0"/>
                <a:cs typeface="Arial" charset="0"/>
              </a:rPr>
              <a:t>Ульяновск,  </a:t>
            </a:r>
            <a:r>
              <a:rPr lang="ru-RU" altLang="ru-RU" sz="2000" dirty="0" smtClean="0">
                <a:ea typeface="PT Astra Serif" pitchFamily="18" charset="0"/>
                <a:cs typeface="Arial" charset="0"/>
              </a:rPr>
              <a:t>202</a:t>
            </a:r>
            <a:r>
              <a:rPr lang="en-US" altLang="ru-RU" sz="2000" dirty="0" smtClean="0">
                <a:ea typeface="PT Astra Serif" pitchFamily="18" charset="0"/>
                <a:cs typeface="Arial" charset="0"/>
              </a:rPr>
              <a:t>1</a:t>
            </a:r>
            <a:endParaRPr lang="ru-RU" altLang="ru-RU" sz="2000" dirty="0">
              <a:ea typeface="PT Astra Serif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4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01414A-D04F-4525-8057-4747D43D5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/>
          <a:lstStyle/>
          <a:p>
            <a:pPr algn="ctr"/>
            <a:r>
              <a:rPr lang="ru-RU" dirty="0" smtClean="0"/>
              <a:t>СОКРАЩЕНИЕ СРОКОВ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4AD6E31-C511-432D-A62F-14265444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5448300"/>
            <a:ext cx="11534776" cy="140970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endParaRPr lang="ru-RU" sz="8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8C6A4332-1D73-4168-81C3-9E9743C97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528060"/>
              </p:ext>
            </p:extLst>
          </p:nvPr>
        </p:nvGraphicFramePr>
        <p:xfrm>
          <a:off x="0" y="1066800"/>
          <a:ext cx="12191999" cy="52684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09825">
                  <a:extLst>
                    <a:ext uri="{9D8B030D-6E8A-4147-A177-3AD203B41FA5}">
                      <a16:colId xmlns="" xmlns:a16="http://schemas.microsoft.com/office/drawing/2014/main" val="2601612536"/>
                    </a:ext>
                  </a:extLst>
                </a:gridCol>
                <a:gridCol w="4879199">
                  <a:extLst>
                    <a:ext uri="{9D8B030D-6E8A-4147-A177-3AD203B41FA5}">
                      <a16:colId xmlns="" xmlns:a16="http://schemas.microsoft.com/office/drawing/2014/main" val="2897383008"/>
                    </a:ext>
                  </a:extLst>
                </a:gridCol>
                <a:gridCol w="4902975">
                  <a:extLst>
                    <a:ext uri="{9D8B030D-6E8A-4147-A177-3AD203B41FA5}">
                      <a16:colId xmlns="" xmlns:a16="http://schemas.microsoft.com/office/drawing/2014/main" val="2903528393"/>
                    </a:ext>
                  </a:extLst>
                </a:gridCol>
              </a:tblGrid>
              <a:tr h="484873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До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изменений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После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изменений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9365710"/>
                  </a:ext>
                </a:extLst>
              </a:tr>
              <a:tr h="157583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Унификация срока отмены закупки: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позднее чем за 5 календарных дней (для конкурса и аукциона), за 2 календарных дня (для запроса котировок) до даты окончания срока подачи заявок.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Заказчик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позднее чем за 1 рабочий день </a:t>
                      </a:r>
                      <a:r>
                        <a:rPr lang="ru-RU" sz="18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всех</a:t>
                      </a:r>
                      <a:r>
                        <a:rPr lang="ru-RU" sz="18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способов закупки) до даты окончания срока подачи заявок размещает в ЕИС извещение об отмене.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303904"/>
                  </a:ext>
                </a:extLst>
              </a:tr>
              <a:tr h="126822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Уменьшение срока подачи заявок в конкурсе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менее 15 рабочих дней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менее 15 календарных дней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3649497"/>
                  </a:ext>
                </a:extLst>
              </a:tr>
              <a:tr h="19394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Унификация срока для внесения изменений в извещение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позднее чем за 5 календарных дней (для конкурса), за 2 календарных дня (для аукциона), за 2 рабочих дня (для запроса котировок) до окончания срока подачи заявок.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заказчик не позднее чем за 1 рабочий день (для всех способов закупки) до даты окончания срока подачи заявок размещает в ЕИС изменение 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 извещение.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6942226"/>
                  </a:ext>
                </a:extLst>
              </a:tr>
            </a:tbl>
          </a:graphicData>
        </a:graphic>
      </p:graphicFrame>
      <p:sp>
        <p:nvSpPr>
          <p:cNvPr id="5" name="Text Box 13">
            <a:extLst>
              <a:ext uri="{FF2B5EF4-FFF2-40B4-BE49-F238E27FC236}">
                <a16:creationId xmlns="" xmlns:a16="http://schemas.microsoft.com/office/drawing/2014/main" id="{D190240D-6E8C-44C9-8CD5-B92C32EA5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7" y="6327246"/>
            <a:ext cx="943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dirty="0">
                <a:ea typeface="PT Astra Serif" pitchFamily="18" charset="0"/>
                <a:cs typeface="Arial" charset="0"/>
              </a:rPr>
              <a:t>Ульяновск,  </a:t>
            </a:r>
            <a:r>
              <a:rPr lang="ru-RU" altLang="ru-RU" sz="2000" dirty="0" smtClean="0">
                <a:ea typeface="PT Astra Serif" pitchFamily="18" charset="0"/>
                <a:cs typeface="Arial" charset="0"/>
              </a:rPr>
              <a:t>202</a:t>
            </a:r>
            <a:r>
              <a:rPr lang="en-US" altLang="ru-RU" sz="2000" dirty="0" smtClean="0">
                <a:ea typeface="PT Astra Serif" pitchFamily="18" charset="0"/>
                <a:cs typeface="Arial" charset="0"/>
              </a:rPr>
              <a:t>1</a:t>
            </a:r>
            <a:endParaRPr lang="ru-RU" altLang="ru-RU" sz="2000" dirty="0">
              <a:ea typeface="PT Astra Serif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74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2_590TGp_climb_dark 2">
      <a:dk1>
        <a:srgbClr val="5F5F5F"/>
      </a:dk1>
      <a:lt1>
        <a:srgbClr val="FFFFFF"/>
      </a:lt1>
      <a:dk2>
        <a:srgbClr val="232751"/>
      </a:dk2>
      <a:lt2>
        <a:srgbClr val="CCFFCC"/>
      </a:lt2>
      <a:accent1>
        <a:srgbClr val="62A2DC"/>
      </a:accent1>
      <a:accent2>
        <a:srgbClr val="E29B54"/>
      </a:accent2>
      <a:accent3>
        <a:srgbClr val="ACACB3"/>
      </a:accent3>
      <a:accent4>
        <a:srgbClr val="DADADA"/>
      </a:accent4>
      <a:accent5>
        <a:srgbClr val="B7CEEB"/>
      </a:accent5>
      <a:accent6>
        <a:srgbClr val="CD8C4B"/>
      </a:accent6>
      <a:hlink>
        <a:srgbClr val="83CE5A"/>
      </a:hlink>
      <a:folHlink>
        <a:srgbClr val="DE585B"/>
      </a:folHlink>
    </a:clrScheme>
    <a:fontScheme name="2_590TGp_climb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590TGp_climb_dark 1">
        <a:dk1>
          <a:srgbClr val="808080"/>
        </a:dk1>
        <a:lt1>
          <a:srgbClr val="FFFFFF"/>
        </a:lt1>
        <a:dk2>
          <a:srgbClr val="003366"/>
        </a:dk2>
        <a:lt2>
          <a:srgbClr val="FFFFCC"/>
        </a:lt2>
        <a:accent1>
          <a:srgbClr val="79CE24"/>
        </a:accent1>
        <a:accent2>
          <a:srgbClr val="E45267"/>
        </a:accent2>
        <a:accent3>
          <a:srgbClr val="AAADB8"/>
        </a:accent3>
        <a:accent4>
          <a:srgbClr val="DADADA"/>
        </a:accent4>
        <a:accent5>
          <a:srgbClr val="BEE3AC"/>
        </a:accent5>
        <a:accent6>
          <a:srgbClr val="CF495D"/>
        </a:accent6>
        <a:hlink>
          <a:srgbClr val="5FC3D7"/>
        </a:hlink>
        <a:folHlink>
          <a:srgbClr val="FAA7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590TGp_climb_dark 2">
        <a:dk1>
          <a:srgbClr val="5F5F5F"/>
        </a:dk1>
        <a:lt1>
          <a:srgbClr val="FFFFFF"/>
        </a:lt1>
        <a:dk2>
          <a:srgbClr val="232751"/>
        </a:dk2>
        <a:lt2>
          <a:srgbClr val="CCFFCC"/>
        </a:lt2>
        <a:accent1>
          <a:srgbClr val="62A2DC"/>
        </a:accent1>
        <a:accent2>
          <a:srgbClr val="E29B54"/>
        </a:accent2>
        <a:accent3>
          <a:srgbClr val="ACACB3"/>
        </a:accent3>
        <a:accent4>
          <a:srgbClr val="DADADA"/>
        </a:accent4>
        <a:accent5>
          <a:srgbClr val="B7CEEB"/>
        </a:accent5>
        <a:accent6>
          <a:srgbClr val="CD8C4B"/>
        </a:accent6>
        <a:hlink>
          <a:srgbClr val="83CE5A"/>
        </a:hlink>
        <a:folHlink>
          <a:srgbClr val="DE585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590TGp_climb_dark 3">
        <a:dk1>
          <a:srgbClr val="5F5F5F"/>
        </a:dk1>
        <a:lt1>
          <a:srgbClr val="FFFFFF"/>
        </a:lt1>
        <a:dk2>
          <a:srgbClr val="504736"/>
        </a:dk2>
        <a:lt2>
          <a:srgbClr val="CCECFF"/>
        </a:lt2>
        <a:accent1>
          <a:srgbClr val="DE6084"/>
        </a:accent1>
        <a:accent2>
          <a:srgbClr val="63B1C9"/>
        </a:accent2>
        <a:accent3>
          <a:srgbClr val="B3B1AE"/>
        </a:accent3>
        <a:accent4>
          <a:srgbClr val="DADADA"/>
        </a:accent4>
        <a:accent5>
          <a:srgbClr val="ECB6C2"/>
        </a:accent5>
        <a:accent6>
          <a:srgbClr val="59A0B6"/>
        </a:accent6>
        <a:hlink>
          <a:srgbClr val="D08B58"/>
        </a:hlink>
        <a:folHlink>
          <a:srgbClr val="67D53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" id="{96F733CB-C770-4BF6-9E6A-8626A752F840}" vid="{EBC85D8B-8A11-44C1-8488-1E0ED6F892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2040</TotalTime>
  <Words>1201</Words>
  <Application>Microsoft Office PowerPoint</Application>
  <PresentationFormat>Широкоэкранный</PresentationFormat>
  <Paragraphs>184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PT Astra Serif</vt:lpstr>
      <vt:lpstr>Times New Roman</vt:lpstr>
      <vt:lpstr>Wingdings</vt:lpstr>
      <vt:lpstr>Тема1</vt:lpstr>
      <vt:lpstr>О РЕАЛИЗАЦИИ ФЕДЕРАЛЬНОГО ЗАКОНА ОТ 05.04.2013 № 44-ФЗ «О КОНТРАКТНОЙ СИСТЕМЕ В СФЕРЕ ЗАКУПОК ТОВАРОВ, РАБОТ, УСЛУГ ДЛЯ ОБЕСПЕЧНИЯ ГОСУДАРСТВЕННЫХ И МУНИЦИПАЛЬНЫХ НУЖД»</vt:lpstr>
      <vt:lpstr>ТИПОВЫЕ КОНТРАКТЫ (УСЛОВИЯ)</vt:lpstr>
      <vt:lpstr>ИЗМЕНЕНИЯ С 01.01.2021</vt:lpstr>
      <vt:lpstr>    ТРЕБОВАНИЯ К УЧАСТНИКАМ</vt:lpstr>
      <vt:lpstr>НОВЫЙ ТИПОВОЙ КОНТРАКТ </vt:lpstr>
      <vt:lpstr>КЛЮЧЕВЫЕ ИЗМЕНЕНИЯ С 01.04.2021</vt:lpstr>
      <vt:lpstr>  ПЛАНИРУЕМЫЕ ИЗМЕНЕНИЯ</vt:lpstr>
      <vt:lpstr>     ИЗМЕНЕНИЯ ПО ДОКУМЕНТАЦИИ</vt:lpstr>
      <vt:lpstr>СОКРАЩЕНИЕ СРОКОВ</vt:lpstr>
      <vt:lpstr>НОВЫЕ ОСОБЕННОСТИ</vt:lpstr>
      <vt:lpstr>    НОВОВЕДЕНИЯ ПО ЗАЯВКЕ</vt:lpstr>
      <vt:lpstr>УНИФИКАЦИЯ</vt:lpstr>
      <vt:lpstr>ЗАКЛЮЧЕНИЕ КОНТРАКТА</vt:lpstr>
      <vt:lpstr>    НОВАЦИИ ПРИ ОБЖАЛОВАНИИ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Ульянова</dc:creator>
  <cp:lastModifiedBy>Marina Reyts</cp:lastModifiedBy>
  <cp:revision>76</cp:revision>
  <cp:lastPrinted>2021-03-16T13:36:59Z</cp:lastPrinted>
  <dcterms:created xsi:type="dcterms:W3CDTF">2020-12-10T08:29:00Z</dcterms:created>
  <dcterms:modified xsi:type="dcterms:W3CDTF">2021-03-16T14:06:33Z</dcterms:modified>
</cp:coreProperties>
</file>