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9" r:id="rId4"/>
    <p:sldMasterId id="2147483726" r:id="rId5"/>
    <p:sldMasterId id="2147483738" r:id="rId6"/>
    <p:sldMasterId id="2147483750" r:id="rId7"/>
    <p:sldMasterId id="2147483837" r:id="rId8"/>
    <p:sldMasterId id="2147483852" r:id="rId9"/>
    <p:sldMasterId id="2147483864" r:id="rId10"/>
    <p:sldMasterId id="2147483938" r:id="rId11"/>
    <p:sldMasterId id="2147483950" r:id="rId12"/>
    <p:sldMasterId id="2147483976" r:id="rId13"/>
    <p:sldMasterId id="2147484013" r:id="rId14"/>
  </p:sldMasterIdLst>
  <p:notesMasterIdLst>
    <p:notesMasterId r:id="rId298"/>
  </p:notesMasterIdLst>
  <p:sldIdLst>
    <p:sldId id="257" r:id="rId15"/>
    <p:sldId id="4695" r:id="rId16"/>
    <p:sldId id="258" r:id="rId17"/>
    <p:sldId id="4486" r:id="rId18"/>
    <p:sldId id="4487" r:id="rId19"/>
    <p:sldId id="4777" r:id="rId20"/>
    <p:sldId id="4462" r:id="rId21"/>
    <p:sldId id="4463" r:id="rId22"/>
    <p:sldId id="4464" r:id="rId23"/>
    <p:sldId id="4844" r:id="rId24"/>
    <p:sldId id="4776" r:id="rId25"/>
    <p:sldId id="5306" r:id="rId26"/>
    <p:sldId id="5307" r:id="rId27"/>
    <p:sldId id="5308" r:id="rId28"/>
    <p:sldId id="5269" r:id="rId29"/>
    <p:sldId id="5309" r:id="rId30"/>
    <p:sldId id="5310" r:id="rId31"/>
    <p:sldId id="4489" r:id="rId32"/>
    <p:sldId id="4490" r:id="rId33"/>
    <p:sldId id="5311" r:id="rId34"/>
    <p:sldId id="4488" r:id="rId35"/>
    <p:sldId id="4362" r:id="rId36"/>
    <p:sldId id="4363" r:id="rId37"/>
    <p:sldId id="4364" r:id="rId38"/>
    <p:sldId id="4800" r:id="rId39"/>
    <p:sldId id="5271" r:id="rId40"/>
    <p:sldId id="4876" r:id="rId41"/>
    <p:sldId id="4877" r:id="rId42"/>
    <p:sldId id="5272" r:id="rId43"/>
    <p:sldId id="5273" r:id="rId44"/>
    <p:sldId id="5274" r:id="rId45"/>
    <p:sldId id="4568" r:id="rId46"/>
    <p:sldId id="4670" r:id="rId47"/>
    <p:sldId id="4686" r:id="rId48"/>
    <p:sldId id="4687" r:id="rId49"/>
    <p:sldId id="4688" r:id="rId50"/>
    <p:sldId id="4689" r:id="rId51"/>
    <p:sldId id="4683" r:id="rId52"/>
    <p:sldId id="4569" r:id="rId53"/>
    <p:sldId id="4570" r:id="rId54"/>
    <p:sldId id="4583" r:id="rId55"/>
    <p:sldId id="4584" r:id="rId56"/>
    <p:sldId id="4692" r:id="rId57"/>
    <p:sldId id="4691" r:id="rId58"/>
    <p:sldId id="4693" r:id="rId59"/>
    <p:sldId id="5276" r:id="rId60"/>
    <p:sldId id="4799" r:id="rId61"/>
    <p:sldId id="5277" r:id="rId62"/>
    <p:sldId id="5278" r:id="rId63"/>
    <p:sldId id="5279" r:id="rId64"/>
    <p:sldId id="5280" r:id="rId65"/>
    <p:sldId id="5281" r:id="rId66"/>
    <p:sldId id="5282" r:id="rId67"/>
    <p:sldId id="5283" r:id="rId68"/>
    <p:sldId id="5284" r:id="rId69"/>
    <p:sldId id="5285" r:id="rId70"/>
    <p:sldId id="5286" r:id="rId71"/>
    <p:sldId id="5287" r:id="rId72"/>
    <p:sldId id="5288" r:id="rId73"/>
    <p:sldId id="5289" r:id="rId74"/>
    <p:sldId id="5290" r:id="rId75"/>
    <p:sldId id="5291" r:id="rId76"/>
    <p:sldId id="5292" r:id="rId77"/>
    <p:sldId id="5293" r:id="rId78"/>
    <p:sldId id="5294" r:id="rId79"/>
    <p:sldId id="5295" r:id="rId80"/>
    <p:sldId id="5296" r:id="rId81"/>
    <p:sldId id="5297" r:id="rId82"/>
    <p:sldId id="5298" r:id="rId83"/>
    <p:sldId id="5299" r:id="rId84"/>
    <p:sldId id="5300" r:id="rId85"/>
    <p:sldId id="5301" r:id="rId86"/>
    <p:sldId id="5302" r:id="rId87"/>
    <p:sldId id="5303" r:id="rId88"/>
    <p:sldId id="5304" r:id="rId89"/>
    <p:sldId id="5305" r:id="rId90"/>
    <p:sldId id="4778" r:id="rId91"/>
    <p:sldId id="4779" r:id="rId92"/>
    <p:sldId id="4780" r:id="rId93"/>
    <p:sldId id="4781" r:id="rId94"/>
    <p:sldId id="4782" r:id="rId95"/>
    <p:sldId id="4783" r:id="rId96"/>
    <p:sldId id="4784" r:id="rId97"/>
    <p:sldId id="4785" r:id="rId98"/>
    <p:sldId id="4786" r:id="rId99"/>
    <p:sldId id="4787" r:id="rId100"/>
    <p:sldId id="4788" r:id="rId101"/>
    <p:sldId id="4789" r:id="rId102"/>
    <p:sldId id="4790" r:id="rId103"/>
    <p:sldId id="4791" r:id="rId104"/>
    <p:sldId id="4792" r:id="rId105"/>
    <p:sldId id="4793" r:id="rId106"/>
    <p:sldId id="4794" r:id="rId107"/>
    <p:sldId id="4795" r:id="rId108"/>
    <p:sldId id="4796" r:id="rId109"/>
    <p:sldId id="4797" r:id="rId110"/>
    <p:sldId id="4857" r:id="rId111"/>
    <p:sldId id="4858" r:id="rId112"/>
    <p:sldId id="4859" r:id="rId113"/>
    <p:sldId id="4860" r:id="rId114"/>
    <p:sldId id="4878" r:id="rId115"/>
    <p:sldId id="4798" r:id="rId116"/>
    <p:sldId id="3926" r:id="rId117"/>
    <p:sldId id="4491" r:id="rId118"/>
    <p:sldId id="4492" r:id="rId119"/>
    <p:sldId id="4493" r:id="rId120"/>
    <p:sldId id="4497" r:id="rId121"/>
    <p:sldId id="4498" r:id="rId122"/>
    <p:sldId id="4499" r:id="rId123"/>
    <p:sldId id="4500" r:id="rId124"/>
    <p:sldId id="4501" r:id="rId125"/>
    <p:sldId id="4502" r:id="rId126"/>
    <p:sldId id="4519" r:id="rId127"/>
    <p:sldId id="4520" r:id="rId128"/>
    <p:sldId id="4521" r:id="rId129"/>
    <p:sldId id="4522" r:id="rId130"/>
    <p:sldId id="4523" r:id="rId131"/>
    <p:sldId id="4524" r:id="rId132"/>
    <p:sldId id="4525" r:id="rId133"/>
    <p:sldId id="4526" r:id="rId134"/>
    <p:sldId id="4527" r:id="rId135"/>
    <p:sldId id="4528" r:id="rId136"/>
    <p:sldId id="4529" r:id="rId137"/>
    <p:sldId id="4530" r:id="rId138"/>
    <p:sldId id="4531" r:id="rId139"/>
    <p:sldId id="4532" r:id="rId140"/>
    <p:sldId id="4533" r:id="rId141"/>
    <p:sldId id="4534" r:id="rId142"/>
    <p:sldId id="4535" r:id="rId143"/>
    <p:sldId id="4536" r:id="rId144"/>
    <p:sldId id="4537" r:id="rId145"/>
    <p:sldId id="4538" r:id="rId146"/>
    <p:sldId id="4567" r:id="rId147"/>
    <p:sldId id="4539" r:id="rId148"/>
    <p:sldId id="4540" r:id="rId149"/>
    <p:sldId id="4541" r:id="rId150"/>
    <p:sldId id="4542" r:id="rId151"/>
    <p:sldId id="4543" r:id="rId152"/>
    <p:sldId id="4544" r:id="rId153"/>
    <p:sldId id="4545" r:id="rId154"/>
    <p:sldId id="4546" r:id="rId155"/>
    <p:sldId id="4547" r:id="rId156"/>
    <p:sldId id="4548" r:id="rId157"/>
    <p:sldId id="4549" r:id="rId158"/>
    <p:sldId id="4550" r:id="rId159"/>
    <p:sldId id="4551" r:id="rId160"/>
    <p:sldId id="4552" r:id="rId161"/>
    <p:sldId id="4553" r:id="rId162"/>
    <p:sldId id="4554" r:id="rId163"/>
    <p:sldId id="4555" r:id="rId164"/>
    <p:sldId id="4556" r:id="rId165"/>
    <p:sldId id="4557" r:id="rId166"/>
    <p:sldId id="4558" r:id="rId167"/>
    <p:sldId id="4559" r:id="rId168"/>
    <p:sldId id="4560" r:id="rId169"/>
    <p:sldId id="4561" r:id="rId170"/>
    <p:sldId id="4802" r:id="rId171"/>
    <p:sldId id="4183" r:id="rId172"/>
    <p:sldId id="4184" r:id="rId173"/>
    <p:sldId id="4185" r:id="rId174"/>
    <p:sldId id="4186" r:id="rId175"/>
    <p:sldId id="4187" r:id="rId176"/>
    <p:sldId id="4188" r:id="rId177"/>
    <p:sldId id="4191" r:id="rId178"/>
    <p:sldId id="4192" r:id="rId179"/>
    <p:sldId id="4200" r:id="rId180"/>
    <p:sldId id="4201" r:id="rId181"/>
    <p:sldId id="4694" r:id="rId182"/>
    <p:sldId id="4697" r:id="rId183"/>
    <p:sldId id="4714" r:id="rId184"/>
    <p:sldId id="4698" r:id="rId185"/>
    <p:sldId id="4701" r:id="rId186"/>
    <p:sldId id="4700" r:id="rId187"/>
    <p:sldId id="4743" r:id="rId188"/>
    <p:sldId id="4703" r:id="rId189"/>
    <p:sldId id="4704" r:id="rId190"/>
    <p:sldId id="4702" r:id="rId191"/>
    <p:sldId id="4732" r:id="rId192"/>
    <p:sldId id="1253" r:id="rId193"/>
    <p:sldId id="1254" r:id="rId194"/>
    <p:sldId id="4705" r:id="rId195"/>
    <p:sldId id="4707" r:id="rId196"/>
    <p:sldId id="4706" r:id="rId197"/>
    <p:sldId id="4728" r:id="rId198"/>
    <p:sldId id="4770" r:id="rId199"/>
    <p:sldId id="259" r:id="rId200"/>
    <p:sldId id="4709" r:id="rId201"/>
    <p:sldId id="4716" r:id="rId202"/>
    <p:sldId id="4717" r:id="rId203"/>
    <p:sldId id="4710" r:id="rId204"/>
    <p:sldId id="4712" r:id="rId205"/>
    <p:sldId id="4711" r:id="rId206"/>
    <p:sldId id="4713" r:id="rId207"/>
    <p:sldId id="260" r:id="rId208"/>
    <p:sldId id="4719" r:id="rId209"/>
    <p:sldId id="4736" r:id="rId210"/>
    <p:sldId id="262" r:id="rId211"/>
    <p:sldId id="4726" r:id="rId212"/>
    <p:sldId id="263" r:id="rId213"/>
    <p:sldId id="4721" r:id="rId214"/>
    <p:sldId id="4731" r:id="rId215"/>
    <p:sldId id="4725" r:id="rId216"/>
    <p:sldId id="4723" r:id="rId217"/>
    <p:sldId id="4724" r:id="rId218"/>
    <p:sldId id="4738" r:id="rId219"/>
    <p:sldId id="4740" r:id="rId220"/>
    <p:sldId id="4741" r:id="rId221"/>
    <p:sldId id="4768" r:id="rId222"/>
    <p:sldId id="4739" r:id="rId223"/>
    <p:sldId id="4769" r:id="rId224"/>
    <p:sldId id="264" r:id="rId225"/>
    <p:sldId id="265" r:id="rId226"/>
    <p:sldId id="4744" r:id="rId227"/>
    <p:sldId id="266" r:id="rId228"/>
    <p:sldId id="4774" r:id="rId229"/>
    <p:sldId id="267" r:id="rId230"/>
    <p:sldId id="268" r:id="rId231"/>
    <p:sldId id="4730" r:id="rId232"/>
    <p:sldId id="4733" r:id="rId233"/>
    <p:sldId id="4735" r:id="rId234"/>
    <p:sldId id="4734" r:id="rId235"/>
    <p:sldId id="4772" r:id="rId236"/>
    <p:sldId id="269" r:id="rId237"/>
    <p:sldId id="270" r:id="rId238"/>
    <p:sldId id="271" r:id="rId239"/>
    <p:sldId id="272" r:id="rId240"/>
    <p:sldId id="4755" r:id="rId241"/>
    <p:sldId id="4727" r:id="rId242"/>
    <p:sldId id="273" r:id="rId243"/>
    <p:sldId id="274" r:id="rId244"/>
    <p:sldId id="4699" r:id="rId245"/>
    <p:sldId id="282" r:id="rId246"/>
    <p:sldId id="4737" r:id="rId247"/>
    <p:sldId id="4745" r:id="rId248"/>
    <p:sldId id="4758" r:id="rId249"/>
    <p:sldId id="4763" r:id="rId250"/>
    <p:sldId id="4764" r:id="rId251"/>
    <p:sldId id="4765" r:id="rId252"/>
    <p:sldId id="4766" r:id="rId253"/>
    <p:sldId id="4771" r:id="rId254"/>
    <p:sldId id="4767" r:id="rId255"/>
    <p:sldId id="283" r:id="rId256"/>
    <p:sldId id="4773" r:id="rId257"/>
    <p:sldId id="4761" r:id="rId258"/>
    <p:sldId id="4762" r:id="rId259"/>
    <p:sldId id="4746" r:id="rId260"/>
    <p:sldId id="284" r:id="rId261"/>
    <p:sldId id="4760" r:id="rId262"/>
    <p:sldId id="4756" r:id="rId263"/>
    <p:sldId id="4757" r:id="rId264"/>
    <p:sldId id="4195" r:id="rId265"/>
    <p:sldId id="4194" r:id="rId266"/>
    <p:sldId id="4196" r:id="rId267"/>
    <p:sldId id="4197" r:id="rId268"/>
    <p:sldId id="4193" r:id="rId269"/>
    <p:sldId id="4293" r:id="rId270"/>
    <p:sldId id="4677" r:id="rId271"/>
    <p:sldId id="4676" r:id="rId272"/>
    <p:sldId id="4759" r:id="rId273"/>
    <p:sldId id="285" r:id="rId274"/>
    <p:sldId id="4775" r:id="rId275"/>
    <p:sldId id="286" r:id="rId276"/>
    <p:sldId id="4597" r:id="rId277"/>
    <p:sldId id="4598" r:id="rId278"/>
    <p:sldId id="4680" r:id="rId279"/>
    <p:sldId id="4681" r:id="rId280"/>
    <p:sldId id="4747" r:id="rId281"/>
    <p:sldId id="4599" r:id="rId282"/>
    <p:sldId id="4748" r:id="rId283"/>
    <p:sldId id="4749" r:id="rId284"/>
    <p:sldId id="4679" r:id="rId285"/>
    <p:sldId id="4678" r:id="rId286"/>
    <p:sldId id="4750" r:id="rId287"/>
    <p:sldId id="4751" r:id="rId288"/>
    <p:sldId id="4675" r:id="rId289"/>
    <p:sldId id="4674" r:id="rId290"/>
    <p:sldId id="4752" r:id="rId291"/>
    <p:sldId id="4753" r:id="rId292"/>
    <p:sldId id="4754" r:id="rId293"/>
    <p:sldId id="287" r:id="rId294"/>
    <p:sldId id="4742" r:id="rId295"/>
    <p:sldId id="4729" r:id="rId296"/>
    <p:sldId id="281" r:id="rId29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99" Type="http://schemas.openxmlformats.org/officeDocument/2006/relationships/presProps" Target="presProps.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91" Type="http://schemas.openxmlformats.org/officeDocument/2006/relationships/slide" Target="slides/slide177.xml"/><Relationship Id="rId205" Type="http://schemas.openxmlformats.org/officeDocument/2006/relationships/slide" Target="slides/slide191.xml"/><Relationship Id="rId226" Type="http://schemas.openxmlformats.org/officeDocument/2006/relationships/slide" Target="slides/slide212.xml"/><Relationship Id="rId247" Type="http://schemas.openxmlformats.org/officeDocument/2006/relationships/slide" Target="slides/slide233.xml"/><Relationship Id="rId107" Type="http://schemas.openxmlformats.org/officeDocument/2006/relationships/slide" Target="slides/slide93.xml"/><Relationship Id="rId268" Type="http://schemas.openxmlformats.org/officeDocument/2006/relationships/slide" Target="slides/slide254.xml"/><Relationship Id="rId289" Type="http://schemas.openxmlformats.org/officeDocument/2006/relationships/slide" Target="slides/slide275.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181" Type="http://schemas.openxmlformats.org/officeDocument/2006/relationships/slide" Target="slides/slide167.xml"/><Relationship Id="rId216" Type="http://schemas.openxmlformats.org/officeDocument/2006/relationships/slide" Target="slides/slide202.xml"/><Relationship Id="rId237" Type="http://schemas.openxmlformats.org/officeDocument/2006/relationships/slide" Target="slides/slide223.xml"/><Relationship Id="rId258" Type="http://schemas.openxmlformats.org/officeDocument/2006/relationships/slide" Target="slides/slide244.xml"/><Relationship Id="rId279" Type="http://schemas.openxmlformats.org/officeDocument/2006/relationships/slide" Target="slides/slide265.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290" Type="http://schemas.openxmlformats.org/officeDocument/2006/relationships/slide" Target="slides/slide276.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92" Type="http://schemas.openxmlformats.org/officeDocument/2006/relationships/slide" Target="slides/slide178.xml"/><Relationship Id="rId206" Type="http://schemas.openxmlformats.org/officeDocument/2006/relationships/slide" Target="slides/slide192.xml"/><Relationship Id="rId227" Type="http://schemas.openxmlformats.org/officeDocument/2006/relationships/slide" Target="slides/slide213.xml"/><Relationship Id="rId248" Type="http://schemas.openxmlformats.org/officeDocument/2006/relationships/slide" Target="slides/slide234.xml"/><Relationship Id="rId269" Type="http://schemas.openxmlformats.org/officeDocument/2006/relationships/slide" Target="slides/slide255.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280" Type="http://schemas.openxmlformats.org/officeDocument/2006/relationships/slide" Target="slides/slide266.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217" Type="http://schemas.openxmlformats.org/officeDocument/2006/relationships/slide" Target="slides/slide203.xml"/><Relationship Id="rId6" Type="http://schemas.openxmlformats.org/officeDocument/2006/relationships/slideMaster" Target="slideMasters/slideMaster6.xml"/><Relationship Id="rId238" Type="http://schemas.openxmlformats.org/officeDocument/2006/relationships/slide" Target="slides/slide224.xml"/><Relationship Id="rId259" Type="http://schemas.openxmlformats.org/officeDocument/2006/relationships/slide" Target="slides/slide245.xml"/><Relationship Id="rId23" Type="http://schemas.openxmlformats.org/officeDocument/2006/relationships/slide" Target="slides/slide9.xml"/><Relationship Id="rId119" Type="http://schemas.openxmlformats.org/officeDocument/2006/relationships/slide" Target="slides/slide105.xml"/><Relationship Id="rId270" Type="http://schemas.openxmlformats.org/officeDocument/2006/relationships/slide" Target="slides/slide256.xml"/><Relationship Id="rId291" Type="http://schemas.openxmlformats.org/officeDocument/2006/relationships/slide" Target="slides/slide277.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172" Type="http://schemas.openxmlformats.org/officeDocument/2006/relationships/slide" Target="slides/slide158.xml"/><Relationship Id="rId193" Type="http://schemas.openxmlformats.org/officeDocument/2006/relationships/slide" Target="slides/slide179.xml"/><Relationship Id="rId207" Type="http://schemas.openxmlformats.org/officeDocument/2006/relationships/slide" Target="slides/slide193.xml"/><Relationship Id="rId228" Type="http://schemas.openxmlformats.org/officeDocument/2006/relationships/slide" Target="slides/slide214.xml"/><Relationship Id="rId249" Type="http://schemas.openxmlformats.org/officeDocument/2006/relationships/slide" Target="slides/slide235.xml"/><Relationship Id="rId13" Type="http://schemas.openxmlformats.org/officeDocument/2006/relationships/slideMaster" Target="slideMasters/slideMaster13.xml"/><Relationship Id="rId109" Type="http://schemas.openxmlformats.org/officeDocument/2006/relationships/slide" Target="slides/slide95.xml"/><Relationship Id="rId260" Type="http://schemas.openxmlformats.org/officeDocument/2006/relationships/slide" Target="slides/slide246.xml"/><Relationship Id="rId281" Type="http://schemas.openxmlformats.org/officeDocument/2006/relationships/slide" Target="slides/slide267.xml"/><Relationship Id="rId34" Type="http://schemas.openxmlformats.org/officeDocument/2006/relationships/slide" Target="slides/slide20.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20" Type="http://schemas.openxmlformats.org/officeDocument/2006/relationships/slide" Target="slides/slide106.xml"/><Relationship Id="rId141" Type="http://schemas.openxmlformats.org/officeDocument/2006/relationships/slide" Target="slides/slide127.xml"/><Relationship Id="rId7" Type="http://schemas.openxmlformats.org/officeDocument/2006/relationships/slideMaster" Target="slideMasters/slideMaster7.xml"/><Relationship Id="rId162" Type="http://schemas.openxmlformats.org/officeDocument/2006/relationships/slide" Target="slides/slide148.xml"/><Relationship Id="rId183" Type="http://schemas.openxmlformats.org/officeDocument/2006/relationships/slide" Target="slides/slide169.xml"/><Relationship Id="rId218" Type="http://schemas.openxmlformats.org/officeDocument/2006/relationships/slide" Target="slides/slide204.xml"/><Relationship Id="rId239" Type="http://schemas.openxmlformats.org/officeDocument/2006/relationships/slide" Target="slides/slide225.xml"/><Relationship Id="rId2" Type="http://schemas.openxmlformats.org/officeDocument/2006/relationships/slideMaster" Target="slideMasters/slideMaster2.xml"/><Relationship Id="rId29" Type="http://schemas.openxmlformats.org/officeDocument/2006/relationships/slide" Target="slides/slide15.xml"/><Relationship Id="rId250" Type="http://schemas.openxmlformats.org/officeDocument/2006/relationships/slide" Target="slides/slide236.xml"/><Relationship Id="rId255" Type="http://schemas.openxmlformats.org/officeDocument/2006/relationships/slide" Target="slides/slide241.xml"/><Relationship Id="rId271" Type="http://schemas.openxmlformats.org/officeDocument/2006/relationships/slide" Target="slides/slide257.xml"/><Relationship Id="rId276" Type="http://schemas.openxmlformats.org/officeDocument/2006/relationships/slide" Target="slides/slide262.xml"/><Relationship Id="rId292" Type="http://schemas.openxmlformats.org/officeDocument/2006/relationships/slide" Target="slides/slide278.xml"/><Relationship Id="rId297" Type="http://schemas.openxmlformats.org/officeDocument/2006/relationships/slide" Target="slides/slide283.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301"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slide" Target="slides/slide159.xml"/><Relationship Id="rId194" Type="http://schemas.openxmlformats.org/officeDocument/2006/relationships/slide" Target="slides/slide180.xml"/><Relationship Id="rId199" Type="http://schemas.openxmlformats.org/officeDocument/2006/relationships/slide" Target="slides/slide185.xml"/><Relationship Id="rId203" Type="http://schemas.openxmlformats.org/officeDocument/2006/relationships/slide" Target="slides/slide189.xml"/><Relationship Id="rId208" Type="http://schemas.openxmlformats.org/officeDocument/2006/relationships/slide" Target="slides/slide194.xml"/><Relationship Id="rId229" Type="http://schemas.openxmlformats.org/officeDocument/2006/relationships/slide" Target="slides/slide215.xml"/><Relationship Id="rId19" Type="http://schemas.openxmlformats.org/officeDocument/2006/relationships/slide" Target="slides/slide5.xml"/><Relationship Id="rId224" Type="http://schemas.openxmlformats.org/officeDocument/2006/relationships/slide" Target="slides/slide210.xml"/><Relationship Id="rId240" Type="http://schemas.openxmlformats.org/officeDocument/2006/relationships/slide" Target="slides/slide226.xml"/><Relationship Id="rId245" Type="http://schemas.openxmlformats.org/officeDocument/2006/relationships/slide" Target="slides/slide231.xml"/><Relationship Id="rId261" Type="http://schemas.openxmlformats.org/officeDocument/2006/relationships/slide" Target="slides/slide247.xml"/><Relationship Id="rId266" Type="http://schemas.openxmlformats.org/officeDocument/2006/relationships/slide" Target="slides/slide252.xml"/><Relationship Id="rId287" Type="http://schemas.openxmlformats.org/officeDocument/2006/relationships/slide" Target="slides/slide273.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282" Type="http://schemas.openxmlformats.org/officeDocument/2006/relationships/slide" Target="slides/slide268.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189" Type="http://schemas.openxmlformats.org/officeDocument/2006/relationships/slide" Target="slides/slide175.xml"/><Relationship Id="rId219" Type="http://schemas.openxmlformats.org/officeDocument/2006/relationships/slide" Target="slides/slide205.xml"/><Relationship Id="rId3" Type="http://schemas.openxmlformats.org/officeDocument/2006/relationships/slideMaster" Target="slideMasters/slideMaster3.xml"/><Relationship Id="rId214" Type="http://schemas.openxmlformats.org/officeDocument/2006/relationships/slide" Target="slides/slide200.xml"/><Relationship Id="rId230" Type="http://schemas.openxmlformats.org/officeDocument/2006/relationships/slide" Target="slides/slide216.xml"/><Relationship Id="rId235" Type="http://schemas.openxmlformats.org/officeDocument/2006/relationships/slide" Target="slides/slide221.xml"/><Relationship Id="rId251" Type="http://schemas.openxmlformats.org/officeDocument/2006/relationships/slide" Target="slides/slide237.xml"/><Relationship Id="rId256" Type="http://schemas.openxmlformats.org/officeDocument/2006/relationships/slide" Target="slides/slide242.xml"/><Relationship Id="rId277" Type="http://schemas.openxmlformats.org/officeDocument/2006/relationships/slide" Target="slides/slide263.xml"/><Relationship Id="rId298" Type="http://schemas.openxmlformats.org/officeDocument/2006/relationships/notesMaster" Target="notesMasters/notesMaster1.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72" Type="http://schemas.openxmlformats.org/officeDocument/2006/relationships/slide" Target="slides/slide258.xml"/><Relationship Id="rId293" Type="http://schemas.openxmlformats.org/officeDocument/2006/relationships/slide" Target="slides/slide279.xml"/><Relationship Id="rId302"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slide" Target="slides/slide165.xml"/><Relationship Id="rId195" Type="http://schemas.openxmlformats.org/officeDocument/2006/relationships/slide" Target="slides/slide181.xml"/><Relationship Id="rId209" Type="http://schemas.openxmlformats.org/officeDocument/2006/relationships/slide" Target="slides/slide195.xml"/><Relationship Id="rId190" Type="http://schemas.openxmlformats.org/officeDocument/2006/relationships/slide" Target="slides/slide176.xml"/><Relationship Id="rId204" Type="http://schemas.openxmlformats.org/officeDocument/2006/relationships/slide" Target="slides/slide190.xml"/><Relationship Id="rId220" Type="http://schemas.openxmlformats.org/officeDocument/2006/relationships/slide" Target="slides/slide206.xml"/><Relationship Id="rId225" Type="http://schemas.openxmlformats.org/officeDocument/2006/relationships/slide" Target="slides/slide211.xml"/><Relationship Id="rId241" Type="http://schemas.openxmlformats.org/officeDocument/2006/relationships/slide" Target="slides/slide227.xml"/><Relationship Id="rId246" Type="http://schemas.openxmlformats.org/officeDocument/2006/relationships/slide" Target="slides/slide232.xml"/><Relationship Id="rId267" Type="http://schemas.openxmlformats.org/officeDocument/2006/relationships/slide" Target="slides/slide253.xml"/><Relationship Id="rId288" Type="http://schemas.openxmlformats.org/officeDocument/2006/relationships/slide" Target="slides/slide274.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262" Type="http://schemas.openxmlformats.org/officeDocument/2006/relationships/slide" Target="slides/slide248.xml"/><Relationship Id="rId283" Type="http://schemas.openxmlformats.org/officeDocument/2006/relationships/slide" Target="slides/slide269.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185" Type="http://schemas.openxmlformats.org/officeDocument/2006/relationships/slide" Target="slides/slide1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6.xml"/><Relationship Id="rId210" Type="http://schemas.openxmlformats.org/officeDocument/2006/relationships/slide" Target="slides/slide196.xml"/><Relationship Id="rId215" Type="http://schemas.openxmlformats.org/officeDocument/2006/relationships/slide" Target="slides/slide201.xml"/><Relationship Id="rId236" Type="http://schemas.openxmlformats.org/officeDocument/2006/relationships/slide" Target="slides/slide222.xml"/><Relationship Id="rId257" Type="http://schemas.openxmlformats.org/officeDocument/2006/relationships/slide" Target="slides/slide243.xml"/><Relationship Id="rId278" Type="http://schemas.openxmlformats.org/officeDocument/2006/relationships/slide" Target="slides/slide264.xml"/><Relationship Id="rId26" Type="http://schemas.openxmlformats.org/officeDocument/2006/relationships/slide" Target="slides/slide12.xml"/><Relationship Id="rId231" Type="http://schemas.openxmlformats.org/officeDocument/2006/relationships/slide" Target="slides/slide217.xml"/><Relationship Id="rId252" Type="http://schemas.openxmlformats.org/officeDocument/2006/relationships/slide" Target="slides/slide238.xml"/><Relationship Id="rId273" Type="http://schemas.openxmlformats.org/officeDocument/2006/relationships/slide" Target="slides/slide259.xml"/><Relationship Id="rId294" Type="http://schemas.openxmlformats.org/officeDocument/2006/relationships/slide" Target="slides/slide280.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96" Type="http://schemas.openxmlformats.org/officeDocument/2006/relationships/slide" Target="slides/slide182.xml"/><Relationship Id="rId200" Type="http://schemas.openxmlformats.org/officeDocument/2006/relationships/slide" Target="slides/slide186.xml"/><Relationship Id="rId16" Type="http://schemas.openxmlformats.org/officeDocument/2006/relationships/slide" Target="slides/slide2.xml"/><Relationship Id="rId221" Type="http://schemas.openxmlformats.org/officeDocument/2006/relationships/slide" Target="slides/slide207.xml"/><Relationship Id="rId242" Type="http://schemas.openxmlformats.org/officeDocument/2006/relationships/slide" Target="slides/slide228.xml"/><Relationship Id="rId263" Type="http://schemas.openxmlformats.org/officeDocument/2006/relationships/slide" Target="slides/slide249.xml"/><Relationship Id="rId284" Type="http://schemas.openxmlformats.org/officeDocument/2006/relationships/slide" Target="slides/slide270.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slide" Target="slides/slide172.xml"/><Relationship Id="rId211" Type="http://schemas.openxmlformats.org/officeDocument/2006/relationships/slide" Target="slides/slide197.xml"/><Relationship Id="rId232" Type="http://schemas.openxmlformats.org/officeDocument/2006/relationships/slide" Target="slides/slide218.xml"/><Relationship Id="rId253" Type="http://schemas.openxmlformats.org/officeDocument/2006/relationships/slide" Target="slides/slide239.xml"/><Relationship Id="rId274" Type="http://schemas.openxmlformats.org/officeDocument/2006/relationships/slide" Target="slides/slide260.xml"/><Relationship Id="rId295" Type="http://schemas.openxmlformats.org/officeDocument/2006/relationships/slide" Target="slides/slide281.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97" Type="http://schemas.openxmlformats.org/officeDocument/2006/relationships/slide" Target="slides/slide183.xml"/><Relationship Id="rId201" Type="http://schemas.openxmlformats.org/officeDocument/2006/relationships/slide" Target="slides/slide187.xml"/><Relationship Id="rId222" Type="http://schemas.openxmlformats.org/officeDocument/2006/relationships/slide" Target="slides/slide208.xml"/><Relationship Id="rId243" Type="http://schemas.openxmlformats.org/officeDocument/2006/relationships/slide" Target="slides/slide229.xml"/><Relationship Id="rId264" Type="http://schemas.openxmlformats.org/officeDocument/2006/relationships/slide" Target="slides/slide250.xml"/><Relationship Id="rId285" Type="http://schemas.openxmlformats.org/officeDocument/2006/relationships/slide" Target="slides/slide271.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slide" Target="slides/slide173.xml"/><Relationship Id="rId1" Type="http://schemas.openxmlformats.org/officeDocument/2006/relationships/slideMaster" Target="slideMasters/slideMaster1.xml"/><Relationship Id="rId212" Type="http://schemas.openxmlformats.org/officeDocument/2006/relationships/slide" Target="slides/slide198.xml"/><Relationship Id="rId233" Type="http://schemas.openxmlformats.org/officeDocument/2006/relationships/slide" Target="slides/slide219.xml"/><Relationship Id="rId254" Type="http://schemas.openxmlformats.org/officeDocument/2006/relationships/slide" Target="slides/slide240.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275" Type="http://schemas.openxmlformats.org/officeDocument/2006/relationships/slide" Target="slides/slide261.xml"/><Relationship Id="rId296" Type="http://schemas.openxmlformats.org/officeDocument/2006/relationships/slide" Target="slides/slide282.xml"/><Relationship Id="rId300" Type="http://schemas.openxmlformats.org/officeDocument/2006/relationships/viewProps" Target="viewProps.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 Id="rId198" Type="http://schemas.openxmlformats.org/officeDocument/2006/relationships/slide" Target="slides/slide184.xml"/><Relationship Id="rId202" Type="http://schemas.openxmlformats.org/officeDocument/2006/relationships/slide" Target="slides/slide188.xml"/><Relationship Id="rId223" Type="http://schemas.openxmlformats.org/officeDocument/2006/relationships/slide" Target="slides/slide209.xml"/><Relationship Id="rId244" Type="http://schemas.openxmlformats.org/officeDocument/2006/relationships/slide" Target="slides/slide230.xml"/><Relationship Id="rId18" Type="http://schemas.openxmlformats.org/officeDocument/2006/relationships/slide" Target="slides/slide4.xml"/><Relationship Id="rId39" Type="http://schemas.openxmlformats.org/officeDocument/2006/relationships/slide" Target="slides/slide25.xml"/><Relationship Id="rId265" Type="http://schemas.openxmlformats.org/officeDocument/2006/relationships/slide" Target="slides/slide251.xml"/><Relationship Id="rId286" Type="http://schemas.openxmlformats.org/officeDocument/2006/relationships/slide" Target="slides/slide272.xml"/><Relationship Id="rId50" Type="http://schemas.openxmlformats.org/officeDocument/2006/relationships/slide" Target="slides/slide36.xml"/><Relationship Id="rId104" Type="http://schemas.openxmlformats.org/officeDocument/2006/relationships/slide" Target="slides/slide90.xml"/><Relationship Id="rId125" Type="http://schemas.openxmlformats.org/officeDocument/2006/relationships/slide" Target="slides/slide111.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slide" Target="slides/slide174.xml"/><Relationship Id="rId71" Type="http://schemas.openxmlformats.org/officeDocument/2006/relationships/slide" Target="slides/slide57.xml"/><Relationship Id="rId92" Type="http://schemas.openxmlformats.org/officeDocument/2006/relationships/slide" Target="slides/slide78.xml"/><Relationship Id="rId213" Type="http://schemas.openxmlformats.org/officeDocument/2006/relationships/slide" Target="slides/slide199.xml"/><Relationship Id="rId234" Type="http://schemas.openxmlformats.org/officeDocument/2006/relationships/slide" Target="slides/slide2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55E9-EC95-4D96-B981-CF11B8713EF1}" type="datetimeFigureOut">
              <a:rPr lang="ru-RU" smtClean="0"/>
              <a:t>16.06.2022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EB77B-C363-400B-94CC-DAB69DC3F36C}" type="slidenum">
              <a:rPr lang="ru-RU" smtClean="0"/>
              <a:t>‹#›</a:t>
            </a:fld>
            <a:endParaRPr lang="ru-RU"/>
          </a:p>
        </p:txBody>
      </p:sp>
    </p:spTree>
    <p:extLst>
      <p:ext uri="{BB962C8B-B14F-4D97-AF65-F5344CB8AC3E}">
        <p14:creationId xmlns:p14="http://schemas.microsoft.com/office/powerpoint/2010/main" val="111824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97876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79120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D7F59-2E05-49FC-8A66-94AB1B4A256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BC3255B-5EDC-4081-89A4-575EA4095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2836BD-BC70-4623-9567-96D6BB329103}"/>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E7B67D8-31C6-4EBB-9778-757D113FD4EF}"/>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B54CAB-3242-4FA0-9ABB-4D509A9ED881}"/>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2997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15D65-1285-4631-83F6-D78D2A27909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3FE98F-6186-4E9B-AFF6-4F2CE1F73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EB3E5EA-6741-46DB-9BBB-406B3A2BF1C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51F2D8-6610-4299-AD52-F7225F02EE22}"/>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692CB92B-C39B-44AA-AE52-37BDCCA17CD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2E72ADE-E717-488C-9FAC-F61620A522F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93662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3725D2-9B6C-4D48-B9F5-C59DC9F460A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B62A9D-2E23-4B07-BF34-B8FCE4F0D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8CE292F-329B-435B-B68E-95A5B279F34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9612355-951A-4596-A490-978D700EA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B4F64E7-9C5A-4AFD-95FA-BB0B5CAEE3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9F2F8A-F2E3-40CA-A5C8-5CC574DF032F}"/>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84DA3FD-CDED-487C-8A02-F2151962AE8C}"/>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96B1C14F-2C44-4F72-86DD-CDE2B8AF48C3}"/>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87105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F38E4-387D-4E1B-9270-91D6E44EA3D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1F02C64-E975-41CA-A44A-690757ACB44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F47792EB-3805-40E8-BD0F-814DC6D84A76}"/>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23D6A03C-5FA9-4D7E-A98D-010DE0BC5FA0}"/>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19633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7F1481-2CB9-4792-A69B-440F1B88B8D0}"/>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D22C77C0-D7AD-483A-A520-E69E9B6312D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AB47A763-6B56-40F3-9F11-17AB1FDA71D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08531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D27A6-F165-4788-A2BC-D0C84EAEFFC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1170796-1594-4CF5-95D1-BF80FF1B5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58550A-D5FB-4AEC-A9AD-4490BF97E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6BC5DF-35DB-4D25-B7B6-F883285B6D0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6127C2A-CAA8-419D-8E4F-F5F1C1107FB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D82ED344-811D-451D-B1A3-77D20562EF8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9237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777FFC-0735-4C26-A8FD-432D41C05C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C3AE877-4135-497F-B108-058F12BA3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A1C3A5D-F506-4B7A-8CBE-13DA2A23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EB362C-5DAF-4B1D-BE63-1C2BB2B0144B}"/>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4E08461C-9329-49C9-AF24-C47B8738D49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C5B885-C198-46CB-835E-19EBD422606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3182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79CD4E-F96E-4F28-80A6-2D3F2E4DB41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F3B686A-DB70-4E42-B419-45B6F85591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9B3474-AC83-489B-A903-867F28A6FF3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071AC1A0-6E58-4227-BCF6-83E5EF82DE03}"/>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48B65F95-6390-4E20-8B1B-B2BAC7447E2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26550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DA3A144-B64F-41EA-B2C2-F97CD02EC3B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AF73E8-3235-49B8-A4AB-152C0F0468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6455AF-D0ED-4824-BBE2-DEBC1892583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7540C71-B5BA-4B16-BA8C-0075E740A9C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B315063-B953-4BDC-A749-D3DAC20132BA}"/>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15238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49502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8913211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5356861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2137424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287921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42390498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862067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10668420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7093115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9921719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188034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140919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3818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004DA1A-3CAF-43B2-9ACC-DB70FACD4328}" type="datetimeFigureOut">
              <a:rPr lang="ru-RU" smtClean="0"/>
              <a:pPr>
                <a:defRPr/>
              </a:pPr>
              <a:t>16.06.2022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BB805AE-6D8F-4671-8121-19E16E3E22A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270448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6C219F4-0BE4-4475-B78C-6C8EF7CDE067}" type="datetimeFigureOut">
              <a:rPr lang="ru-RU" smtClean="0"/>
              <a:pPr>
                <a:defRPr/>
              </a:pPr>
              <a:t>16.06.2022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FB6B63C-84B2-40DC-852C-46EA2DAF451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7637229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634D2F7-DE44-4CA6-B197-4D5C9FE14822}" type="datetimeFigureOut">
              <a:rPr lang="ru-RU" smtClean="0"/>
              <a:pPr>
                <a:defRPr/>
              </a:pPr>
              <a:t>16.06.2022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83E1588A-1277-44E7-AC10-6E82E2A8A3B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448634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BA519C22-6366-418C-8743-2339F601871F}" type="datetimeFigureOut">
              <a:rPr lang="ru-RU" smtClean="0"/>
              <a:pPr>
                <a:defRPr/>
              </a:pPr>
              <a:t>16.06.2022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7638D0FF-F1E7-45A4-92F5-DF4F7F25BE1A}"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967312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8D9FB65-3145-489C-91F1-B3D6DA1D148A}" type="datetimeFigureOut">
              <a:rPr lang="ru-RU" smtClean="0"/>
              <a:pPr>
                <a:defRPr/>
              </a:pPr>
              <a:t>16.06.2022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78D03D6-6F2D-4B0A-B345-EBB0EED15F7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956683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A67D78-F805-4CC4-86DB-20126DC5C631}" type="datetimeFigureOut">
              <a:rPr lang="ru-RU" smtClean="0"/>
              <a:pPr>
                <a:defRPr/>
              </a:pPr>
              <a:t>16.06.2022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D028A82B-CBAD-4342-84A0-0294BC0A0C6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1897696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A197E5-3485-45BD-A390-92CAAFF5BE9F}" type="datetimeFigureOut">
              <a:rPr lang="ru-RU" smtClean="0"/>
              <a:pPr>
                <a:defRPr/>
              </a:pPr>
              <a:t>16.06.2022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E49466D-6B43-4A17-B4A6-CD9ED51444F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2261197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016D388-1EBD-4602-847A-55982E730643}" type="datetimeFigureOut">
              <a:rPr lang="ru-RU" smtClean="0"/>
              <a:pPr>
                <a:defRPr/>
              </a:pPr>
              <a:t>16.06.2022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3268F3D-6477-4851-8911-26261399920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8923220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C6331D6-BF53-492E-8C6F-171C888093F2}" type="datetimeFigureOut">
              <a:rPr lang="ru-RU" smtClean="0"/>
              <a:pPr>
                <a:defRPr/>
              </a:pPr>
              <a:t>16.06.2022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55B7CFF7-D193-47D9-937E-697B8B9CA07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3589503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A5195F8-E730-4818-8FBA-944AA16F38F8}" type="datetimeFigureOut">
              <a:rPr lang="ru-RU" smtClean="0"/>
              <a:pPr>
                <a:defRPr/>
              </a:pPr>
              <a:t>16.06.2022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11D55D66-8AC3-4497-9E79-23469A8653C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6089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073049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9D89BFC-5C0F-4D77-A547-1A911B744B28}" type="datetimeFigureOut">
              <a:rPr lang="ru-RU" smtClean="0"/>
              <a:pPr>
                <a:defRPr/>
              </a:pPr>
              <a:t>16.06.2022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4EC66DC-65E7-4646-8171-D5BFA2AACEB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166462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81E68-8931-4CF2-84C5-6DFE6BAF144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525144-C0B6-482D-BB53-093B40673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34D4960-6D3B-4936-BCE4-63DBEC49E013}"/>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6343402F-B9A5-4F10-A40C-9E923249FE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A6BC9C-28C3-4BC6-BF52-FC9E94A5BDFF}"/>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9802676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1C95D2-ADB0-4F34-AB9E-2E26866C5B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26F51D0-04F6-45DF-8A60-322CECA07C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AB95B7-E8AF-4A07-8A3B-9A413DD496E2}"/>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74A66D5D-6601-4E0F-9A48-F8261E5F7B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82F7C9-E354-4166-9F70-9D3053CAE6FB}"/>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948792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DBE49-9FBB-4494-80E8-4906FC95EB9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FC651B0-B08D-4FDC-AE7B-3C5B1847C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BB3026-03C1-48A6-88CA-8915BD4A8E7D}"/>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3F96DC46-B23D-4CBF-8F19-0558179E94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7E3B09-F25C-48CB-90C3-B8A18653BF1C}"/>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28602824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BFBA8B-FCCD-4CCB-85CF-175087543E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BB782DA-7823-4577-A4E6-960034D7745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B5A6FA2-2290-4AA7-A5F2-C941EF01A73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C16B6E3-F4BD-4733-9904-DDCC8891E1DE}"/>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6" name="Нижний колонтитул 5">
            <a:extLst>
              <a:ext uri="{FF2B5EF4-FFF2-40B4-BE49-F238E27FC236}">
                <a16:creationId xmlns:a16="http://schemas.microsoft.com/office/drawing/2014/main" id="{4EB14E0D-A1F6-4E7C-8CE1-67A5E863F2C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73A5A0-B7C0-4C93-A897-DB872A430770}"/>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29346912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5F4160-4256-4900-8121-DE163C1F29A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366E3EF-7FBA-4B15-884B-8DB26AB7A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7B82F7-3EB6-45FD-A4FF-BB6E5AE4CF6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0FE6DCD-765D-4207-A83B-69FE75176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6CAACB-9E4D-4C04-807D-FD46FE6B3E1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D2A7C9-BA53-4CC0-AEC3-AF72DAA415BA}"/>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8" name="Нижний колонтитул 7">
            <a:extLst>
              <a:ext uri="{FF2B5EF4-FFF2-40B4-BE49-F238E27FC236}">
                <a16:creationId xmlns:a16="http://schemas.microsoft.com/office/drawing/2014/main" id="{15D5CF4C-7353-4C21-AA4B-E81A6163018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31CBA1-F389-44A5-B8DF-A715A34A488E}"/>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672616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2F61F-4EBA-4E33-BE33-ACE26AE5BA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E22CE6D-A172-4786-9545-43B48CAB3ADF}"/>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4" name="Нижний колонтитул 3">
            <a:extLst>
              <a:ext uri="{FF2B5EF4-FFF2-40B4-BE49-F238E27FC236}">
                <a16:creationId xmlns:a16="http://schemas.microsoft.com/office/drawing/2014/main" id="{A043E973-B50A-4197-9CDB-EAC9144268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CF29CA3-6B92-4EB6-A712-2F07D9D6D965}"/>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4341232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5736A03-E744-497C-A532-22FFBE5A0477}"/>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3" name="Нижний колонтитул 2">
            <a:extLst>
              <a:ext uri="{FF2B5EF4-FFF2-40B4-BE49-F238E27FC236}">
                <a16:creationId xmlns:a16="http://schemas.microsoft.com/office/drawing/2014/main" id="{5829FEA7-AA8F-485B-8B64-C1B5B4571A9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DE9C0D7-1B74-43A2-806C-51052624E3AA}"/>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16387030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33899C-4DDE-45A9-9FED-343976B9353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8F327EB-8AED-4397-8D35-D5B26AD6A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C684444-AC1A-4200-88D9-6E63F643E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C797BAF-36C0-4407-BF73-E75696E7372E}"/>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6" name="Нижний колонтитул 5">
            <a:extLst>
              <a:ext uri="{FF2B5EF4-FFF2-40B4-BE49-F238E27FC236}">
                <a16:creationId xmlns:a16="http://schemas.microsoft.com/office/drawing/2014/main" id="{2F887773-E6D6-4B7A-8197-2062D78A4F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6E27990-19E5-49BC-A0C8-159A8AABB7F2}"/>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269868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10271-08BF-442C-B170-53C4FC7381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E52FAB2-687D-49D3-966C-9576BA2AD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AD8EBA1-4A7B-4E6D-A7F4-A07E013AC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DBB441-E889-429D-91B5-5EE30718D67A}"/>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6" name="Нижний колонтитул 5">
            <a:extLst>
              <a:ext uri="{FF2B5EF4-FFF2-40B4-BE49-F238E27FC236}">
                <a16:creationId xmlns:a16="http://schemas.microsoft.com/office/drawing/2014/main" id="{066044BB-EFF5-4DCC-BDDC-FBA65DC020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A90FAD-0AB7-40D2-B2C6-24EBB7F5C067}"/>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105309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19226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CCB9F-7BCF-448C-B987-79AABC5E4F4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D5D683A-061C-43DF-9C2E-8AD052D8D8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AE3201-0AC7-41FE-B744-49E012632F58}"/>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2E2C61D3-BD8A-4442-A2C1-9FD051AB20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43D049-F33E-46B7-B440-0BD460BCA54D}"/>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24590905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956AD68-42AD-43B7-93D5-9C5A3B16B42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A34C5D-EDCD-41BD-A07A-6DD367E7D47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E25D5A-AC89-40CC-B9C0-371FCFB198EA}"/>
              </a:ext>
            </a:extLst>
          </p:cNvPr>
          <p:cNvSpPr>
            <a:spLocks noGrp="1"/>
          </p:cNvSpPr>
          <p:nvPr>
            <p:ph type="dt" sz="half" idx="10"/>
          </p:nvPr>
        </p:nvSpPr>
        <p:spPr/>
        <p:txBody>
          <a:body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202F80A2-B954-4965-8153-7C653076CD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8AC825-D1C9-484D-AABD-A7364ADED651}"/>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29764448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CB204DD-55B1-42B7-BF3B-BB89A3EAB2BD}"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1960971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474D8A-CFFC-4C23-891F-A82571E624CE}"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1007435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5C9FB20-68FE-46F3-A934-D01CA2AAF3A9}"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15198687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CD84368-8AB8-471B-99A9-03A387C1A204}"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3943514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FA4779-468B-42C9-9FFA-C1360F40F4E7}"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6651224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9C440F8-53DC-4A6F-8750-4976735D482E}"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16622682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012157-B800-40BD-B7B0-9F00907B3AFB}"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417641773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4F5EE24-44E6-4354-9236-5F1BD2E9C868}"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856369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53214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E246BA7-6020-4C6C-AA10-927E43532191}"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282227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F4E53DD-3E52-4A80-A03F-D3B15968ADCA}"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30171844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CE2B71-2396-4F6F-AF82-985DE58984C9}"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69401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2D672C1-4E0B-4F2F-A155-D7D377821129}"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8717895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1129484-5B96-42A5-B39C-5357DBE9FD1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4942699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A7421CC-0F6B-45D4-9364-BAAAF42E92E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3896433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C386C24-49B4-4F15-AA87-68BEE1C2A656}"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9712209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282EA12-BF29-4A84-B109-5A0AF8DF417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093919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B4AB6E6-916A-495B-A0CB-2D88F22B3F7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8945696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A9738EA-5E80-4B85-B1EC-D0868C9A358C}"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1117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82134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D8EA527-D18F-4815-9562-D137E2D9072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6578705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96EA04A-A2D3-46EA-A6D0-C03F6CC1D400}"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8779136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358D970-7DBC-4184-A683-F6A4D2950AD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719277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411E0D3-2E4E-422F-B4A2-42913826F5E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96530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C02F396-AE03-4850-A576-128CAF81CC0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923102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6561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099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173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24562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427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468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68337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C8FA4F-527C-4F8F-800D-D45673D66255}" type="slidenum">
              <a:rPr lang="ru-RU" altLang="ru-RU"/>
              <a:pPr>
                <a:defRPr/>
              </a:pPr>
              <a:t>‹#›</a:t>
            </a:fld>
            <a:endParaRPr lang="ru-RU" altLang="ru-RU"/>
          </a:p>
        </p:txBody>
      </p:sp>
    </p:spTree>
    <p:extLst>
      <p:ext uri="{BB962C8B-B14F-4D97-AF65-F5344CB8AC3E}">
        <p14:creationId xmlns:p14="http://schemas.microsoft.com/office/powerpoint/2010/main" val="2706558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CC51FCE-74C8-40EA-8546-44D580D6696A}" type="slidenum">
              <a:rPr lang="ru-RU" altLang="ru-RU"/>
              <a:pPr>
                <a:defRPr/>
              </a:pPr>
              <a:t>‹#›</a:t>
            </a:fld>
            <a:endParaRPr lang="ru-RU" altLang="ru-RU"/>
          </a:p>
        </p:txBody>
      </p:sp>
    </p:spTree>
    <p:extLst>
      <p:ext uri="{BB962C8B-B14F-4D97-AF65-F5344CB8AC3E}">
        <p14:creationId xmlns:p14="http://schemas.microsoft.com/office/powerpoint/2010/main" val="108054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989400-549B-462A-AEBA-72F9E346A6EA}" type="slidenum">
              <a:rPr lang="ru-RU" altLang="ru-RU"/>
              <a:pPr>
                <a:defRPr/>
              </a:pPr>
              <a:t>‹#›</a:t>
            </a:fld>
            <a:endParaRPr lang="ru-RU" altLang="ru-RU"/>
          </a:p>
        </p:txBody>
      </p:sp>
    </p:spTree>
    <p:extLst>
      <p:ext uri="{BB962C8B-B14F-4D97-AF65-F5344CB8AC3E}">
        <p14:creationId xmlns:p14="http://schemas.microsoft.com/office/powerpoint/2010/main" val="3758807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ED47241-9EA6-43C4-A6DA-7290684215A2}" type="slidenum">
              <a:rPr lang="ru-RU" altLang="ru-RU"/>
              <a:pPr>
                <a:defRPr/>
              </a:pPr>
              <a:t>‹#›</a:t>
            </a:fld>
            <a:endParaRPr lang="ru-RU" altLang="ru-RU"/>
          </a:p>
        </p:txBody>
      </p:sp>
    </p:spTree>
    <p:extLst>
      <p:ext uri="{BB962C8B-B14F-4D97-AF65-F5344CB8AC3E}">
        <p14:creationId xmlns:p14="http://schemas.microsoft.com/office/powerpoint/2010/main" val="1829177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2E248E4-B469-41D8-AF5F-58E77C8C1F71}" type="slidenum">
              <a:rPr lang="ru-RU" altLang="ru-RU"/>
              <a:pPr>
                <a:defRPr/>
              </a:pPr>
              <a:t>‹#›</a:t>
            </a:fld>
            <a:endParaRPr lang="ru-RU" altLang="ru-RU"/>
          </a:p>
        </p:txBody>
      </p:sp>
    </p:spTree>
    <p:extLst>
      <p:ext uri="{BB962C8B-B14F-4D97-AF65-F5344CB8AC3E}">
        <p14:creationId xmlns:p14="http://schemas.microsoft.com/office/powerpoint/2010/main" val="333443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E935CC7-8676-493C-B2E8-C83AD7618407}" type="slidenum">
              <a:rPr lang="ru-RU" altLang="ru-RU"/>
              <a:pPr>
                <a:defRPr/>
              </a:pPr>
              <a:t>‹#›</a:t>
            </a:fld>
            <a:endParaRPr lang="ru-RU" altLang="ru-RU"/>
          </a:p>
        </p:txBody>
      </p:sp>
    </p:spTree>
    <p:extLst>
      <p:ext uri="{BB962C8B-B14F-4D97-AF65-F5344CB8AC3E}">
        <p14:creationId xmlns:p14="http://schemas.microsoft.com/office/powerpoint/2010/main" val="374346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494890A-6D69-4330-B7AE-0A5CAE20E22D}" type="slidenum">
              <a:rPr lang="ru-RU" altLang="ru-RU"/>
              <a:pPr>
                <a:defRPr/>
              </a:pPr>
              <a:t>‹#›</a:t>
            </a:fld>
            <a:endParaRPr lang="ru-RU" altLang="ru-RU"/>
          </a:p>
        </p:txBody>
      </p:sp>
    </p:spTree>
    <p:extLst>
      <p:ext uri="{BB962C8B-B14F-4D97-AF65-F5344CB8AC3E}">
        <p14:creationId xmlns:p14="http://schemas.microsoft.com/office/powerpoint/2010/main" val="406933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16.06.2022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802125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4642985-51C9-400A-8340-77DDC2F42DB3}" type="slidenum">
              <a:rPr lang="ru-RU" altLang="ru-RU"/>
              <a:pPr>
                <a:defRPr/>
              </a:pPr>
              <a:t>‹#›</a:t>
            </a:fld>
            <a:endParaRPr lang="ru-RU" altLang="ru-RU"/>
          </a:p>
        </p:txBody>
      </p:sp>
    </p:spTree>
    <p:extLst>
      <p:ext uri="{BB962C8B-B14F-4D97-AF65-F5344CB8AC3E}">
        <p14:creationId xmlns:p14="http://schemas.microsoft.com/office/powerpoint/2010/main" val="2002237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A143A63-EFB3-4791-BDE4-62D0B43EC050}" type="slidenum">
              <a:rPr lang="ru-RU" altLang="ru-RU"/>
              <a:pPr>
                <a:defRPr/>
              </a:pPr>
              <a:t>‹#›</a:t>
            </a:fld>
            <a:endParaRPr lang="ru-RU" altLang="ru-RU"/>
          </a:p>
        </p:txBody>
      </p:sp>
    </p:spTree>
    <p:extLst>
      <p:ext uri="{BB962C8B-B14F-4D97-AF65-F5344CB8AC3E}">
        <p14:creationId xmlns:p14="http://schemas.microsoft.com/office/powerpoint/2010/main" val="3074005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7F176A1-5209-4DAF-9A72-1E803C4CFCCB}" type="slidenum">
              <a:rPr lang="ru-RU" altLang="ru-RU"/>
              <a:pPr>
                <a:defRPr/>
              </a:pPr>
              <a:t>‹#›</a:t>
            </a:fld>
            <a:endParaRPr lang="ru-RU" altLang="ru-RU"/>
          </a:p>
        </p:txBody>
      </p:sp>
    </p:spTree>
    <p:extLst>
      <p:ext uri="{BB962C8B-B14F-4D97-AF65-F5344CB8AC3E}">
        <p14:creationId xmlns:p14="http://schemas.microsoft.com/office/powerpoint/2010/main" val="1797501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016FEB4-21A8-49B8-93AF-19E74A7CEEAA}" type="slidenum">
              <a:rPr lang="ru-RU" altLang="ru-RU"/>
              <a:pPr>
                <a:defRPr/>
              </a:pPr>
              <a:t>‹#›</a:t>
            </a:fld>
            <a:endParaRPr lang="ru-RU" altLang="ru-RU"/>
          </a:p>
        </p:txBody>
      </p:sp>
    </p:spTree>
    <p:extLst>
      <p:ext uri="{BB962C8B-B14F-4D97-AF65-F5344CB8AC3E}">
        <p14:creationId xmlns:p14="http://schemas.microsoft.com/office/powerpoint/2010/main" val="123161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3C84CB-BBFA-4EE0-9087-72F2681DFBC1}" type="slidenum">
              <a:rPr lang="ru-RU" altLang="ru-RU"/>
              <a:pPr>
                <a:defRPr/>
              </a:pPr>
              <a:t>‹#›</a:t>
            </a:fld>
            <a:endParaRPr lang="ru-RU" altLang="ru-RU"/>
          </a:p>
        </p:txBody>
      </p:sp>
    </p:spTree>
    <p:extLst>
      <p:ext uri="{BB962C8B-B14F-4D97-AF65-F5344CB8AC3E}">
        <p14:creationId xmlns:p14="http://schemas.microsoft.com/office/powerpoint/2010/main" val="78499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9A765C7-B3C5-4708-86AE-8B745768E11F}" type="slidenum">
              <a:rPr lang="ru-RU" altLang="ru-RU"/>
              <a:pPr>
                <a:defRPr/>
              </a:pPr>
              <a:t>‹#›</a:t>
            </a:fld>
            <a:endParaRPr lang="ru-RU" altLang="ru-RU"/>
          </a:p>
        </p:txBody>
      </p:sp>
    </p:spTree>
    <p:extLst>
      <p:ext uri="{BB962C8B-B14F-4D97-AF65-F5344CB8AC3E}">
        <p14:creationId xmlns:p14="http://schemas.microsoft.com/office/powerpoint/2010/main" val="3390844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E44B283-7698-43BD-84A2-CEFCF1B4EA5B}" type="slidenum">
              <a:rPr lang="ru-RU" altLang="ru-RU"/>
              <a:pPr>
                <a:defRPr/>
              </a:pPr>
              <a:t>‹#›</a:t>
            </a:fld>
            <a:endParaRPr lang="ru-RU" altLang="ru-RU"/>
          </a:p>
        </p:txBody>
      </p:sp>
    </p:spTree>
    <p:extLst>
      <p:ext uri="{BB962C8B-B14F-4D97-AF65-F5344CB8AC3E}">
        <p14:creationId xmlns:p14="http://schemas.microsoft.com/office/powerpoint/2010/main" val="1656666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49D86A-4DE9-4316-A7C4-1AA3CF47E3BE}" type="slidenum">
              <a:rPr lang="ru-RU" altLang="ru-RU"/>
              <a:pPr>
                <a:defRPr/>
              </a:pPr>
              <a:t>‹#›</a:t>
            </a:fld>
            <a:endParaRPr lang="ru-RU" altLang="ru-RU"/>
          </a:p>
        </p:txBody>
      </p:sp>
    </p:spTree>
    <p:extLst>
      <p:ext uri="{BB962C8B-B14F-4D97-AF65-F5344CB8AC3E}">
        <p14:creationId xmlns:p14="http://schemas.microsoft.com/office/powerpoint/2010/main" val="283555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388D23-6B1C-4F27-95EE-DE4915E44B3F}" type="slidenum">
              <a:rPr lang="ru-RU" altLang="ru-RU"/>
              <a:pPr>
                <a:defRPr/>
              </a:pPr>
              <a:t>‹#›</a:t>
            </a:fld>
            <a:endParaRPr lang="ru-RU" altLang="ru-RU"/>
          </a:p>
        </p:txBody>
      </p:sp>
    </p:spTree>
    <p:extLst>
      <p:ext uri="{BB962C8B-B14F-4D97-AF65-F5344CB8AC3E}">
        <p14:creationId xmlns:p14="http://schemas.microsoft.com/office/powerpoint/2010/main" val="183236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635B6B6-9DD7-4682-97A8-954A1D150B11}" type="slidenum">
              <a:rPr lang="ru-RU" altLang="ru-RU"/>
              <a:pPr>
                <a:defRPr/>
              </a:pPr>
              <a:t>‹#›</a:t>
            </a:fld>
            <a:endParaRPr lang="ru-RU" altLang="ru-RU"/>
          </a:p>
        </p:txBody>
      </p:sp>
    </p:spTree>
    <p:extLst>
      <p:ext uri="{BB962C8B-B14F-4D97-AF65-F5344CB8AC3E}">
        <p14:creationId xmlns:p14="http://schemas.microsoft.com/office/powerpoint/2010/main" val="40825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492042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BBDFA0-1890-407D-8403-49D5CFFD5C50}" type="slidenum">
              <a:rPr lang="ru-RU" altLang="ru-RU"/>
              <a:pPr>
                <a:defRPr/>
              </a:pPr>
              <a:t>‹#›</a:t>
            </a:fld>
            <a:endParaRPr lang="ru-RU" altLang="ru-RU"/>
          </a:p>
        </p:txBody>
      </p:sp>
    </p:spTree>
    <p:extLst>
      <p:ext uri="{BB962C8B-B14F-4D97-AF65-F5344CB8AC3E}">
        <p14:creationId xmlns:p14="http://schemas.microsoft.com/office/powerpoint/2010/main" val="389561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4F3F1F9-0679-4EF1-A304-B4B15D2453CD}" type="slidenum">
              <a:rPr lang="ru-RU" altLang="ru-RU"/>
              <a:pPr>
                <a:defRPr/>
              </a:pPr>
              <a:t>‹#›</a:t>
            </a:fld>
            <a:endParaRPr lang="ru-RU" altLang="ru-RU"/>
          </a:p>
        </p:txBody>
      </p:sp>
    </p:spTree>
    <p:extLst>
      <p:ext uri="{BB962C8B-B14F-4D97-AF65-F5344CB8AC3E}">
        <p14:creationId xmlns:p14="http://schemas.microsoft.com/office/powerpoint/2010/main" val="3641599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EB35074-0D4F-4ED3-A4B7-28F38788402E}" type="slidenum">
              <a:rPr lang="ru-RU" altLang="ru-RU"/>
              <a:pPr>
                <a:defRPr/>
              </a:pPr>
              <a:t>‹#›</a:t>
            </a:fld>
            <a:endParaRPr lang="ru-RU" altLang="ru-RU"/>
          </a:p>
        </p:txBody>
      </p:sp>
    </p:spTree>
    <p:extLst>
      <p:ext uri="{BB962C8B-B14F-4D97-AF65-F5344CB8AC3E}">
        <p14:creationId xmlns:p14="http://schemas.microsoft.com/office/powerpoint/2010/main" val="3608465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6AA9877-0776-4F54-B445-49EB8117A867}" type="slidenum">
              <a:rPr lang="ru-RU" altLang="ru-RU"/>
              <a:pPr>
                <a:defRPr/>
              </a:pPr>
              <a:t>‹#›</a:t>
            </a:fld>
            <a:endParaRPr lang="ru-RU" altLang="ru-RU"/>
          </a:p>
        </p:txBody>
      </p:sp>
    </p:spTree>
    <p:extLst>
      <p:ext uri="{BB962C8B-B14F-4D97-AF65-F5344CB8AC3E}">
        <p14:creationId xmlns:p14="http://schemas.microsoft.com/office/powerpoint/2010/main" val="1279296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6090251-F00A-49AE-B1A7-D9B92DD53D77}" type="slidenum">
              <a:rPr lang="ru-RU" altLang="ru-RU"/>
              <a:pPr>
                <a:defRPr/>
              </a:pPr>
              <a:t>‹#›</a:t>
            </a:fld>
            <a:endParaRPr lang="ru-RU" altLang="ru-RU"/>
          </a:p>
        </p:txBody>
      </p:sp>
    </p:spTree>
    <p:extLst>
      <p:ext uri="{BB962C8B-B14F-4D97-AF65-F5344CB8AC3E}">
        <p14:creationId xmlns:p14="http://schemas.microsoft.com/office/powerpoint/2010/main" val="1863605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16B2F9B-7A29-4CBC-A3F9-DD55D998A5EE}" type="slidenum">
              <a:rPr lang="ru-RU" altLang="ru-RU"/>
              <a:pPr>
                <a:defRPr/>
              </a:pPr>
              <a:t>‹#›</a:t>
            </a:fld>
            <a:endParaRPr lang="ru-RU" altLang="ru-RU"/>
          </a:p>
        </p:txBody>
      </p:sp>
    </p:spTree>
    <p:extLst>
      <p:ext uri="{BB962C8B-B14F-4D97-AF65-F5344CB8AC3E}">
        <p14:creationId xmlns:p14="http://schemas.microsoft.com/office/powerpoint/2010/main" val="1202430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6703FAB-5887-463C-9B8B-7F9BD90D27BF}" type="slidenum">
              <a:rPr lang="ru-RU" altLang="ru-RU"/>
              <a:pPr>
                <a:defRPr/>
              </a:pPr>
              <a:t>‹#›</a:t>
            </a:fld>
            <a:endParaRPr lang="ru-RU" altLang="ru-RU"/>
          </a:p>
        </p:txBody>
      </p:sp>
    </p:spTree>
    <p:extLst>
      <p:ext uri="{BB962C8B-B14F-4D97-AF65-F5344CB8AC3E}">
        <p14:creationId xmlns:p14="http://schemas.microsoft.com/office/powerpoint/2010/main" val="373611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DA457F7-0B62-4D53-9E3A-3822B7260FC8}" type="slidenum">
              <a:rPr lang="ru-RU" altLang="ru-RU"/>
              <a:pPr>
                <a:defRPr/>
              </a:pPr>
              <a:t>‹#›</a:t>
            </a:fld>
            <a:endParaRPr lang="ru-RU" altLang="ru-RU"/>
          </a:p>
        </p:txBody>
      </p:sp>
    </p:spTree>
    <p:extLst>
      <p:ext uri="{BB962C8B-B14F-4D97-AF65-F5344CB8AC3E}">
        <p14:creationId xmlns:p14="http://schemas.microsoft.com/office/powerpoint/2010/main" val="3752181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F38DB8-423F-43CE-9F2D-974C47C2A6DA}" type="slidenum">
              <a:rPr lang="ru-RU" altLang="ru-RU"/>
              <a:pPr>
                <a:defRPr/>
              </a:pPr>
              <a:t>‹#›</a:t>
            </a:fld>
            <a:endParaRPr lang="ru-RU" altLang="ru-RU"/>
          </a:p>
        </p:txBody>
      </p:sp>
    </p:spTree>
    <p:extLst>
      <p:ext uri="{BB962C8B-B14F-4D97-AF65-F5344CB8AC3E}">
        <p14:creationId xmlns:p14="http://schemas.microsoft.com/office/powerpoint/2010/main" val="3308791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CBC25CF-D389-4EFA-8345-3F124A7E7006}" type="slidenum">
              <a:rPr lang="ru-RU" altLang="ru-RU"/>
              <a:pPr>
                <a:defRPr/>
              </a:pPr>
              <a:t>‹#›</a:t>
            </a:fld>
            <a:endParaRPr lang="ru-RU" altLang="ru-RU"/>
          </a:p>
        </p:txBody>
      </p:sp>
    </p:spTree>
    <p:extLst>
      <p:ext uri="{BB962C8B-B14F-4D97-AF65-F5344CB8AC3E}">
        <p14:creationId xmlns:p14="http://schemas.microsoft.com/office/powerpoint/2010/main" val="300598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16.06.2022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9798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15DED7B-BF8B-4270-BC05-F241D589028B}" type="slidenum">
              <a:rPr lang="ru-RU" altLang="ru-RU"/>
              <a:pPr>
                <a:defRPr/>
              </a:pPr>
              <a:t>‹#›</a:t>
            </a:fld>
            <a:endParaRPr lang="ru-RU" altLang="ru-RU"/>
          </a:p>
        </p:txBody>
      </p:sp>
    </p:spTree>
    <p:extLst>
      <p:ext uri="{BB962C8B-B14F-4D97-AF65-F5344CB8AC3E}">
        <p14:creationId xmlns:p14="http://schemas.microsoft.com/office/powerpoint/2010/main" val="4036433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1E6A-E019-4560-869B-765ECBDBA4AF}"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F9E46-A036-404C-9FC4-DF88A933C0AC}"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478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B546E7-69DC-499F-950C-2B51213C8996}"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20A710-3DD7-4E1E-B8FA-F90184A0A78D}"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470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BF3AFC-B041-4511-AF10-FBD4AC11DAB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6074EA-33B6-4A51-909E-4930CC60F5FE}"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289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04B10C-9ECB-4A1A-92B6-75B48F3E261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167E-A7DE-42E7-AD56-C649B06817EF}"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440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F0A25-F04A-4011-88A3-E6BE41DFA5AA}"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CCDC2-A0FF-401D-B7C3-7734C8E84158}"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586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4E939E-6ACA-465C-AF88-B4CE6FB9454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D3D0C4-FDAC-498C-AB87-220FF3C9A4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0889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82FD23-0AD8-4C84-B68B-2A9DF83C68BE}"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285939-836C-4346-9A54-778D267A3C40}"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221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F00515-7933-4508-9D2D-CEC4A5C5A97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3E7DC5-9993-4BF5-9DA2-10035F2E0BC7}"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90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8B3288-B703-4616-A194-6617D909D0C8}"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66FB8A-0DC4-4B7C-B228-67BDE1D797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32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16.06.2022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521694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66A1F1-FA5C-4EE4-BA53-90FDD0318D41}"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876971-64FB-48B0-ABD6-F854290FFF0A}"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8156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B3894-004C-4881-B0AB-31E699845EB9}"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DEFAF-737C-4A0F-8FB3-6CC44CC27169}"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881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544B33-721B-41CE-93AD-AC7663EF81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97BA5C-250F-42A9-9B4F-894FA0A74871}"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0603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7D11C6-6189-41C1-B2D9-9CFBC7922BA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68A7D-06D5-4CCA-B5C2-5CEBA117AB36}"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42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74"/>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1F5138-DD3D-493A-A983-56DE64E5610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26800B-D93C-44DE-B176-EC8E9D93A6B4}"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9280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2A8EE7-EF11-459B-8408-BFD1AADD22E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FF3F1-981C-419B-987F-92F5243104D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6145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FB61-49A8-4E4A-AB69-BE913B84F92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3AC564-7B2E-405A-ACCF-262A320DD9A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8174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A7C6C4-D61B-4645-B9FE-F36D991D827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15DBB-4247-46FB-B059-76B2A8FCAF3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0727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DF9EA-364F-42A4-BCBC-B51AC8468A0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273BD-DC88-4752-A276-9C9C5D78AC42}"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33579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804AA8-65C4-49FB-A702-4089B84E77E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299D0F-31B6-42C6-B96D-88C4FF31447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249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16.06.2022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1579921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7606B-91D9-4EE6-9119-CFFF84F9D93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062A44-E696-4755-9DF0-7A8F83DA667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9140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2C4860-BD13-493C-9CEE-FC1511EFDF4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0FD0D-860B-41F7-9694-218F4E83041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3297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95BCA4-8F69-4A4C-93B5-BA79AFA2E86F}"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ED850C-62AD-403A-AF8B-F0AE335A96EA}"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674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F53BE2-2F72-4075-BA2C-22845C38CDB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E0AFA6-B7CA-4939-8D9D-6D2329FE7C55}"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3918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EFAD11-E8A0-4E9D-AAD1-3126B5BCDF84}"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BD061F-4FA3-46BC-858A-6BFBC6549BA0}"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14619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A8D661-B313-407C-9BE4-06A5350D8756}"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05213-8E3F-48C8-BDAB-84E5C09CD409}"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33289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021C0E-31B2-40D6-884C-6F2F8BD61B0F}"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BA17DF-F83D-42F4-B128-E8C6994C3BE6}"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8318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19FBA4-47F4-4C70-BC8C-9739BE4FF462}"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837A02-BE92-49DF-BE1D-B17C91C5E30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1889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5F1713-B3EC-4169-9AA1-7A08D2674295}"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31D803-D6DB-4147-B3D1-C920084A578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7971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0267E2-5BBB-414D-B50A-E7C1F579F0A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2D55FE-937B-41C1-B5A5-F6B062DFBDFA}"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906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666443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030C17-4D7A-4254-B0B1-AAC8D50DBD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3F0498-EFB6-4592-BAC7-77D048DD61AE}"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9574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0B9496-171D-4FEC-9E95-3CC2C34BE2B4}"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B6DFE2-7433-4391-B229-76465DD0347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20793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F6B062-66B8-4371-AFE2-5D1FB69B257F}"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2D5D0D-B38D-451C-B8C4-61C1B40F731C}"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91188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8922B5-476B-464A-B418-5204A10AC24C}"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C9FB19-4D31-434B-AC66-2505B17778A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67839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B7AB77-0C01-4647-82A0-12ECBB4037BA}"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27470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A8F2BE-D98C-4C75-B323-BD7207D442C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947224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0"/>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56ABCD-0185-466F-8A11-7150CB627C9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21918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4E0FA1-C09C-4F83-BB7F-E95446B2451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006429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7"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1B02E91-2CB8-4CEE-998D-98F044F8844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9305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929D8E-95B4-4DC9-94CE-1DD631E6091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4146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16.06.2022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4274809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7C87495-D76D-470A-BCD7-21E06588C92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040007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04BC402-07E3-40BA-9339-0C224A92CC22}"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711828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88DD3B-2976-4F96-B663-007D40D1151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110003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6EE2D5-8F82-4059-A3D5-993DCDC21B26}"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99249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2"/>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2"/>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FD0FC9-4CB9-48D3-924D-E30DFE3E0E10}"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6652437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DFD4E-A3F7-4027-BD30-7C06D7F7BC7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56569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39DFFF6-CDD5-4633-827C-3B494D29574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729569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2"/>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B7AEB1E-5241-4DCF-8002-865F002FA0B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33392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96C72-A7F5-4EC3-B96C-EA85D6ADD8C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3E3D588-8DB7-4139-B2A6-13DFD03D1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3D86BB8-213A-4616-B0D8-81D83103A45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1AA7908-AC0C-4056-87EA-B4F10A62BF8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CA5D69B-FC7F-4EC5-808C-B33715E5EEC8}"/>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1140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7A42A-C6EC-4CAE-B6E1-12A5BA1499F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A0B9BB-5E6A-4002-BED1-CCA896A198A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FB847E-A2A7-49C3-B19A-A0A946BD099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D15053C-19C6-42EA-B679-CA554859776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DCE767D-6379-4722-A648-ADDADBA22D2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060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16.06.2022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1686141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808EF-77BF-43FE-9DB4-AE116E86E8C5}" type="datetimeFigureOut">
              <a:rPr lang="ru-RU" smtClean="0"/>
              <a:pPr/>
              <a:t>16.06.2022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06EED-62FF-4A6B-BE8F-EBEC6619CCC1}" type="slidenum">
              <a:rPr lang="ru-RU" smtClean="0"/>
              <a:pPr/>
              <a:t>‹#›</a:t>
            </a:fld>
            <a:endParaRPr lang="ru-RU"/>
          </a:p>
        </p:txBody>
      </p:sp>
    </p:spTree>
    <p:extLst>
      <p:ext uri="{BB962C8B-B14F-4D97-AF65-F5344CB8AC3E}">
        <p14:creationId xmlns:p14="http://schemas.microsoft.com/office/powerpoint/2010/main" val="13456985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0206288-1A56-4965-A156-FD9635352719}" type="datetimeFigureOut">
              <a:rPr lang="ru-RU" smtClean="0"/>
              <a:pPr>
                <a:defRPr/>
              </a:pPr>
              <a:t>16.06.2022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BF8D68F3-4B8C-43D9-BDEE-8B274521027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1940499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ED157-C0DB-4BE9-852D-706C9ED8F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813342B-78C9-4B01-8375-2B029A37D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4EE6D9-007D-408F-A1A2-6620CE3EF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2FF37-DA16-4930-8DF2-DB3F8388B9FD}" type="datetimeFigureOut">
              <a:rPr lang="ru-RU" smtClean="0"/>
              <a:t>16.06.2022</a:t>
            </a:fld>
            <a:endParaRPr lang="ru-RU"/>
          </a:p>
        </p:txBody>
      </p:sp>
      <p:sp>
        <p:nvSpPr>
          <p:cNvPr id="5" name="Нижний колонтитул 4">
            <a:extLst>
              <a:ext uri="{FF2B5EF4-FFF2-40B4-BE49-F238E27FC236}">
                <a16:creationId xmlns:a16="http://schemas.microsoft.com/office/drawing/2014/main" id="{FF624124-316B-4659-ADDC-9705378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CB50142-7FFB-44E3-BD76-BB0950CBA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51458-89DD-44B8-AD5D-649FC3FEC5C7}" type="slidenum">
              <a:rPr lang="ru-RU" smtClean="0"/>
              <a:t>‹#›</a:t>
            </a:fld>
            <a:endParaRPr lang="ru-RU"/>
          </a:p>
        </p:txBody>
      </p:sp>
    </p:spTree>
    <p:extLst>
      <p:ext uri="{BB962C8B-B14F-4D97-AF65-F5344CB8AC3E}">
        <p14:creationId xmlns:p14="http://schemas.microsoft.com/office/powerpoint/2010/main" val="72146952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FBE7995-DD14-468B-AD28-5D70A665E9B9}" type="slidenum">
              <a:rPr lang="ru-RU" altLang="ru-RU" smtClean="0">
                <a:solidFill>
                  <a:srgbClr val="000000"/>
                </a:solidFill>
              </a:rPr>
              <a:pPr fontAlgn="base">
                <a:spcBef>
                  <a:spcPct val="0"/>
                </a:spcBef>
                <a:spcAft>
                  <a:spcPct val="0"/>
                </a:spcAft>
                <a:defRPr/>
              </a:pPr>
              <a:t>‹#›</a:t>
            </a:fld>
            <a:endParaRPr lang="ru-RU" altLang="ru-RU">
              <a:solidFill>
                <a:srgbClr val="000000"/>
              </a:solidFill>
            </a:endParaRPr>
          </a:p>
        </p:txBody>
      </p:sp>
    </p:spTree>
    <p:extLst>
      <p:ext uri="{BB962C8B-B14F-4D97-AF65-F5344CB8AC3E}">
        <p14:creationId xmlns:p14="http://schemas.microsoft.com/office/powerpoint/2010/main" val="279278633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150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ru-RU" alt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ru-RU" alt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4CAD10E4-7996-43BB-842A-4E5EF960454F}"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0947175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E1E8B-9EC9-4BCE-810D-9A87509C8AA6}"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14024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8D4EC133-02B2-4EBE-B57D-93B097BBF05C}" type="slidenum">
              <a:rPr lang="ru-RU" altLang="ru-RU"/>
              <a:pPr>
                <a:defRPr/>
              </a:pPr>
              <a:t>‹#›</a:t>
            </a:fld>
            <a:endParaRPr lang="ru-RU" altLang="ru-RU"/>
          </a:p>
        </p:txBody>
      </p:sp>
    </p:spTree>
    <p:extLst>
      <p:ext uri="{BB962C8B-B14F-4D97-AF65-F5344CB8AC3E}">
        <p14:creationId xmlns:p14="http://schemas.microsoft.com/office/powerpoint/2010/main" val="11784277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3CC8FD07-392F-4732-97B8-DB2380226DBD}"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35311911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F7F6F5-5A42-4222-AE51-A35F27077F52}"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2F8DF8-EDAC-4226-99E2-E70C405449E4}"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0869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E90E24-E0E1-4021-A553-6D5AE255FC9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AAEC5-543B-4657-9F62-B3C4A3C447B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05920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0A6B81-BDDD-4ABD-8BF7-4896882474AC}"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16.06.2022</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A71898-03B5-458C-955D-65912518FD6B}"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10471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1"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eaLnBrk="1" hangingPunct="1">
              <a:defRPr sz="1400">
                <a:latin typeface="Arial" charset="0"/>
              </a:defRPr>
            </a:lvl1pPr>
          </a:lstStyle>
          <a:p>
            <a:pPr defTabSz="914133"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4" y="62452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eaLnBrk="1" hangingPunct="1">
              <a:defRPr sz="1400">
                <a:latin typeface="Arial" charset="0"/>
              </a:defRPr>
            </a:lvl1pPr>
          </a:lstStyle>
          <a:p>
            <a:pPr defTabSz="914133"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eaLnBrk="1" hangingPunct="1">
              <a:defRPr sz="1400"/>
            </a:lvl1pPr>
          </a:lstStyle>
          <a:p>
            <a:pPr defTabSz="914133" fontAlgn="base">
              <a:spcBef>
                <a:spcPct val="0"/>
              </a:spcBef>
              <a:spcAft>
                <a:spcPct val="0"/>
              </a:spcAft>
            </a:pPr>
            <a:fld id="{3CC119A1-D0F2-4764-9733-F5D948623A2E}" type="slidenum">
              <a:rPr lang="ru-RU" altLang="ru-RU" smtClean="0">
                <a:solidFill>
                  <a:srgbClr val="000000"/>
                </a:solidFill>
              </a:rPr>
              <a:pPr defTabSz="914133" fontAlgn="base">
                <a:spcBef>
                  <a:spcPct val="0"/>
                </a:spcBef>
                <a:spcAft>
                  <a:spcPct val="0"/>
                </a:spcAft>
              </a:pPr>
              <a:t>‹#›</a:t>
            </a:fld>
            <a:endParaRPr lang="ru-RU" altLang="ru-RU">
              <a:solidFill>
                <a:srgbClr val="000000"/>
              </a:solidFill>
            </a:endParaRPr>
          </a:p>
        </p:txBody>
      </p:sp>
    </p:spTree>
    <p:extLst>
      <p:ext uri="{BB962C8B-B14F-4D97-AF65-F5344CB8AC3E}">
        <p14:creationId xmlns:p14="http://schemas.microsoft.com/office/powerpoint/2010/main" val="51597646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2801" indent="-342801" algn="l" rtl="0" eaLnBrk="0" fontAlgn="base" hangingPunct="0">
        <a:spcBef>
          <a:spcPct val="20000"/>
        </a:spcBef>
        <a:spcAft>
          <a:spcPct val="0"/>
        </a:spcAft>
        <a:buChar char="•"/>
        <a:defRPr sz="3200">
          <a:solidFill>
            <a:schemeClr val="tx1"/>
          </a:solidFill>
          <a:latin typeface="+mn-lt"/>
          <a:ea typeface="+mn-ea"/>
          <a:cs typeface="+mn-cs"/>
        </a:defRPr>
      </a:lvl1pPr>
      <a:lvl2pPr marL="742734" indent="-285666" algn="l" rtl="0" eaLnBrk="0" fontAlgn="base" hangingPunct="0">
        <a:spcBef>
          <a:spcPct val="20000"/>
        </a:spcBef>
        <a:spcAft>
          <a:spcPct val="0"/>
        </a:spcAft>
        <a:buChar char="–"/>
        <a:defRPr sz="2800">
          <a:solidFill>
            <a:schemeClr val="tx1"/>
          </a:solidFill>
          <a:latin typeface="+mn-lt"/>
        </a:defRPr>
      </a:lvl2pPr>
      <a:lvl3pPr marL="1142667" indent="-228533" algn="l" rtl="0" eaLnBrk="0" fontAlgn="base" hangingPunct="0">
        <a:spcBef>
          <a:spcPct val="20000"/>
        </a:spcBef>
        <a:spcAft>
          <a:spcPct val="0"/>
        </a:spcAft>
        <a:buChar char="•"/>
        <a:defRPr sz="2400">
          <a:solidFill>
            <a:schemeClr val="tx1"/>
          </a:solidFill>
          <a:latin typeface="+mn-lt"/>
        </a:defRPr>
      </a:lvl3pPr>
      <a:lvl4pPr marL="1599732" indent="-228533" algn="l" rtl="0" eaLnBrk="0" fontAlgn="base" hangingPunct="0">
        <a:spcBef>
          <a:spcPct val="20000"/>
        </a:spcBef>
        <a:spcAft>
          <a:spcPct val="0"/>
        </a:spcAft>
        <a:buChar char="–"/>
        <a:defRPr sz="2000">
          <a:solidFill>
            <a:schemeClr val="tx1"/>
          </a:solidFill>
          <a:latin typeface="+mn-lt"/>
        </a:defRPr>
      </a:lvl4pPr>
      <a:lvl5pPr marL="2056800" indent="-22853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0877F-5E59-451D-BB9C-BDA0DC0ED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E1ED71-839A-4068-9663-777D7C940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9E291-1D3C-4B4D-A171-CCB03EF45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3B26-2F95-4133-96AF-34B8F20BC8FA}" type="datetimeFigureOut">
              <a:rPr lang="ru-RU" smtClean="0">
                <a:solidFill>
                  <a:prstClr val="black">
                    <a:tint val="75000"/>
                  </a:prstClr>
                </a:solidFill>
              </a:rPr>
              <a:pPr/>
              <a:t>16.06.2022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2DC5D29-017F-45C3-83EC-F6180EFE0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39774FE-C610-4FBA-A443-5AE5A01F9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16388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gzgo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8.xml.rels><?xml version="1.0" encoding="UTF-8" standalone="yes"?>
<Relationships xmlns="http://schemas.openxmlformats.org/package/2006/relationships"><Relationship Id="rId3" Type="http://schemas.openxmlformats.org/officeDocument/2006/relationships/hyperlink" Target="garantf1://10064072.539/" TargetMode="External"/><Relationship Id="rId2" Type="http://schemas.openxmlformats.org/officeDocument/2006/relationships/hyperlink" Target="garantf1://10004442.41/" TargetMode="External"/><Relationship Id="rId1" Type="http://schemas.openxmlformats.org/officeDocument/2006/relationships/slideLayout" Target="../slideLayouts/slideLayout5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48.xml.rels><?xml version="1.0" encoding="UTF-8" standalone="yes"?>
<Relationships xmlns="http://schemas.openxmlformats.org/package/2006/relationships"><Relationship Id="rId3" Type="http://schemas.openxmlformats.org/officeDocument/2006/relationships/hyperlink" Target="https://internet.garant.ru/#/document/10164072/entry/168" TargetMode="External"/><Relationship Id="rId2" Type="http://schemas.openxmlformats.org/officeDocument/2006/relationships/hyperlink" Target="https://internet.garant.ru/#/document/10164072/entry/166" TargetMode="External"/><Relationship Id="rId1" Type="http://schemas.openxmlformats.org/officeDocument/2006/relationships/slideLayout" Target="../slideLayouts/slideLayout110.xml"/><Relationship Id="rId6" Type="http://schemas.openxmlformats.org/officeDocument/2006/relationships/hyperlink" Target="https://internet.garant.ru/#/document/12188083/entry/0" TargetMode="External"/><Relationship Id="rId5" Type="http://schemas.openxmlformats.org/officeDocument/2006/relationships/hyperlink" Target="https://internet.garant.ru/#/document/10164072/entry/447" TargetMode="External"/><Relationship Id="rId4" Type="http://schemas.openxmlformats.org/officeDocument/2006/relationships/hyperlink" Target="https://internet.garant.ru/#/document/10164072/entry/422" TargetMode="External"/></Relationships>
</file>

<file path=ppt/slides/_rels/slide149.xml.rels><?xml version="1.0" encoding="UTF-8" standalone="yes"?>
<Relationships xmlns="http://schemas.openxmlformats.org/package/2006/relationships"><Relationship Id="rId8" Type="http://schemas.openxmlformats.org/officeDocument/2006/relationships/hyperlink" Target="https://internet.garant.ru/#/document/12188083/entry/0" TargetMode="External"/><Relationship Id="rId3" Type="http://schemas.openxmlformats.org/officeDocument/2006/relationships/hyperlink" Target="https://internet.garant.ru/#/document/70428220/entry/0" TargetMode="External"/><Relationship Id="rId7" Type="http://schemas.openxmlformats.org/officeDocument/2006/relationships/hyperlink" Target="https://internet.garant.ru/#/document/70353464/entry/0" TargetMode="External"/><Relationship Id="rId2" Type="http://schemas.openxmlformats.org/officeDocument/2006/relationships/hyperlink" Target="https://internet.garant.ru/#/document/70428244/entry/0" TargetMode="External"/><Relationship Id="rId1" Type="http://schemas.openxmlformats.org/officeDocument/2006/relationships/slideLayout" Target="../slideLayouts/slideLayout110.xml"/><Relationship Id="rId6" Type="http://schemas.openxmlformats.org/officeDocument/2006/relationships/hyperlink" Target="https://internet.garant.ru/#/document/70353464/entry/802" TargetMode="External"/><Relationship Id="rId5" Type="http://schemas.openxmlformats.org/officeDocument/2006/relationships/hyperlink" Target="https://internet.garant.ru/#/document/71706630/entry/20" TargetMode="External"/><Relationship Id="rId4" Type="http://schemas.openxmlformats.org/officeDocument/2006/relationships/hyperlink" Target="https://internet.garant.ru/#/document/71258812/entry/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0.xml.rels><?xml version="1.0" encoding="UTF-8" standalone="yes"?>
<Relationships xmlns="http://schemas.openxmlformats.org/package/2006/relationships"><Relationship Id="rId8" Type="http://schemas.openxmlformats.org/officeDocument/2006/relationships/hyperlink" Target="https://internet.garant.ru/#/document/12188083/entry/143" TargetMode="External"/><Relationship Id="rId3" Type="http://schemas.openxmlformats.org/officeDocument/2006/relationships/hyperlink" Target="https://internet.garant.ru/#/document/12188083/entry/12" TargetMode="External"/><Relationship Id="rId7" Type="http://schemas.openxmlformats.org/officeDocument/2006/relationships/hyperlink" Target="https://internet.garant.ru/#/document/12188083/entry/3" TargetMode="External"/><Relationship Id="rId12" Type="http://schemas.openxmlformats.org/officeDocument/2006/relationships/hyperlink" Target="https://internet.garant.ru/#/document/10164072/entry/0" TargetMode="External"/><Relationship Id="rId2" Type="http://schemas.openxmlformats.org/officeDocument/2006/relationships/hyperlink" Target="https://internet.garant.ru/#/document/12188083/entry/11" TargetMode="External"/><Relationship Id="rId1" Type="http://schemas.openxmlformats.org/officeDocument/2006/relationships/slideLayout" Target="../slideLayouts/slideLayout110.xml"/><Relationship Id="rId6" Type="http://schemas.openxmlformats.org/officeDocument/2006/relationships/hyperlink" Target="https://internet.garant.ru/#/document/12188083/entry/6" TargetMode="External"/><Relationship Id="rId11" Type="http://schemas.openxmlformats.org/officeDocument/2006/relationships/hyperlink" Target="https://internet.garant.ru/#/document/10103000/entry/0" TargetMode="External"/><Relationship Id="rId5" Type="http://schemas.openxmlformats.org/officeDocument/2006/relationships/hyperlink" Target="https://internet.garant.ru/#/multilink/73745090/paragraph/32/number/0" TargetMode="External"/><Relationship Id="rId10" Type="http://schemas.openxmlformats.org/officeDocument/2006/relationships/hyperlink" Target="https://internet.garant.ru/#/document/12188083/entry/21" TargetMode="External"/><Relationship Id="rId4" Type="http://schemas.openxmlformats.org/officeDocument/2006/relationships/hyperlink" Target="https://internet.garant.ru/#/document/70353464/entry/1100" TargetMode="External"/><Relationship Id="rId9" Type="http://schemas.openxmlformats.org/officeDocument/2006/relationships/hyperlink" Target="https://internet.garant.ru/#/document/70353464/entry/0" TargetMode="External"/></Relationships>
</file>

<file path=ppt/slides/_rels/slide151.xml.rels><?xml version="1.0" encoding="UTF-8" standalone="yes"?>
<Relationships xmlns="http://schemas.openxmlformats.org/package/2006/relationships"><Relationship Id="rId8" Type="http://schemas.openxmlformats.org/officeDocument/2006/relationships/hyperlink" Target="https://internet.garant.ru/#/document/70353464/entry/95" TargetMode="External"/><Relationship Id="rId3" Type="http://schemas.openxmlformats.org/officeDocument/2006/relationships/hyperlink" Target="https://internet.garant.ru/#/document/12188083/entry/0" TargetMode="External"/><Relationship Id="rId7" Type="http://schemas.openxmlformats.org/officeDocument/2006/relationships/hyperlink" Target="https://internet.garant.ru/#/document/71706630/entry/20" TargetMode="External"/><Relationship Id="rId2" Type="http://schemas.openxmlformats.org/officeDocument/2006/relationships/hyperlink" Target="https://internet.garant.ru/#/document/70353464/entry/0" TargetMode="External"/><Relationship Id="rId1" Type="http://schemas.openxmlformats.org/officeDocument/2006/relationships/slideLayout" Target="../slideLayouts/slideLayout110.xml"/><Relationship Id="rId6" Type="http://schemas.openxmlformats.org/officeDocument/2006/relationships/hyperlink" Target="https://internet.garant.ru/#/document/70353464/entry/802" TargetMode="External"/><Relationship Id="rId5" Type="http://schemas.openxmlformats.org/officeDocument/2006/relationships/hyperlink" Target="https://internet.garant.ru/#/document/71943112/entry/0" TargetMode="External"/><Relationship Id="rId10" Type="http://schemas.openxmlformats.org/officeDocument/2006/relationships/hyperlink" Target="https://internet.garant.ru/#/document/71100882/entry/75" TargetMode="External"/><Relationship Id="rId4" Type="http://schemas.openxmlformats.org/officeDocument/2006/relationships/hyperlink" Target="https://internet.garant.ru/#/document/71706630/entry/0" TargetMode="External"/><Relationship Id="rId9" Type="http://schemas.openxmlformats.org/officeDocument/2006/relationships/hyperlink" Target="https://internet.garant.ru/#/document/71706630/entry/21" TargetMode="External"/></Relationships>
</file>

<file path=ppt/slides/_rels/slide152.xml.rels><?xml version="1.0" encoding="UTF-8" standalone="yes"?>
<Relationships xmlns="http://schemas.openxmlformats.org/package/2006/relationships"><Relationship Id="rId8" Type="http://schemas.openxmlformats.org/officeDocument/2006/relationships/hyperlink" Target="https://internet.garant.ru/#/document/10164072/entry/16605" TargetMode="External"/><Relationship Id="rId3" Type="http://schemas.openxmlformats.org/officeDocument/2006/relationships/hyperlink" Target="https://internet.garant.ru/#/document/12188083/entry/4" TargetMode="External"/><Relationship Id="rId7" Type="http://schemas.openxmlformats.org/officeDocument/2006/relationships/hyperlink" Target="https://internet.garant.ru/#/document/12188083/entry/0" TargetMode="External"/><Relationship Id="rId2" Type="http://schemas.openxmlformats.org/officeDocument/2006/relationships/hyperlink" Target="https://internet.garant.ru/#/document/12188083/entry/22" TargetMode="External"/><Relationship Id="rId1" Type="http://schemas.openxmlformats.org/officeDocument/2006/relationships/slideLayout" Target="../slideLayouts/slideLayout110.xml"/><Relationship Id="rId6" Type="http://schemas.openxmlformats.org/officeDocument/2006/relationships/hyperlink" Target="https://internet.garant.ru/#/document/12125267/entry/732036" TargetMode="External"/><Relationship Id="rId11" Type="http://schemas.openxmlformats.org/officeDocument/2006/relationships/hyperlink" Target="https://internet.garant.ru/#/document/12127526/entry/291111" TargetMode="External"/><Relationship Id="rId5" Type="http://schemas.openxmlformats.org/officeDocument/2006/relationships/hyperlink" Target="https://internet.garant.ru/#/document/12125267/entry/732035" TargetMode="External"/><Relationship Id="rId10" Type="http://schemas.openxmlformats.org/officeDocument/2006/relationships/hyperlink" Target="https://internet.garant.ru/#/document/70353464/entry/0" TargetMode="External"/><Relationship Id="rId4" Type="http://schemas.openxmlformats.org/officeDocument/2006/relationships/hyperlink" Target="https://internet.garant.ru/#/document/12125267/entry/732034" TargetMode="External"/><Relationship Id="rId9" Type="http://schemas.openxmlformats.org/officeDocument/2006/relationships/hyperlink" Target="https://internet.garant.ru/#/document/71943112/entry/20"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3.xml.rels><?xml version="1.0" encoding="UTF-8" standalone="yes"?>
<Relationships xmlns="http://schemas.openxmlformats.org/package/2006/relationships"><Relationship Id="rId2" Type="http://schemas.openxmlformats.org/officeDocument/2006/relationships/hyperlink" Target="mailto:igzgos@gmail.com" TargetMode="Externa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hyperlink" Target="https://minfin.gov.ru/ru/perfomance/contracts/list_banks/" TargetMode="External"/><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3.xml.rels><?xml version="1.0" encoding="UTF-8" standalone="yes"?>
<Relationships xmlns="http://schemas.openxmlformats.org/package/2006/relationships"><Relationship Id="rId2" Type="http://schemas.openxmlformats.org/officeDocument/2006/relationships/hyperlink" Target="#Par4446"/><Relationship Id="rId1" Type="http://schemas.openxmlformats.org/officeDocument/2006/relationships/slideLayout" Target="../slideLayouts/slideLayout14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0.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0.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0.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3.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524000" y="1282576"/>
            <a:ext cx="9144000" cy="984877"/>
          </a:xfrm>
        </p:spPr>
        <p:txBody>
          <a:bodyPr>
            <a:normAutofit fontScale="90000"/>
          </a:bodyPr>
          <a:lstStyle/>
          <a:p>
            <a:r>
              <a:rPr lang="ru-RU" sz="4800" dirty="0">
                <a:solidFill>
                  <a:srgbClr val="0070C0"/>
                </a:solidFill>
              </a:rPr>
              <a:t>«Закупки в условиях санкционного давления»</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Рисунок 6">
            <a:extLst>
              <a:ext uri="{FF2B5EF4-FFF2-40B4-BE49-F238E27FC236}">
                <a16:creationId xmlns:a16="http://schemas.microsoft.com/office/drawing/2014/main" id="{A310B9D0-5FBB-4AD2-B0EA-0522D343C46B}"/>
              </a:ext>
            </a:extLst>
          </p:cNvPr>
          <p:cNvPicPr>
            <a:picLocks noChangeAspect="1"/>
          </p:cNvPicPr>
          <p:nvPr/>
        </p:nvPicPr>
        <p:blipFill>
          <a:blip r:embed="rId3"/>
          <a:stretch>
            <a:fillRect/>
          </a:stretch>
        </p:blipFill>
        <p:spPr>
          <a:xfrm>
            <a:off x="6648605" y="4831118"/>
            <a:ext cx="5303980" cy="1054699"/>
          </a:xfrm>
          <a:prstGeom prst="rect">
            <a:avLst/>
          </a:prstGeom>
        </p:spPr>
      </p:pic>
    </p:spTree>
    <p:extLst>
      <p:ext uri="{BB962C8B-B14F-4D97-AF65-F5344CB8AC3E}">
        <p14:creationId xmlns:p14="http://schemas.microsoft.com/office/powerpoint/2010/main" val="141393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538" y="149948"/>
            <a:ext cx="10972800" cy="199187"/>
          </a:xfrm>
        </p:spPr>
        <p:txBody>
          <a:bodyPr>
            <a:noAutofit/>
          </a:bodyPr>
          <a:lstStyle/>
          <a:p>
            <a:r>
              <a:rPr lang="ru-RU" sz="2000" dirty="0">
                <a:solidFill>
                  <a:srgbClr val="FF0000"/>
                </a:solidFill>
              </a:rPr>
              <a:t>ВТО = Россия</a:t>
            </a:r>
            <a:r>
              <a:rPr lang="en-US" sz="2000" dirty="0">
                <a:solidFill>
                  <a:srgbClr val="FF0000"/>
                </a:solidFill>
              </a:rPr>
              <a:t>? </a:t>
            </a:r>
            <a:r>
              <a:rPr lang="ru-RU" sz="2000" dirty="0">
                <a:solidFill>
                  <a:srgbClr val="FF0000"/>
                </a:solidFill>
              </a:rPr>
              <a:t>ЕАЭС = Россия</a:t>
            </a:r>
            <a:r>
              <a:rPr lang="en-US" sz="2000" dirty="0">
                <a:solidFill>
                  <a:srgbClr val="FF0000"/>
                </a:solidFill>
              </a:rPr>
              <a:t>?</a:t>
            </a:r>
            <a:endParaRPr lang="ru-RU" sz="2000" dirty="0">
              <a:solidFill>
                <a:srgbClr val="FF0000"/>
              </a:solidFill>
            </a:endParaRPr>
          </a:p>
        </p:txBody>
      </p:sp>
      <p:graphicFrame>
        <p:nvGraphicFramePr>
          <p:cNvPr id="4" name="Объект 3"/>
          <p:cNvGraphicFramePr>
            <a:graphicFrameLocks noGrp="1"/>
          </p:cNvGraphicFramePr>
          <p:nvPr>
            <p:ph idx="1"/>
          </p:nvPr>
        </p:nvGraphicFramePr>
        <p:xfrm>
          <a:off x="468284" y="486987"/>
          <a:ext cx="10972800" cy="6273800"/>
        </p:xfrm>
        <a:graphic>
          <a:graphicData uri="http://schemas.openxmlformats.org/drawingml/2006/table">
            <a:tbl>
              <a:tblPr firstRow="1" bandRow="1">
                <a:tableStyleId>{5C22544A-7EE6-4342-B048-85BDC9FD1C3A}</a:tableStyleId>
              </a:tblPr>
              <a:tblGrid>
                <a:gridCol w="2524297">
                  <a:extLst>
                    <a:ext uri="{9D8B030D-6E8A-4147-A177-3AD203B41FA5}">
                      <a16:colId xmlns:a16="http://schemas.microsoft.com/office/drawing/2014/main" val="1417236239"/>
                    </a:ext>
                  </a:extLst>
                </a:gridCol>
                <a:gridCol w="2651760">
                  <a:extLst>
                    <a:ext uri="{9D8B030D-6E8A-4147-A177-3AD203B41FA5}">
                      <a16:colId xmlns:a16="http://schemas.microsoft.com/office/drawing/2014/main" val="1302580003"/>
                    </a:ext>
                  </a:extLst>
                </a:gridCol>
                <a:gridCol w="5796743">
                  <a:extLst>
                    <a:ext uri="{9D8B030D-6E8A-4147-A177-3AD203B41FA5}">
                      <a16:colId xmlns:a16="http://schemas.microsoft.com/office/drawing/2014/main" val="182657234"/>
                    </a:ext>
                  </a:extLst>
                </a:gridCol>
              </a:tblGrid>
              <a:tr h="370840">
                <a:tc>
                  <a:txBody>
                    <a:bodyPr/>
                    <a:lstStyle/>
                    <a:p>
                      <a:r>
                        <a:rPr lang="ru-RU" sz="1400" dirty="0"/>
                        <a:t>Наименование</a:t>
                      </a:r>
                      <a:r>
                        <a:rPr lang="ru-RU" sz="1400" baseline="0" dirty="0"/>
                        <a:t> УФАС / Суда</a:t>
                      </a:r>
                      <a:endParaRPr lang="ru-RU" sz="1400" dirty="0"/>
                    </a:p>
                  </a:txBody>
                  <a:tcPr/>
                </a:tc>
                <a:tc>
                  <a:txBody>
                    <a:bodyPr/>
                    <a:lstStyle/>
                    <a:p>
                      <a:r>
                        <a:rPr lang="ru-RU" sz="1400" dirty="0"/>
                        <a:t>Позиция</a:t>
                      </a:r>
                    </a:p>
                  </a:txBody>
                  <a:tcPr/>
                </a:tc>
                <a:tc>
                  <a:txBody>
                    <a:bodyPr/>
                    <a:lstStyle/>
                    <a:p>
                      <a:r>
                        <a:rPr lang="ru-RU" sz="1400" dirty="0"/>
                        <a:t>Реквизиты</a:t>
                      </a:r>
                    </a:p>
                  </a:txBody>
                  <a:tcPr/>
                </a:tc>
                <a:extLst>
                  <a:ext uri="{0D108BD9-81ED-4DB2-BD59-A6C34878D82A}">
                    <a16:rowId xmlns:a16="http://schemas.microsoft.com/office/drawing/2014/main" val="1706922367"/>
                  </a:ext>
                </a:extLst>
              </a:tr>
              <a:tr h="370840">
                <a:tc>
                  <a:txBody>
                    <a:bodyPr/>
                    <a:lstStyle/>
                    <a:p>
                      <a:r>
                        <a:rPr lang="ru-RU" sz="1400" dirty="0"/>
                        <a:t>Новосибирский</a:t>
                      </a:r>
                    </a:p>
                  </a:txBody>
                  <a:tcPr/>
                </a:tc>
                <a:tc>
                  <a:txBody>
                    <a:bodyPr/>
                    <a:lstStyle/>
                    <a:p>
                      <a:r>
                        <a:rPr lang="ru-RU" sz="1400" dirty="0"/>
                        <a:t>ВТО = Россия, ЕАЭС</a:t>
                      </a:r>
                      <a:r>
                        <a:rPr lang="ru-RU" sz="1400" baseline="0" dirty="0"/>
                        <a:t> = Россия</a:t>
                      </a:r>
                      <a:endParaRPr lang="ru-RU" sz="1400" dirty="0"/>
                    </a:p>
                  </a:txBody>
                  <a:tcPr/>
                </a:tc>
                <a:tc>
                  <a:txBody>
                    <a:bodyPr/>
                    <a:lstStyle/>
                    <a:p>
                      <a:r>
                        <a:rPr lang="ru-RU" sz="1400" dirty="0"/>
                        <a:t>от 19.06.2020 N 054/01/18.1-1094/2020</a:t>
                      </a:r>
                    </a:p>
                  </a:txBody>
                  <a:tcPr/>
                </a:tc>
                <a:extLst>
                  <a:ext uri="{0D108BD9-81ED-4DB2-BD59-A6C34878D82A}">
                    <a16:rowId xmlns:a16="http://schemas.microsoft.com/office/drawing/2014/main" val="1712038799"/>
                  </a:ext>
                </a:extLst>
              </a:tr>
              <a:tr h="370840">
                <a:tc>
                  <a:txBody>
                    <a:bodyPr/>
                    <a:lstStyle/>
                    <a:p>
                      <a:r>
                        <a:rPr lang="ru-RU" sz="1400" dirty="0"/>
                        <a:t>Санкт-Петербургский</a:t>
                      </a:r>
                      <a:r>
                        <a:rPr lang="ru-RU" sz="1400" baseline="0" dirty="0"/>
                        <a:t> </a:t>
                      </a:r>
                      <a:endParaRPr lang="ru-RU" sz="1400" dirty="0"/>
                    </a:p>
                  </a:txBody>
                  <a:tcPr/>
                </a:tc>
                <a:tc>
                  <a:txBody>
                    <a:bodyPr/>
                    <a:lstStyle/>
                    <a:p>
                      <a:r>
                        <a:rPr lang="ru-RU" sz="1400" dirty="0"/>
                        <a:t>ВТО =</a:t>
                      </a:r>
                      <a:r>
                        <a:rPr lang="ru-RU" sz="1400" baseline="0" dirty="0"/>
                        <a:t> Россия, ЕАЭС = Россия</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23.01.2020   Закупка N31908546424</a:t>
                      </a:r>
                    </a:p>
                  </a:txBody>
                  <a:tcPr/>
                </a:tc>
                <a:extLst>
                  <a:ext uri="{0D108BD9-81ED-4DB2-BD59-A6C34878D82A}">
                    <a16:rowId xmlns:a16="http://schemas.microsoft.com/office/drawing/2014/main" val="4036007962"/>
                  </a:ext>
                </a:extLst>
              </a:tr>
              <a:tr h="370840">
                <a:tc>
                  <a:txBody>
                    <a:bodyPr/>
                    <a:lstStyle/>
                    <a:p>
                      <a:r>
                        <a:rPr lang="ru-RU" sz="1400" dirty="0"/>
                        <a:t>Челябинский</a:t>
                      </a:r>
                    </a:p>
                  </a:txBody>
                  <a:tcPr/>
                </a:tc>
                <a:tc>
                  <a:txBody>
                    <a:bodyPr/>
                    <a:lstStyle/>
                    <a:p>
                      <a:r>
                        <a:rPr lang="ru-RU" sz="1400" dirty="0"/>
                        <a:t>ВТО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11.06.2019  N 074/07/3-885/2019</a:t>
                      </a:r>
                    </a:p>
                  </a:txBody>
                  <a:tcPr/>
                </a:tc>
                <a:extLst>
                  <a:ext uri="{0D108BD9-81ED-4DB2-BD59-A6C34878D82A}">
                    <a16:rowId xmlns:a16="http://schemas.microsoft.com/office/drawing/2014/main" val="204670781"/>
                  </a:ext>
                </a:extLst>
              </a:tr>
              <a:tr h="370840">
                <a:tc>
                  <a:txBody>
                    <a:bodyPr/>
                    <a:lstStyle/>
                    <a:p>
                      <a:r>
                        <a:rPr lang="ru-RU" sz="1400" dirty="0"/>
                        <a:t>Саратовский </a:t>
                      </a:r>
                    </a:p>
                  </a:txBody>
                  <a:tcPr/>
                </a:tc>
                <a:tc>
                  <a:txBody>
                    <a:bodyPr/>
                    <a:lstStyle/>
                    <a:p>
                      <a:r>
                        <a:rPr lang="ru-RU" sz="1400" dirty="0"/>
                        <a:t>ВТО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20.12.2019</a:t>
                      </a:r>
                      <a:r>
                        <a:rPr lang="ru-RU" sz="1400" baseline="0" dirty="0"/>
                        <a:t> № </a:t>
                      </a:r>
                      <a:r>
                        <a:rPr lang="ru-RU" sz="1400" dirty="0"/>
                        <a:t>064/07/3-830/2019</a:t>
                      </a:r>
                    </a:p>
                  </a:txBody>
                  <a:tcPr/>
                </a:tc>
                <a:extLst>
                  <a:ext uri="{0D108BD9-81ED-4DB2-BD59-A6C34878D82A}">
                    <a16:rowId xmlns:a16="http://schemas.microsoft.com/office/drawing/2014/main" val="1393337393"/>
                  </a:ext>
                </a:extLst>
              </a:tr>
              <a:tr h="370840">
                <a:tc>
                  <a:txBody>
                    <a:bodyPr/>
                    <a:lstStyle/>
                    <a:p>
                      <a:r>
                        <a:rPr lang="ru-RU" sz="1400" dirty="0"/>
                        <a:t>Смоленский</a:t>
                      </a:r>
                    </a:p>
                  </a:txBody>
                  <a:tcPr/>
                </a:tc>
                <a:tc>
                  <a:txBody>
                    <a:bodyPr/>
                    <a:lstStyle/>
                    <a:p>
                      <a:r>
                        <a:rPr lang="ru-RU" sz="1400" dirty="0"/>
                        <a:t>ВТО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28.11.2019  N 067/10/18.1-253/2019</a:t>
                      </a:r>
                    </a:p>
                  </a:txBody>
                  <a:tcPr/>
                </a:tc>
                <a:extLst>
                  <a:ext uri="{0D108BD9-81ED-4DB2-BD59-A6C34878D82A}">
                    <a16:rowId xmlns:a16="http://schemas.microsoft.com/office/drawing/2014/main" val="1978668444"/>
                  </a:ext>
                </a:extLst>
              </a:tr>
              <a:tr h="370840">
                <a:tc>
                  <a:txBody>
                    <a:bodyPr/>
                    <a:lstStyle/>
                    <a:p>
                      <a:r>
                        <a:rPr lang="ru-RU" sz="1400" dirty="0"/>
                        <a:t>Тюменский</a:t>
                      </a:r>
                    </a:p>
                  </a:txBody>
                  <a:tcPr/>
                </a:tc>
                <a:tc>
                  <a:txBody>
                    <a:bodyPr/>
                    <a:lstStyle/>
                    <a:p>
                      <a:r>
                        <a:rPr lang="ru-RU" sz="1400" dirty="0"/>
                        <a:t>ВТО ≠ Россия,</a:t>
                      </a:r>
                      <a:r>
                        <a:rPr lang="ru-RU" sz="1400" baseline="0" dirty="0"/>
                        <a:t> ЕАЭС = Россия</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10.07.2019  N 072/07/18.1-95/2019</a:t>
                      </a:r>
                    </a:p>
                  </a:txBody>
                  <a:tcPr/>
                </a:tc>
                <a:extLst>
                  <a:ext uri="{0D108BD9-81ED-4DB2-BD59-A6C34878D82A}">
                    <a16:rowId xmlns:a16="http://schemas.microsoft.com/office/drawing/2014/main" val="1601825258"/>
                  </a:ext>
                </a:extLst>
              </a:tr>
              <a:tr h="370840">
                <a:tc rowSpan="2">
                  <a:txBody>
                    <a:bodyPr/>
                    <a:lstStyle/>
                    <a:p>
                      <a:r>
                        <a:rPr lang="ru-RU" sz="1400" dirty="0">
                          <a:solidFill>
                            <a:srgbClr val="FF0000"/>
                          </a:solidFill>
                        </a:rPr>
                        <a:t>Московский</a:t>
                      </a:r>
                      <a:r>
                        <a:rPr lang="ru-RU" sz="1400" baseline="0" dirty="0">
                          <a:solidFill>
                            <a:srgbClr val="FF0000"/>
                          </a:solidFill>
                        </a:rPr>
                        <a:t> </a:t>
                      </a:r>
                      <a:endParaRPr lang="ru-RU" sz="1400" dirty="0">
                        <a:solidFill>
                          <a:srgbClr val="FF0000"/>
                        </a:solidFill>
                      </a:endParaRPr>
                    </a:p>
                  </a:txBody>
                  <a:tcPr/>
                </a:tc>
                <a:tc>
                  <a:txBody>
                    <a:bodyPr/>
                    <a:lstStyle/>
                    <a:p>
                      <a:r>
                        <a:rPr lang="ru-RU" sz="1400" dirty="0">
                          <a:solidFill>
                            <a:srgbClr val="FF0000"/>
                          </a:solidFill>
                        </a:rPr>
                        <a:t>ВТО = Россия, ЕАЭС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31.01.2019  N 1-00-182/77-19</a:t>
                      </a:r>
                    </a:p>
                  </a:txBody>
                  <a:tcPr/>
                </a:tc>
                <a:extLst>
                  <a:ext uri="{0D108BD9-81ED-4DB2-BD59-A6C34878D82A}">
                    <a16:rowId xmlns:a16="http://schemas.microsoft.com/office/drawing/2014/main" val="2795988004"/>
                  </a:ext>
                </a:extLst>
              </a:tr>
              <a:tr h="370840">
                <a:tc vMerge="1">
                  <a:txBody>
                    <a:bodyPr/>
                    <a:lstStyle/>
                    <a:p>
                      <a:endParaRPr lang="ru-RU" sz="1400" dirty="0">
                        <a:solidFill>
                          <a:srgbClr val="FF0000"/>
                        </a:solidFill>
                      </a:endParaRPr>
                    </a:p>
                  </a:txBody>
                  <a:tcPr/>
                </a:tc>
                <a:tc>
                  <a:txBody>
                    <a:bodyPr/>
                    <a:lstStyle/>
                    <a:p>
                      <a:r>
                        <a:rPr lang="ru-RU" sz="1400" dirty="0">
                          <a:solidFill>
                            <a:srgbClr val="FF0000"/>
                          </a:solidFill>
                        </a:rPr>
                        <a:t>ВТО ≠ Россия, ЕАЭС ≠</a:t>
                      </a:r>
                      <a:r>
                        <a:rPr lang="ru-RU" sz="1400" baseline="0" dirty="0">
                          <a:solidFill>
                            <a:srgbClr val="FF0000"/>
                          </a:solidFill>
                        </a:rPr>
                        <a:t> Россия </a:t>
                      </a:r>
                      <a:endParaRPr lang="ru-RU" sz="14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18.12.2017 N 1-00-2614/77-17</a:t>
                      </a:r>
                    </a:p>
                  </a:txBody>
                  <a:tcPr/>
                </a:tc>
                <a:extLst>
                  <a:ext uri="{0D108BD9-81ED-4DB2-BD59-A6C34878D82A}">
                    <a16:rowId xmlns:a16="http://schemas.microsoft.com/office/drawing/2014/main" val="2043146232"/>
                  </a:ext>
                </a:extLst>
              </a:tr>
              <a:tr h="370840">
                <a:tc>
                  <a:txBody>
                    <a:bodyPr/>
                    <a:lstStyle/>
                    <a:p>
                      <a:r>
                        <a:rPr lang="ru-RU" sz="1400" dirty="0">
                          <a:solidFill>
                            <a:srgbClr val="FF0000"/>
                          </a:solidFill>
                        </a:rPr>
                        <a:t>АС Московского округа </a:t>
                      </a:r>
                    </a:p>
                  </a:txBody>
                  <a:tcPr/>
                </a:tc>
                <a:tc>
                  <a:txBody>
                    <a:bodyPr/>
                    <a:lstStyle/>
                    <a:p>
                      <a:r>
                        <a:rPr lang="ru-RU" sz="1400" dirty="0">
                          <a:solidFill>
                            <a:srgbClr val="FF0000"/>
                          </a:solidFill>
                        </a:rPr>
                        <a:t>ВТО = Россия</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от 4 сентября 2018 г. N Ф05-13844/18 по делу N А40-215342/2017</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от 27 февраля 2019 г. N Ф05-22473/18 по делу N А40-37602/2018;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от 25 июля 2019 г. по делу NА40-253934/2018;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t>от 4 июня 2020 г. N Ф05-4068/20 по делу N А40-116905/2019</a:t>
                      </a:r>
                    </a:p>
                  </a:txBody>
                  <a:tcPr/>
                </a:tc>
                <a:extLst>
                  <a:ext uri="{0D108BD9-81ED-4DB2-BD59-A6C34878D82A}">
                    <a16:rowId xmlns:a16="http://schemas.microsoft.com/office/drawing/2014/main" val="2949389843"/>
                  </a:ext>
                </a:extLst>
              </a:tr>
              <a:tr h="370840">
                <a:tc>
                  <a:txBody>
                    <a:bodyPr/>
                    <a:lstStyle/>
                    <a:p>
                      <a:r>
                        <a:rPr lang="ru-RU" sz="1400" dirty="0"/>
                        <a:t>АС Дальневосточного округа </a:t>
                      </a:r>
                    </a:p>
                  </a:txBody>
                  <a:tcPr/>
                </a:tc>
                <a:tc>
                  <a:txBody>
                    <a:bodyPr/>
                    <a:lstStyle/>
                    <a:p>
                      <a:r>
                        <a:rPr lang="ru-RU" sz="1400" dirty="0"/>
                        <a:t>ВТО = Россия</a:t>
                      </a:r>
                    </a:p>
                  </a:txBody>
                  <a:tcPr/>
                </a:tc>
                <a:tc>
                  <a:txBody>
                    <a:bodyPr/>
                    <a:lstStyle/>
                    <a:p>
                      <a:r>
                        <a:rPr lang="ru-RU" sz="1400" dirty="0"/>
                        <a:t>от 23 мая 2019 г. NФ03-733/2019.</a:t>
                      </a:r>
                    </a:p>
                    <a:p>
                      <a:r>
                        <a:rPr lang="ru-RU" sz="1400" dirty="0"/>
                        <a:t>ВС в Определении № 303-ЭС19-12126 от 23 января 2020 г.  - отказал в передаче в Судебную коллегию по экономическим спорам</a:t>
                      </a:r>
                    </a:p>
                  </a:txBody>
                  <a:tcPr/>
                </a:tc>
                <a:extLst>
                  <a:ext uri="{0D108BD9-81ED-4DB2-BD59-A6C34878D82A}">
                    <a16:rowId xmlns:a16="http://schemas.microsoft.com/office/drawing/2014/main" val="4073085529"/>
                  </a:ext>
                </a:extLst>
              </a:tr>
              <a:tr h="370840">
                <a:tc>
                  <a:txBody>
                    <a:bodyPr/>
                    <a:lstStyle/>
                    <a:p>
                      <a:r>
                        <a:rPr lang="ru-RU" sz="1400" dirty="0"/>
                        <a:t>АС Уральского округа</a:t>
                      </a:r>
                    </a:p>
                  </a:txBody>
                  <a:tcPr/>
                </a:tc>
                <a:tc>
                  <a:txBody>
                    <a:bodyPr/>
                    <a:lstStyle/>
                    <a:p>
                      <a:r>
                        <a:rPr lang="ru-RU" sz="1400" dirty="0"/>
                        <a:t>ВТО = Россия</a:t>
                      </a:r>
                    </a:p>
                  </a:txBody>
                  <a:tcPr/>
                </a:tc>
                <a:tc>
                  <a:txBody>
                    <a:bodyPr/>
                    <a:lstStyle/>
                    <a:p>
                      <a:r>
                        <a:rPr lang="ru-RU" sz="1400" dirty="0"/>
                        <a:t>от 16 апреля 2018 г. NФ09-1219/18</a:t>
                      </a:r>
                    </a:p>
                  </a:txBody>
                  <a:tcPr/>
                </a:tc>
                <a:extLst>
                  <a:ext uri="{0D108BD9-81ED-4DB2-BD59-A6C34878D82A}">
                    <a16:rowId xmlns:a16="http://schemas.microsoft.com/office/drawing/2014/main" val="2377407435"/>
                  </a:ext>
                </a:extLst>
              </a:tr>
              <a:tr h="370840">
                <a:tc>
                  <a:txBody>
                    <a:bodyPr/>
                    <a:lstStyle/>
                    <a:p>
                      <a:r>
                        <a:rPr lang="ru-RU" sz="1400" dirty="0"/>
                        <a:t>ФАС Восточно-Сибирского округа</a:t>
                      </a:r>
                    </a:p>
                  </a:txBody>
                  <a:tcPr/>
                </a:tc>
                <a:tc>
                  <a:txBody>
                    <a:bodyPr/>
                    <a:lstStyle/>
                    <a:p>
                      <a:r>
                        <a:rPr lang="ru-RU" sz="1400" dirty="0"/>
                        <a:t>ВТО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от 26</a:t>
                      </a:r>
                      <a:r>
                        <a:rPr lang="ru-RU" sz="1400" baseline="0" dirty="0"/>
                        <a:t> марта</a:t>
                      </a:r>
                      <a:r>
                        <a:rPr lang="ru-RU" sz="1400" dirty="0"/>
                        <a:t>2020 по делу № А33-16860/2019</a:t>
                      </a:r>
                    </a:p>
                  </a:txBody>
                  <a:tcPr/>
                </a:tc>
                <a:extLst>
                  <a:ext uri="{0D108BD9-81ED-4DB2-BD59-A6C34878D82A}">
                    <a16:rowId xmlns:a16="http://schemas.microsoft.com/office/drawing/2014/main" val="3803270697"/>
                  </a:ext>
                </a:extLst>
              </a:tr>
              <a:tr h="370840">
                <a:tc>
                  <a:txBody>
                    <a:bodyPr/>
                    <a:lstStyle/>
                    <a:p>
                      <a:r>
                        <a:rPr lang="ru-RU" sz="1400" b="1" dirty="0"/>
                        <a:t>ФАС</a:t>
                      </a:r>
                      <a:r>
                        <a:rPr lang="ru-RU" sz="1400" b="1" baseline="0" dirty="0"/>
                        <a:t> России </a:t>
                      </a:r>
                      <a:endParaRPr lang="ru-RU" sz="1400" b="1" dirty="0"/>
                    </a:p>
                  </a:txBody>
                  <a:tcPr/>
                </a:tc>
                <a:tc>
                  <a:txBody>
                    <a:bodyPr/>
                    <a:lstStyle/>
                    <a:p>
                      <a:r>
                        <a:rPr lang="ru-RU" sz="1400" b="1" dirty="0"/>
                        <a:t>ВТО ≠ Россия, ЕАЭС = Россия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a:t>Письмо от 22.11.19 № ИА/102692/19</a:t>
                      </a:r>
                    </a:p>
                  </a:txBody>
                  <a:tcPr/>
                </a:tc>
                <a:extLst>
                  <a:ext uri="{0D108BD9-81ED-4DB2-BD59-A6C34878D82A}">
                    <a16:rowId xmlns:a16="http://schemas.microsoft.com/office/drawing/2014/main" val="1238300402"/>
                  </a:ext>
                </a:extLst>
              </a:tr>
            </a:tbl>
          </a:graphicData>
        </a:graphic>
      </p:graphicFrame>
    </p:spTree>
    <p:extLst>
      <p:ext uri="{BB962C8B-B14F-4D97-AF65-F5344CB8AC3E}">
        <p14:creationId xmlns:p14="http://schemas.microsoft.com/office/powerpoint/2010/main" val="29586443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4976EA9-46DD-4F6D-90CC-BFFDC4DD4756}"/>
              </a:ext>
            </a:extLst>
          </p:cNvPr>
          <p:cNvPicPr>
            <a:picLocks noGrp="1" noChangeAspect="1"/>
          </p:cNvPicPr>
          <p:nvPr>
            <p:ph idx="1"/>
          </p:nvPr>
        </p:nvPicPr>
        <p:blipFill>
          <a:blip r:embed="rId2"/>
          <a:stretch>
            <a:fillRect/>
          </a:stretch>
        </p:blipFill>
        <p:spPr>
          <a:xfrm>
            <a:off x="2281806" y="159391"/>
            <a:ext cx="5403634" cy="6017572"/>
          </a:xfrm>
        </p:spPr>
      </p:pic>
    </p:spTree>
    <p:extLst>
      <p:ext uri="{BB962C8B-B14F-4D97-AF65-F5344CB8AC3E}">
        <p14:creationId xmlns:p14="http://schemas.microsoft.com/office/powerpoint/2010/main" val="1333532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825F4-5BC8-6D1E-8CBF-3571C7B52542}"/>
              </a:ext>
            </a:extLst>
          </p:cNvPr>
          <p:cNvSpPr>
            <a:spLocks noGrp="1"/>
          </p:cNvSpPr>
          <p:nvPr>
            <p:ph type="title"/>
          </p:nvPr>
        </p:nvSpPr>
        <p:spPr>
          <a:xfrm>
            <a:off x="838200" y="365130"/>
            <a:ext cx="10515600" cy="675106"/>
          </a:xfrm>
        </p:spPr>
        <p:txBody>
          <a:bodyPr/>
          <a:lstStyle/>
          <a:p>
            <a:r>
              <a:rPr lang="ru-RU" dirty="0">
                <a:solidFill>
                  <a:srgbClr val="00B0F0"/>
                </a:solidFill>
              </a:rPr>
              <a:t>«Некоторое упрощение»</a:t>
            </a:r>
          </a:p>
        </p:txBody>
      </p:sp>
      <p:sp>
        <p:nvSpPr>
          <p:cNvPr id="3" name="Объект 2">
            <a:extLst>
              <a:ext uri="{FF2B5EF4-FFF2-40B4-BE49-F238E27FC236}">
                <a16:creationId xmlns:a16="http://schemas.microsoft.com/office/drawing/2014/main" id="{1BF69E07-48F1-6B6D-E2A2-C02943421643}"/>
              </a:ext>
            </a:extLst>
          </p:cNvPr>
          <p:cNvSpPr>
            <a:spLocks noGrp="1"/>
          </p:cNvSpPr>
          <p:nvPr>
            <p:ph idx="1"/>
          </p:nvPr>
        </p:nvSpPr>
        <p:spPr>
          <a:xfrm>
            <a:off x="838200" y="1140903"/>
            <a:ext cx="10515600" cy="5036060"/>
          </a:xfrm>
        </p:spPr>
        <p:txBody>
          <a:bodyPr/>
          <a:lstStyle/>
          <a:p>
            <a:r>
              <a:rPr lang="ru-RU" sz="1800" dirty="0"/>
              <a:t>Метод одной цены. </a:t>
            </a:r>
          </a:p>
          <a:p>
            <a:r>
              <a:rPr lang="ru-RU" sz="1800" dirty="0"/>
              <a:t>При применении данного метода ценовое предложение единственного потенциального участника закупки или контрагента по договору с единственным поставщиком (подрядчиком, исполнителем) является источником формирования начальной (максимальной) цены договора, цены договора с единственным поставщиком (подрядчиком, исполнителем), цены единицы товара, работы, услуги. </a:t>
            </a:r>
          </a:p>
          <a:p>
            <a:r>
              <a:rPr lang="ru-RU" sz="1800" dirty="0"/>
              <a:t>Метод одной цены применяется заказчиком в случае невозможности применения метода анализа рынка по причине отсутствия ценовых предложений от потенциальных участников закупки. </a:t>
            </a:r>
          </a:p>
          <a:p>
            <a:r>
              <a:rPr lang="ru-RU" sz="1800" dirty="0"/>
              <a:t>Может применяться в качестве приоритетного метода обоснования начальной (максимальной) цены договора, цены договора с единственным поставщиком (подрядчиком, исполнителем), цены единицы товара, работы, услуги в 2022 году и далее по причине введения ограничительных мер в отношении Российской Федерации со стороны недружественных иностранных государств.</a:t>
            </a:r>
          </a:p>
        </p:txBody>
      </p:sp>
    </p:spTree>
    <p:extLst>
      <p:ext uri="{BB962C8B-B14F-4D97-AF65-F5344CB8AC3E}">
        <p14:creationId xmlns:p14="http://schemas.microsoft.com/office/powerpoint/2010/main" val="3435774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54C9576-93FF-4B06-9D7C-16ACF769DB46}"/>
              </a:ext>
            </a:extLst>
          </p:cNvPr>
          <p:cNvPicPr>
            <a:picLocks noGrp="1" noChangeAspect="1"/>
          </p:cNvPicPr>
          <p:nvPr>
            <p:ph idx="1"/>
          </p:nvPr>
        </p:nvPicPr>
        <p:blipFill>
          <a:blip r:embed="rId2"/>
          <a:stretch>
            <a:fillRect/>
          </a:stretch>
        </p:blipFill>
        <p:spPr>
          <a:xfrm>
            <a:off x="1963024" y="587993"/>
            <a:ext cx="5254054" cy="5682013"/>
          </a:xfrm>
        </p:spPr>
      </p:pic>
    </p:spTree>
    <p:extLst>
      <p:ext uri="{BB962C8B-B14F-4D97-AF65-F5344CB8AC3E}">
        <p14:creationId xmlns:p14="http://schemas.microsoft.com/office/powerpoint/2010/main" val="39580192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658" y="2091375"/>
            <a:ext cx="10515600" cy="1325563"/>
          </a:xfrm>
        </p:spPr>
        <p:txBody>
          <a:bodyPr/>
          <a:lstStyle/>
          <a:p>
            <a:pPr algn="ctr"/>
            <a:r>
              <a:rPr lang="ru-RU" dirty="0">
                <a:solidFill>
                  <a:srgbClr val="FF0000"/>
                </a:solidFill>
              </a:rPr>
              <a:t>Об обосновании НМЦД</a:t>
            </a:r>
          </a:p>
        </p:txBody>
      </p:sp>
    </p:spTree>
    <p:extLst>
      <p:ext uri="{BB962C8B-B14F-4D97-AF65-F5344CB8AC3E}">
        <p14:creationId xmlns:p14="http://schemas.microsoft.com/office/powerpoint/2010/main" val="38695330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E9C0B-3026-49A4-84E7-42586C4F0A2C}"/>
              </a:ext>
            </a:extLst>
          </p:cNvPr>
          <p:cNvSpPr>
            <a:spLocks noGrp="1"/>
          </p:cNvSpPr>
          <p:nvPr>
            <p:ph type="title"/>
          </p:nvPr>
        </p:nvSpPr>
        <p:spPr>
          <a:xfrm>
            <a:off x="552975" y="0"/>
            <a:ext cx="10515600" cy="989901"/>
          </a:xfrm>
        </p:spPr>
        <p:txBody>
          <a:bodyPr/>
          <a:lstStyle/>
          <a:p>
            <a:r>
              <a:rPr lang="ru-RU" sz="3200" b="1" i="0" dirty="0">
                <a:solidFill>
                  <a:srgbClr val="FF0000"/>
                </a:solidFill>
                <a:effectLst/>
              </a:rPr>
              <a:t>Федеральный закон от 05.04.2021 № 86-ФЗ</a:t>
            </a:r>
            <a:endParaRPr lang="ru-RU" sz="3200" b="1" dirty="0">
              <a:solidFill>
                <a:srgbClr val="FF0000"/>
              </a:solidFill>
            </a:endParaRPr>
          </a:p>
        </p:txBody>
      </p:sp>
      <p:sp>
        <p:nvSpPr>
          <p:cNvPr id="3" name="Объект 2">
            <a:extLst>
              <a:ext uri="{FF2B5EF4-FFF2-40B4-BE49-F238E27FC236}">
                <a16:creationId xmlns:a16="http://schemas.microsoft.com/office/drawing/2014/main" id="{ED2557BF-4A28-4D1A-A99C-0A8E6441ABE6}"/>
              </a:ext>
            </a:extLst>
          </p:cNvPr>
          <p:cNvSpPr>
            <a:spLocks noGrp="1"/>
          </p:cNvSpPr>
          <p:nvPr>
            <p:ph idx="1"/>
          </p:nvPr>
        </p:nvSpPr>
        <p:spPr>
          <a:xfrm>
            <a:off x="552975" y="989901"/>
            <a:ext cx="10515600" cy="4351338"/>
          </a:xfrm>
        </p:spPr>
        <p:txBody>
          <a:bodyPr/>
          <a:lstStyle/>
          <a:p>
            <a:pPr marL="0" indent="0">
              <a:buNone/>
            </a:pPr>
            <a:r>
              <a:rPr lang="ru-RU" sz="1800" b="1" dirty="0"/>
              <a:t>Статья 2. Правовая основа закупки товаров, работ, услуг</a:t>
            </a:r>
          </a:p>
          <a:p>
            <a:pPr marL="0" indent="0">
              <a:buNone/>
            </a:pPr>
            <a:r>
              <a:rPr lang="ru-RU" sz="1800" dirty="0"/>
              <a:t>2. Положение о закупке является документом, который регламентирует закупочную деятельность заказчика и должен содержать требования к закупке, в том числе</a:t>
            </a:r>
          </a:p>
          <a:p>
            <a:r>
              <a:rPr lang="ru-RU" sz="1800" dirty="0">
                <a:solidFill>
                  <a:srgbClr val="FF0000"/>
                </a:solidFill>
              </a:rPr>
              <a:t>порядок определения и обоснования начальной (максимальной) цены договора (цены лота),</a:t>
            </a:r>
          </a:p>
          <a:p>
            <a:r>
              <a:rPr lang="ru-RU" sz="1800" dirty="0">
                <a:solidFill>
                  <a:srgbClr val="FF0000"/>
                </a:solidFill>
              </a:rPr>
              <a:t>цены договора, заключаемого с единственным поставщиком (исполнителем, подрядчиком), </a:t>
            </a:r>
          </a:p>
          <a:p>
            <a:r>
              <a:rPr lang="ru-RU" sz="1800" dirty="0">
                <a:solidFill>
                  <a:srgbClr val="FF0000"/>
                </a:solidFill>
              </a:rPr>
              <a:t>включая порядок определения формулы цены, устанавливающей правила расчета сумм, подлежащих уплате заказчиком поставщику (исполнителю, подрядчику) в ходе исполнения договора (далее - формула цены),  </a:t>
            </a:r>
          </a:p>
          <a:p>
            <a:r>
              <a:rPr lang="ru-RU" sz="1800" dirty="0">
                <a:solidFill>
                  <a:srgbClr val="FF0000"/>
                </a:solidFill>
              </a:rPr>
              <a:t>определения и обоснования цены единицы товара, работы, услуги, </a:t>
            </a:r>
          </a:p>
          <a:p>
            <a:r>
              <a:rPr lang="ru-RU" sz="1800" dirty="0">
                <a:solidFill>
                  <a:srgbClr val="FF0000"/>
                </a:solidFill>
              </a:rPr>
              <a:t>определения максимального значения цены договора, </a:t>
            </a:r>
          </a:p>
          <a:p>
            <a:r>
              <a:rPr lang="ru-RU" sz="1800" dirty="0"/>
              <a:t>порядок подготовки и осуществления закупок способами, указанными в частях 3.1 и 3.2 статьи 3 настоящего Федерального закона, </a:t>
            </a:r>
          </a:p>
          <a:p>
            <a:r>
              <a:rPr lang="ru-RU" sz="1800" dirty="0"/>
              <a:t>порядок и условия их применения, </a:t>
            </a:r>
          </a:p>
          <a:p>
            <a:r>
              <a:rPr lang="ru-RU" sz="1800" dirty="0"/>
              <a:t>порядок заключения и исполнения договоров, </a:t>
            </a:r>
          </a:p>
          <a:p>
            <a:r>
              <a:rPr lang="ru-RU" sz="1800" dirty="0"/>
              <a:t>а также иные связанные с обеспечением закупки положения.</a:t>
            </a:r>
          </a:p>
          <a:p>
            <a:r>
              <a:rPr lang="ru-RU" sz="1200" i="1" dirty="0"/>
              <a:t>«Обоснование НМЦК заключается в выполнении расчета указанной цены с приложением справочной информации и документов либо с указанием реквизитов документов, на основании которых выполнен расчет. - Приказ Министерства экономического развития РФ от 2 октября 2013 г. N 567"Об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p>
        </p:txBody>
      </p:sp>
    </p:spTree>
    <p:extLst>
      <p:ext uri="{BB962C8B-B14F-4D97-AF65-F5344CB8AC3E}">
        <p14:creationId xmlns:p14="http://schemas.microsoft.com/office/powerpoint/2010/main" val="3217312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E9C0B-3026-49A4-84E7-42586C4F0A2C}"/>
              </a:ext>
            </a:extLst>
          </p:cNvPr>
          <p:cNvSpPr>
            <a:spLocks noGrp="1"/>
          </p:cNvSpPr>
          <p:nvPr>
            <p:ph type="title"/>
          </p:nvPr>
        </p:nvSpPr>
        <p:spPr>
          <a:xfrm>
            <a:off x="552975" y="0"/>
            <a:ext cx="10515600" cy="1325563"/>
          </a:xfrm>
        </p:spPr>
        <p:txBody>
          <a:bodyPr/>
          <a:lstStyle/>
          <a:p>
            <a:r>
              <a:rPr lang="ru-RU" sz="3200" b="1" i="0" dirty="0">
                <a:solidFill>
                  <a:srgbClr val="FF0000"/>
                </a:solidFill>
                <a:effectLst/>
              </a:rPr>
              <a:t>Федеральный закон от 05.04.2021 № 86-ФЗ</a:t>
            </a:r>
            <a:endParaRPr lang="ru-RU" sz="3200" b="1" dirty="0">
              <a:solidFill>
                <a:srgbClr val="FF0000"/>
              </a:solidFill>
            </a:endParaRPr>
          </a:p>
        </p:txBody>
      </p:sp>
      <p:sp>
        <p:nvSpPr>
          <p:cNvPr id="3" name="Объект 2">
            <a:extLst>
              <a:ext uri="{FF2B5EF4-FFF2-40B4-BE49-F238E27FC236}">
                <a16:creationId xmlns:a16="http://schemas.microsoft.com/office/drawing/2014/main" id="{ED2557BF-4A28-4D1A-A99C-0A8E6441ABE6}"/>
              </a:ext>
            </a:extLst>
          </p:cNvPr>
          <p:cNvSpPr>
            <a:spLocks noGrp="1"/>
          </p:cNvSpPr>
          <p:nvPr>
            <p:ph idx="1"/>
          </p:nvPr>
        </p:nvSpPr>
        <p:spPr>
          <a:xfrm>
            <a:off x="267749" y="1104172"/>
            <a:ext cx="11225167" cy="4351338"/>
          </a:xfrm>
        </p:spPr>
        <p:txBody>
          <a:bodyPr/>
          <a:lstStyle/>
          <a:p>
            <a:pPr marL="0" indent="0">
              <a:buNone/>
            </a:pPr>
            <a:r>
              <a:rPr lang="ru-RU" sz="1800" b="1" i="0" dirty="0">
                <a:solidFill>
                  <a:srgbClr val="22272F"/>
                </a:solidFill>
                <a:effectLst/>
              </a:rPr>
              <a:t>Статья 4. Информационное обеспечение закупки</a:t>
            </a:r>
          </a:p>
          <a:p>
            <a:pPr marL="0" indent="0">
              <a:buNone/>
            </a:pPr>
            <a:r>
              <a:rPr lang="ru-RU" sz="1800" dirty="0"/>
              <a:t>9</a:t>
            </a:r>
            <a:r>
              <a:rPr lang="ru-RU" sz="1600" dirty="0"/>
              <a:t>. В извещении об осуществлении конкурентной закупки должны быть указаны следующие сведения:</a:t>
            </a:r>
          </a:p>
          <a:p>
            <a:pPr marL="0" indent="0">
              <a:buNone/>
            </a:pPr>
            <a:r>
              <a:rPr lang="ru-RU" sz="1600" dirty="0"/>
              <a:t>1) способ осуществления закупки;</a:t>
            </a:r>
          </a:p>
          <a:p>
            <a:pPr marL="0" indent="0">
              <a:buNone/>
            </a:pPr>
            <a:r>
              <a:rPr lang="ru-RU" sz="1600" dirty="0"/>
              <a:t>2) наименование, место нахождения, почтовый адрес, адрес электронной почты, номер контактного телефона заказчика;</a:t>
            </a:r>
          </a:p>
          <a:p>
            <a:pPr marL="0" indent="0">
              <a:buNone/>
            </a:pPr>
            <a:r>
              <a:rPr lang="ru-RU" sz="1600" dirty="0"/>
              <a:t>3) предмет договора с указанием количества поставляемого товара, объема выполняемой работы, оказываемой услуги, а также краткое описание предмета закупки в соответствии с частью 6.1 статьи 3 настоящего Федерального закона (при необходимости);</a:t>
            </a:r>
          </a:p>
          <a:p>
            <a:pPr marL="0" indent="0">
              <a:buNone/>
            </a:pPr>
            <a:r>
              <a:rPr lang="ru-RU" sz="1600" dirty="0"/>
              <a:t>4) место поставки товара, выполнения работы, оказания услуги;</a:t>
            </a:r>
          </a:p>
          <a:p>
            <a:pPr marL="0" indent="0">
              <a:buNone/>
            </a:pPr>
            <a:r>
              <a:rPr lang="ru-RU" sz="1600" dirty="0"/>
              <a:t>5) сведения о начальной (максимальной) цене договора </a:t>
            </a:r>
            <a:r>
              <a:rPr lang="ru-RU" sz="1600" strike="sngStrike" dirty="0"/>
              <a:t>(цена лота</a:t>
            </a:r>
            <a:r>
              <a:rPr lang="ru-RU" sz="1600" dirty="0"/>
              <a:t>), либо формула цены, </a:t>
            </a:r>
            <a:r>
              <a:rPr lang="ru-RU" sz="1600" strike="sngStrike" dirty="0"/>
              <a:t>устанавливающая правила расчета сумм, подлежащих уплате заказчиком поставщику (исполнителю, подрядчику) в ходе исполнения договора</a:t>
            </a:r>
            <a:r>
              <a:rPr lang="ru-RU" sz="1600" dirty="0"/>
              <a:t>, и максимальное значение цены договора, либо цена единицы товара, работы, услуги и максимальное значение цены договора;</a:t>
            </a:r>
          </a:p>
          <a:p>
            <a:pPr marL="0" indent="0">
              <a:buNone/>
            </a:pPr>
            <a:r>
              <a:rPr lang="ru-RU" sz="1600" dirty="0"/>
              <a:t>6) срок, место и порядок предоставления документации о закупке, размер, порядок и сроки внесения платы, взимаемой заказчиком за предоставление данной документации, если такая плата установлена заказчиком, за исключением случаев предоставления документации о закупке в форме электронного документа;</a:t>
            </a:r>
          </a:p>
          <a:p>
            <a:pPr marL="0" indent="0">
              <a:buNone/>
            </a:pPr>
            <a:r>
              <a:rPr lang="ru-RU" sz="1600" dirty="0"/>
              <a:t>7) порядок, дата начала, дата и время окончания срока подачи заявок на участие в закупке (этапах конкурентной закупки) и порядок подведения итогов конкурентной закупки (этапов конкурентной закупки);</a:t>
            </a:r>
          </a:p>
          <a:p>
            <a:pPr marL="0" indent="0">
              <a:buNone/>
            </a:pPr>
            <a:r>
              <a:rPr lang="ru-RU" sz="1600" dirty="0"/>
              <a:t>8) адрес электронной площадки в информационно-телекоммуникационной сети "Интернет" (при осуществлении конкурентной закупки);</a:t>
            </a:r>
          </a:p>
          <a:p>
            <a:pPr marL="0" indent="0">
              <a:buNone/>
            </a:pPr>
            <a:r>
              <a:rPr lang="ru-RU" sz="1600" dirty="0"/>
              <a:t>9) иные сведения, определенные положением о закупке.</a:t>
            </a:r>
          </a:p>
        </p:txBody>
      </p:sp>
    </p:spTree>
    <p:extLst>
      <p:ext uri="{BB962C8B-B14F-4D97-AF65-F5344CB8AC3E}">
        <p14:creationId xmlns:p14="http://schemas.microsoft.com/office/powerpoint/2010/main" val="3069499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E9C0B-3026-49A4-84E7-42586C4F0A2C}"/>
              </a:ext>
            </a:extLst>
          </p:cNvPr>
          <p:cNvSpPr>
            <a:spLocks noGrp="1"/>
          </p:cNvSpPr>
          <p:nvPr>
            <p:ph type="title"/>
          </p:nvPr>
        </p:nvSpPr>
        <p:spPr>
          <a:xfrm>
            <a:off x="552975" y="0"/>
            <a:ext cx="10515600" cy="1325563"/>
          </a:xfrm>
        </p:spPr>
        <p:txBody>
          <a:bodyPr/>
          <a:lstStyle/>
          <a:p>
            <a:r>
              <a:rPr lang="ru-RU" sz="3200" b="0" i="0" dirty="0">
                <a:solidFill>
                  <a:srgbClr val="FF0000"/>
                </a:solidFill>
                <a:effectLst/>
                <a:latin typeface="Segoe UI Historic" panose="020B0502040204020203" pitchFamily="34" charset="0"/>
              </a:rPr>
              <a:t>Федеральный закон от 05.04.2021 № 86-ФЗ</a:t>
            </a:r>
            <a:endParaRPr lang="ru-RU" sz="3200" b="1" dirty="0">
              <a:solidFill>
                <a:srgbClr val="FF0000"/>
              </a:solidFill>
            </a:endParaRPr>
          </a:p>
        </p:txBody>
      </p:sp>
      <p:sp>
        <p:nvSpPr>
          <p:cNvPr id="3" name="Объект 2">
            <a:extLst>
              <a:ext uri="{FF2B5EF4-FFF2-40B4-BE49-F238E27FC236}">
                <a16:creationId xmlns:a16="http://schemas.microsoft.com/office/drawing/2014/main" id="{ED2557BF-4A28-4D1A-A99C-0A8E6441ABE6}"/>
              </a:ext>
            </a:extLst>
          </p:cNvPr>
          <p:cNvSpPr>
            <a:spLocks noGrp="1"/>
          </p:cNvSpPr>
          <p:nvPr>
            <p:ph idx="1"/>
          </p:nvPr>
        </p:nvSpPr>
        <p:spPr>
          <a:xfrm>
            <a:off x="292916" y="1325563"/>
            <a:ext cx="11225167" cy="4351338"/>
          </a:xfrm>
        </p:spPr>
        <p:txBody>
          <a:bodyPr/>
          <a:lstStyle/>
          <a:p>
            <a:pPr marL="0" indent="0">
              <a:buNone/>
            </a:pPr>
            <a:r>
              <a:rPr lang="ru-RU" sz="1800" b="1" i="0" dirty="0">
                <a:solidFill>
                  <a:srgbClr val="22272F"/>
                </a:solidFill>
                <a:effectLst/>
              </a:rPr>
              <a:t>Статья 4. Информационное обеспечение закупки</a:t>
            </a:r>
          </a:p>
          <a:p>
            <a:pPr marL="0" indent="0">
              <a:buNone/>
            </a:pPr>
            <a:r>
              <a:rPr lang="ru-RU" sz="1600" dirty="0"/>
              <a:t>10</a:t>
            </a:r>
            <a:r>
              <a:rPr lang="ru-RU" sz="1800" dirty="0"/>
              <a:t>. В документации о конкурентной закупке должны быть указаны:</a:t>
            </a:r>
          </a:p>
          <a:p>
            <a:pPr marL="0" indent="0">
              <a:buNone/>
            </a:pPr>
            <a:r>
              <a:rPr lang="ru-RU" sz="1800" dirty="0"/>
              <a:t>5) сведения о начальной (максимальной) цене договора </a:t>
            </a:r>
            <a:r>
              <a:rPr lang="ru-RU" sz="1800" strike="sngStrike" dirty="0"/>
              <a:t>(цена лота), </a:t>
            </a:r>
            <a:r>
              <a:rPr lang="ru-RU" sz="1800" dirty="0"/>
              <a:t>либо формула цены, </a:t>
            </a:r>
            <a:r>
              <a:rPr lang="ru-RU" sz="1800" strike="sngStrike" dirty="0"/>
              <a:t>устанавливающая правила расчета сумм, подлежащих уплате заказчиком поставщику (исполнителю, подрядчику) в ходе исполнения договора</a:t>
            </a:r>
            <a:r>
              <a:rPr lang="ru-RU" sz="1800" dirty="0"/>
              <a:t>, и максимальное значение цены договора, либо цена единицы товара, работы, услуги и максимальное значение цены договора;</a:t>
            </a:r>
          </a:p>
          <a:p>
            <a:pPr marL="0" indent="0">
              <a:buNone/>
            </a:pPr>
            <a:endParaRPr lang="ru-RU" sz="1800" dirty="0"/>
          </a:p>
          <a:p>
            <a:pPr marL="0" indent="0">
              <a:buNone/>
            </a:pPr>
            <a:r>
              <a:rPr lang="ru-RU" sz="1800" dirty="0"/>
              <a:t>7) </a:t>
            </a:r>
            <a:r>
              <a:rPr lang="ru-RU" sz="1800" strike="sngStrike" dirty="0"/>
              <a:t>порядок формирования цены договора (цены лота) с учетом или без учета расходов </a:t>
            </a:r>
            <a:r>
              <a:rPr lang="ru-RU" sz="1800" dirty="0">
                <a:solidFill>
                  <a:srgbClr val="FF0000"/>
                </a:solidFill>
              </a:rPr>
              <a:t>обоснование начальной (максимальной) цены договора  либо цены единицы товара, работы, услуги, включая информацию о расходах </a:t>
            </a:r>
            <a:r>
              <a:rPr lang="ru-RU" sz="1800" dirty="0"/>
              <a:t>на перевозку, страхование, уплату таможенных пошлин, налогов и других обязательных платежей;</a:t>
            </a:r>
          </a:p>
          <a:p>
            <a:pPr marL="0" indent="0">
              <a:buNone/>
            </a:pPr>
            <a:endParaRPr lang="ru-RU" sz="1800" dirty="0"/>
          </a:p>
          <a:p>
            <a:pPr marL="0" indent="0">
              <a:buNone/>
            </a:pPr>
            <a:r>
              <a:rPr lang="ru-RU" sz="1800" b="1" i="1" dirty="0">
                <a:solidFill>
                  <a:srgbClr val="7030A0"/>
                </a:solidFill>
              </a:rPr>
              <a:t>То есть обоснование НМЦД (цены единицы ТРУ) становится публичным!</a:t>
            </a:r>
          </a:p>
        </p:txBody>
      </p:sp>
    </p:spTree>
    <p:extLst>
      <p:ext uri="{BB962C8B-B14F-4D97-AF65-F5344CB8AC3E}">
        <p14:creationId xmlns:p14="http://schemas.microsoft.com/office/powerpoint/2010/main" val="7886720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2CB157-5790-435D-920C-6400A074DFA4}"/>
              </a:ext>
            </a:extLst>
          </p:cNvPr>
          <p:cNvSpPr>
            <a:spLocks noGrp="1"/>
          </p:cNvSpPr>
          <p:nvPr>
            <p:ph type="title"/>
          </p:nvPr>
        </p:nvSpPr>
        <p:spPr>
          <a:xfrm>
            <a:off x="838200" y="365126"/>
            <a:ext cx="10515600" cy="759000"/>
          </a:xfrm>
        </p:spPr>
        <p:txBody>
          <a:bodyPr/>
          <a:lstStyle/>
          <a:p>
            <a:pPr algn="ctr"/>
            <a:r>
              <a:rPr lang="ru-RU" dirty="0">
                <a:solidFill>
                  <a:srgbClr val="00B0F0"/>
                </a:solidFill>
              </a:rPr>
              <a:t>Методологическое упрощение проблемы</a:t>
            </a:r>
          </a:p>
        </p:txBody>
      </p:sp>
      <p:sp>
        <p:nvSpPr>
          <p:cNvPr id="3" name="Объект 2">
            <a:extLst>
              <a:ext uri="{FF2B5EF4-FFF2-40B4-BE49-F238E27FC236}">
                <a16:creationId xmlns:a16="http://schemas.microsoft.com/office/drawing/2014/main" id="{C7C2C614-C470-4F5A-AF90-A6EED0658987}"/>
              </a:ext>
            </a:extLst>
          </p:cNvPr>
          <p:cNvSpPr>
            <a:spLocks noGrp="1"/>
          </p:cNvSpPr>
          <p:nvPr>
            <p:ph idx="1"/>
          </p:nvPr>
        </p:nvSpPr>
        <p:spPr>
          <a:xfrm>
            <a:off x="838200" y="1333850"/>
            <a:ext cx="10515600" cy="4843113"/>
          </a:xfrm>
        </p:spPr>
        <p:txBody>
          <a:bodyPr/>
          <a:lstStyle/>
          <a:p>
            <a:r>
              <a:rPr lang="ru-RU" dirty="0"/>
              <a:t>Так как обосновывается цена договора с единственным поставщиком – разделить этот способ на</a:t>
            </a:r>
          </a:p>
          <a:p>
            <a:r>
              <a:rPr lang="ru-RU" dirty="0"/>
              <a:t> 1) закупку у единственного поставщика, </a:t>
            </a:r>
          </a:p>
          <a:p>
            <a:r>
              <a:rPr lang="ru-RU" dirty="0"/>
              <a:t>2) </a:t>
            </a:r>
            <a:r>
              <a:rPr lang="ru-RU" dirty="0">
                <a:solidFill>
                  <a:srgbClr val="00B050"/>
                </a:solidFill>
              </a:rPr>
              <a:t>безальтернативную закупку;</a:t>
            </a:r>
          </a:p>
          <a:p>
            <a:r>
              <a:rPr lang="ru-RU" dirty="0"/>
              <a:t>3) </a:t>
            </a:r>
            <a:r>
              <a:rPr lang="ru-RU" dirty="0">
                <a:solidFill>
                  <a:srgbClr val="FF0000"/>
                </a:solidFill>
              </a:rPr>
              <a:t>закупку малого объема</a:t>
            </a:r>
          </a:p>
        </p:txBody>
      </p:sp>
    </p:spTree>
    <p:extLst>
      <p:ext uri="{BB962C8B-B14F-4D97-AF65-F5344CB8AC3E}">
        <p14:creationId xmlns:p14="http://schemas.microsoft.com/office/powerpoint/2010/main" val="22511193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51FC43-1240-42E0-AF14-AAD8AC8686A5}"/>
              </a:ext>
            </a:extLst>
          </p:cNvPr>
          <p:cNvSpPr>
            <a:spLocks noGrp="1"/>
          </p:cNvSpPr>
          <p:nvPr>
            <p:ph idx="1"/>
          </p:nvPr>
        </p:nvSpPr>
        <p:spPr>
          <a:xfrm>
            <a:off x="125835" y="298829"/>
            <a:ext cx="10984684" cy="4351338"/>
          </a:xfrm>
        </p:spPr>
        <p:txBody>
          <a:bodyPr/>
          <a:lstStyle/>
          <a:p>
            <a:pPr marL="742950" lvl="1" indent="-285750" algn="just">
              <a:buSzPts val="1400"/>
              <a:buFont typeface="+mj-lt"/>
              <a:buAutoNum type="arabicPeriod"/>
            </a:pPr>
            <a:r>
              <a:rPr lang="ru-RU" sz="1600" dirty="0">
                <a:effectLst/>
                <a:ea typeface="Times New Roman" panose="02020603050405020304" pitchFamily="18" charset="0"/>
                <a:cs typeface="Times New Roman" panose="02020603050405020304" pitchFamily="18" charset="0"/>
              </a:rPr>
              <a:t>Заказчик вправе применять </a:t>
            </a:r>
            <a:r>
              <a:rPr lang="ru-RU" sz="1600" b="1" dirty="0">
                <a:effectLst/>
                <a:ea typeface="Times New Roman" panose="02020603050405020304" pitchFamily="18" charset="0"/>
                <a:cs typeface="Times New Roman" panose="02020603050405020304" pitchFamily="18" charset="0"/>
              </a:rPr>
              <a:t>процедуру закупки у единственного поставщика (исполнителя, подрядчика)</a:t>
            </a:r>
            <a:r>
              <a:rPr lang="ru-RU" sz="1600" dirty="0">
                <a:effectLst/>
                <a:ea typeface="Times New Roman" panose="02020603050405020304" pitchFamily="18" charset="0"/>
                <a:cs typeface="Times New Roman" panose="02020603050405020304" pitchFamily="18" charset="0"/>
              </a:rPr>
              <a:t> в следующих случаях :</a:t>
            </a:r>
          </a:p>
          <a:p>
            <a:pPr marL="1143000" lvl="2" indent="-228600" algn="just">
              <a:buSzPts val="1400"/>
              <a:buFont typeface="Times New Roman" panose="02020603050405020304" pitchFamily="18" charset="0"/>
              <a:buAutoNum type="arabicPeriod"/>
            </a:pPr>
            <a:r>
              <a:rPr lang="ru-RU" sz="1600" dirty="0">
                <a:solidFill>
                  <a:srgbClr val="FF0000"/>
                </a:solidFill>
                <a:effectLst/>
                <a:ea typeface="Times New Roman" panose="02020603050405020304" pitchFamily="18" charset="0"/>
              </a:rPr>
              <a:t>закупки товаров, работ, услуг на сумму до 500 000 (пятьсот тысяч) рублей (без размещения на официальном сайте заказчика и в единой информационной системе сведений о закупке товаров, работ, услуг);</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необходимо проведение дополнительной закупки и смена поставщика не целесообразна по соображениям стандартизации или ввиду необходимости обеспечения совместимости с имеющимися товарами, оборудованием, технологией или услугами, учитывая разумность цены и непригодность товаров или услуг, альтернативных рассматриваемым;</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поставки товаров, выполнение работ, оказание услуг относятся к сфере деятельности поставщиков – субъектов естественных монополий в соответствии с </a:t>
            </a:r>
            <a:r>
              <a:rPr lang="ru-RU" sz="1600" strike="noStrike" dirty="0">
                <a:solidFill>
                  <a:srgbClr val="00B050"/>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Федеральным законом</a:t>
            </a:r>
            <a:r>
              <a:rPr lang="ru-RU" sz="1600" dirty="0">
                <a:solidFill>
                  <a:srgbClr val="00B050"/>
                </a:solidFill>
                <a:effectLst/>
                <a:ea typeface="Times New Roman" panose="02020603050405020304" pitchFamily="18" charset="0"/>
              </a:rPr>
              <a:t> от 17 августа 1995 года N 147-ФЗ «О естественных монополиях»;</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водоснабжения, водоотведения, теплоснабжения, газоснабжения (за исключением услуг по реализации сжиженного газа), подключение (присоединение) к сетям инженерно-технического обеспечения, а также иные услуги, которые осуществляются по регулируемым в соответствии с законодательством Российской Федерации ценам (тарифам);</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заключения </a:t>
            </a:r>
            <a:r>
              <a:rPr lang="ru-RU" sz="1600" strike="noStrike" dirty="0">
                <a:solidFill>
                  <a:srgbClr val="00B05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договора энергоснабжения</a:t>
            </a:r>
            <a:r>
              <a:rPr lang="ru-RU" sz="1600" dirty="0">
                <a:solidFill>
                  <a:srgbClr val="00B050"/>
                </a:solidFill>
                <a:effectLst/>
                <a:ea typeface="Times New Roman" panose="02020603050405020304" pitchFamily="18" charset="0"/>
              </a:rPr>
              <a:t> или купли-продажи электрической энергии с поставщиком электрической энергии;</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выполнения работ по мобилизационной подготовке в Российской Федерации;</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возникновения потребности в работах или услугах, выполнение или оказание которых может осуществляться исключительно органами исполнительной власти в соответствии с их полномочиями или подведомственными им государственными учреждениями, государственными унитарными предприятиями, соответствующие полномочия которых устанавливаются нормативными правовыми актами Российской Федерации, нормативными правовыми актами субъекта Российской Федерации;</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по авторскому контролю за разработкой проектной и конструкторской документации объектов капитального строительства, авторскому надзору за строительством, реконструкцией, капитальным ремонтом объектов капитального строительства, изготовлением оборудования соответствующими авторами;</a:t>
            </a:r>
          </a:p>
          <a:p>
            <a:pPr marL="0" indent="0" algn="just">
              <a:lnSpc>
                <a:spcPct val="120000"/>
              </a:lnSpc>
              <a:buNone/>
            </a:pPr>
            <a:endParaRPr lang="ru-RU" dirty="0"/>
          </a:p>
        </p:txBody>
      </p:sp>
    </p:spTree>
    <p:extLst>
      <p:ext uri="{BB962C8B-B14F-4D97-AF65-F5344CB8AC3E}">
        <p14:creationId xmlns:p14="http://schemas.microsoft.com/office/powerpoint/2010/main" val="14087925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51FC43-1240-42E0-AF14-AAD8AC8686A5}"/>
              </a:ext>
            </a:extLst>
          </p:cNvPr>
          <p:cNvSpPr>
            <a:spLocks noGrp="1"/>
          </p:cNvSpPr>
          <p:nvPr>
            <p:ph idx="1"/>
          </p:nvPr>
        </p:nvSpPr>
        <p:spPr>
          <a:xfrm>
            <a:off x="125835" y="298829"/>
            <a:ext cx="10984684" cy="4351338"/>
          </a:xfrm>
        </p:spPr>
        <p:txBody>
          <a:bodyPr/>
          <a:lstStyle/>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связанных с направлением работника в служебную командировку, а также с участием в проводимых фестивалях, концертах, представлениях и подобных культурных мероприятиях на основании приглашения на указанные мероприятия; при этом к услугам, предусмотренным настоящим пунктом, относятся обеспечение проезда к месту служебной командировки, месту проведения указанных мероприятий и обратно, наем жилого помещения, транспортное обслуживание, обеспечение питания;</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связанных с обеспечением визитов делегаций и представителей иностранных государств (гостиничное обслуживание или наем жилого помещения, транспортное обслуживание, эксплуатация компьютерного оборудования, обеспечение питания, услуги связи и прочие сопутствующие расходы);</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закупаемые товары (работы, услуги) могут быть поставлены (выполнены, оказаны) только конкретным (единственным) поставщиком (исполнителем, подрядчиком), если исключительные права в отношении закупаемых товаров (работ, услуг) принадлежат определенному поставщику (исполнителю, подрядчику), при условии, что на функционирующем рынке не существует равноценной замены закупаемых товаров, работ и услуг;</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заключения договора на участие в выставке, конференции, семинаре, повышении квалификации и профессиональной переподготовке, стажировке, участии в ином мероприятии с поставщиком, являющимся организатором такого мероприятия или уполномоченным организатором мероприятия;</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оплаты членских взносов и иных обязательных платежей на неконкурентной основе;</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по реализации входных билетов и абонементов на посещение театрально-зрелищных, культурно-просветительных и зрелищно-развлекательных мероприятий, экскурсионных билетов и экскурсионных путевок, форма которых утверждена в установленном порядке как бланк строгой отчетности;</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возникновение потребности в посещение культурно-массовых мероприятий, в том числе в посещении театра, кинотеатра, концерта, представления, музея, выставки, спортивного мероприятия</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закупки услуг по техническому содержанию, охране и обслуживанию одного или нескольких нежилых помещений, переданных в безвозмездное пользование заказчику, в случае, если данные услуги оказываются другому лицу или лицам, пользующимся нежилыми помещениями, находящимися в здании, в котором расположены помещения, переданные в безвозмездное пользование заказчику;</a:t>
            </a:r>
          </a:p>
          <a:p>
            <a:pPr marL="0" indent="0" algn="just">
              <a:lnSpc>
                <a:spcPct val="120000"/>
              </a:lnSpc>
              <a:buNone/>
            </a:pPr>
            <a:endParaRPr lang="ru-RU" dirty="0"/>
          </a:p>
        </p:txBody>
      </p:sp>
    </p:spTree>
    <p:extLst>
      <p:ext uri="{BB962C8B-B14F-4D97-AF65-F5344CB8AC3E}">
        <p14:creationId xmlns:p14="http://schemas.microsoft.com/office/powerpoint/2010/main" val="422916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D5B2E-8507-4C12-8E57-84E0720D2B9B}"/>
              </a:ext>
            </a:extLst>
          </p:cNvPr>
          <p:cNvSpPr>
            <a:spLocks noGrp="1"/>
          </p:cNvSpPr>
          <p:nvPr>
            <p:ph type="title"/>
          </p:nvPr>
        </p:nvSpPr>
        <p:spPr>
          <a:xfrm>
            <a:off x="838200" y="178841"/>
            <a:ext cx="10515600" cy="675110"/>
          </a:xfrm>
        </p:spPr>
        <p:txBody>
          <a:bodyPr>
            <a:normAutofit fontScale="90000"/>
          </a:bodyPr>
          <a:lstStyle/>
          <a:p>
            <a:pPr algn="ctr"/>
            <a:r>
              <a:rPr lang="ru-RU" dirty="0">
                <a:solidFill>
                  <a:srgbClr val="00B0F0"/>
                </a:solidFill>
              </a:rPr>
              <a:t>Последние изменения </a:t>
            </a:r>
            <a:r>
              <a:rPr lang="ru-RU" dirty="0" err="1">
                <a:solidFill>
                  <a:srgbClr val="00B0F0"/>
                </a:solidFill>
              </a:rPr>
              <a:t>нацрежима</a:t>
            </a:r>
            <a:endParaRPr lang="ru-RU" dirty="0">
              <a:solidFill>
                <a:srgbClr val="00B0F0"/>
              </a:solidFill>
            </a:endParaRPr>
          </a:p>
        </p:txBody>
      </p:sp>
      <p:sp>
        <p:nvSpPr>
          <p:cNvPr id="3" name="Объект 2">
            <a:extLst>
              <a:ext uri="{FF2B5EF4-FFF2-40B4-BE49-F238E27FC236}">
                <a16:creationId xmlns:a16="http://schemas.microsoft.com/office/drawing/2014/main" id="{4F840949-DD9C-42EC-97AA-9C9C3A498396}"/>
              </a:ext>
            </a:extLst>
          </p:cNvPr>
          <p:cNvSpPr>
            <a:spLocks noGrp="1"/>
          </p:cNvSpPr>
          <p:nvPr>
            <p:ph idx="1"/>
          </p:nvPr>
        </p:nvSpPr>
        <p:spPr>
          <a:xfrm>
            <a:off x="838200" y="853951"/>
            <a:ext cx="10515600" cy="5342359"/>
          </a:xfrm>
        </p:spPr>
        <p:txBody>
          <a:bodyPr>
            <a:normAutofit/>
          </a:bodyPr>
          <a:lstStyle/>
          <a:p>
            <a:r>
              <a:rPr lang="ru-RU" b="1" dirty="0">
                <a:solidFill>
                  <a:srgbClr val="FF0000"/>
                </a:solidFill>
              </a:rPr>
              <a:t>С 18.02.2022  </a:t>
            </a:r>
            <a:r>
              <a:rPr lang="ru-RU" b="1" dirty="0"/>
              <a:t>- 201 ПП от 17.02.2022</a:t>
            </a:r>
          </a:p>
          <a:p>
            <a:endParaRPr lang="ru-RU" b="1" dirty="0"/>
          </a:p>
        </p:txBody>
      </p:sp>
      <p:pic>
        <p:nvPicPr>
          <p:cNvPr id="5" name="Рисунок 4">
            <a:extLst>
              <a:ext uri="{FF2B5EF4-FFF2-40B4-BE49-F238E27FC236}">
                <a16:creationId xmlns:a16="http://schemas.microsoft.com/office/drawing/2014/main" id="{9EC6694D-3AB5-4974-93DF-9783F01A80FC}"/>
              </a:ext>
            </a:extLst>
          </p:cNvPr>
          <p:cNvPicPr>
            <a:picLocks noChangeAspect="1"/>
          </p:cNvPicPr>
          <p:nvPr/>
        </p:nvPicPr>
        <p:blipFill>
          <a:blip r:embed="rId2"/>
          <a:stretch>
            <a:fillRect/>
          </a:stretch>
        </p:blipFill>
        <p:spPr>
          <a:xfrm>
            <a:off x="838200" y="1199894"/>
            <a:ext cx="5857143" cy="2104762"/>
          </a:xfrm>
          <a:prstGeom prst="rect">
            <a:avLst/>
          </a:prstGeom>
        </p:spPr>
      </p:pic>
      <p:sp>
        <p:nvSpPr>
          <p:cNvPr id="6" name="TextBox 5">
            <a:extLst>
              <a:ext uri="{FF2B5EF4-FFF2-40B4-BE49-F238E27FC236}">
                <a16:creationId xmlns:a16="http://schemas.microsoft.com/office/drawing/2014/main" id="{240F31E2-5F84-B59D-802A-AE6181F0F427}"/>
              </a:ext>
            </a:extLst>
          </p:cNvPr>
          <p:cNvSpPr txBox="1"/>
          <p:nvPr/>
        </p:nvSpPr>
        <p:spPr>
          <a:xfrm>
            <a:off x="464408" y="3791465"/>
            <a:ext cx="11032524" cy="2677656"/>
          </a:xfrm>
          <a:prstGeom prst="rect">
            <a:avLst/>
          </a:prstGeom>
          <a:noFill/>
        </p:spPr>
        <p:txBody>
          <a:bodyPr wrap="square">
            <a:spAutoFit/>
          </a:bodyPr>
          <a:lstStyle/>
          <a:p>
            <a:r>
              <a:rPr lang="en-US" sz="2400" b="1" dirty="0">
                <a:solidFill>
                  <a:srgbClr val="FF0000"/>
                </a:solidFill>
              </a:rPr>
              <a:t>C 25</a:t>
            </a:r>
            <a:r>
              <a:rPr lang="ru-RU" sz="2400" b="1" dirty="0">
                <a:solidFill>
                  <a:srgbClr val="FF0000"/>
                </a:solidFill>
              </a:rPr>
              <a:t>.05.2022 – 883 ПП от 16.05.2022</a:t>
            </a:r>
            <a:endParaRPr lang="en-US" sz="2400" b="1" dirty="0">
              <a:solidFill>
                <a:srgbClr val="FF0000"/>
              </a:solidFill>
            </a:endParaRPr>
          </a:p>
          <a:p>
            <a:endParaRPr lang="ru-RU" dirty="0"/>
          </a:p>
          <a:p>
            <a:r>
              <a:rPr lang="ru-RU" dirty="0"/>
              <a:t>1.1. Указанный в пункте 1 настоящего постановления приоритет применяется к товарам, происходящим из </a:t>
            </a:r>
            <a:r>
              <a:rPr lang="ru-RU" dirty="0">
                <a:solidFill>
                  <a:srgbClr val="FF0000"/>
                </a:solidFill>
              </a:rPr>
              <a:t>Донецкой Народной Республики, Луганской Народной Республики</a:t>
            </a:r>
            <a:r>
              <a:rPr lang="ru-RU" dirty="0"/>
              <a:t>, на равных условиях с товарами российского происхождения.</a:t>
            </a:r>
          </a:p>
          <a:p>
            <a:endParaRPr lang="ru-RU" dirty="0"/>
          </a:p>
          <a:p>
            <a:r>
              <a:rPr lang="ru-RU" dirty="0"/>
              <a:t>Происхождение товаров из отдельных районов Донецкой и Луганской областей Украины подтверждается сертификатами о происхождении товара, выдаваемыми уполномоченными органами (организациями), </a:t>
            </a:r>
            <a:r>
              <a:rPr lang="ru-RU" dirty="0">
                <a:solidFill>
                  <a:srgbClr val="FF0000"/>
                </a:solidFill>
              </a:rPr>
              <a:t>Донецкой Народной Республики, Луганской Народной Республики.</a:t>
            </a:r>
          </a:p>
        </p:txBody>
      </p:sp>
    </p:spTree>
    <p:extLst>
      <p:ext uri="{BB962C8B-B14F-4D97-AF65-F5344CB8AC3E}">
        <p14:creationId xmlns:p14="http://schemas.microsoft.com/office/powerpoint/2010/main" val="12643133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51FC43-1240-42E0-AF14-AAD8AC8686A5}"/>
              </a:ext>
            </a:extLst>
          </p:cNvPr>
          <p:cNvSpPr>
            <a:spLocks noGrp="1"/>
          </p:cNvSpPr>
          <p:nvPr>
            <p:ph idx="1"/>
          </p:nvPr>
        </p:nvSpPr>
        <p:spPr>
          <a:xfrm>
            <a:off x="125835" y="298829"/>
            <a:ext cx="10984684" cy="6194250"/>
          </a:xfrm>
        </p:spPr>
        <p:txBody>
          <a:bodyPr/>
          <a:lstStyle/>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возникновение потребности в продукции для исполнения обязательств по договору, в соответствии с которым Заказчик является поставщиком (исполнителем, подрядчиком), и приобретение которой путем проведения конкурентных процедур закупок в предусмотренные для исполнения обязательств по такому договору сроки невозможно;</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расторжения договора в связи с неисполнением или ненадлежащим исполнением поставщиком своих обязательств по договору. </a:t>
            </a:r>
            <a:r>
              <a:rPr lang="ru-RU" sz="1600" b="1" dirty="0">
                <a:effectLst/>
                <a:ea typeface="Times New Roman" panose="02020603050405020304" pitchFamily="18" charset="0"/>
              </a:rPr>
              <a:t>При этом существенные условия нового договора не должны изменяться</a:t>
            </a:r>
            <a:r>
              <a:rPr lang="ru-RU" sz="1600" dirty="0">
                <a:effectLst/>
                <a:ea typeface="Times New Roman" panose="02020603050405020304" pitchFamily="18" charset="0"/>
              </a:rPr>
              <a:t>, за исключением сроков выполнения договора. Если до расторжения договора поставщиком частично исполнены обязательства по такому договору, то при заключении нового договора количество поставляемого товара, объем выполняемых работ, оказываемых услуг должны быть уменьшены с учетом количества поставленного товара, объема выполненных работ, оказанных услуг по ранее заключенному договору с пропорциональным уменьшением цены договора;</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заключения гражданско-правовых договоров о выполнении работ, оказании услуг заказчику физическими лицами (за исключением индивидуальных предпринимателей) с использованием их личного труда, в том числе с адвокатами и нотариусами;</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заключение договора с оператором электронной площадки;</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поставщик осуществляет гарантийное и текущее обслуживание продукции, поставленной ранее, и обязательство заключения договора на гарантийное или послегарантийное обслуживание имеется в действующем договоре;</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заключение договоров с государственными корпорациями Российской Федерации в рамках реализации их основных функций во исполнение поручений Президента Российской Федерации, Правительства Российской Федерации, решений правительственных комиссий;</a:t>
            </a:r>
          </a:p>
          <a:p>
            <a:pPr marL="0" indent="0" algn="just">
              <a:lnSpc>
                <a:spcPct val="120000"/>
              </a:lnSpc>
              <a:buNone/>
            </a:pPr>
            <a:endParaRPr lang="ru-RU" dirty="0"/>
          </a:p>
        </p:txBody>
      </p:sp>
    </p:spTree>
    <p:extLst>
      <p:ext uri="{BB962C8B-B14F-4D97-AF65-F5344CB8AC3E}">
        <p14:creationId xmlns:p14="http://schemas.microsoft.com/office/powerpoint/2010/main" val="21955943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51FC43-1240-42E0-AF14-AAD8AC8686A5}"/>
              </a:ext>
            </a:extLst>
          </p:cNvPr>
          <p:cNvSpPr>
            <a:spLocks noGrp="1"/>
          </p:cNvSpPr>
          <p:nvPr>
            <p:ph idx="1"/>
          </p:nvPr>
        </p:nvSpPr>
        <p:spPr>
          <a:xfrm>
            <a:off x="125835" y="298829"/>
            <a:ext cx="10984684" cy="4351338"/>
          </a:xfrm>
        </p:spPr>
        <p:txBody>
          <a:bodyPr/>
          <a:lstStyle/>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заключение договоров с организациями, уполномоченными органом государственной власти на оказание конкретного вида работ, услуг, при наличии подтверждающего документа, и имеющими ограниченный допуск документации не ниже «для служебного пользования»;</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приобретение товаров, работ и услуг на условиях публичной оферты контрагента.</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открытие банковских счетов в кредитных организациях, соответствующих требованиям Федерального закона от 21 июля 2014 года № 213-ФЗ «Об открытии банковских счетов и аккредитивов, о заключении договоров банковского вклада, договора на ведение реестра владельцев ценных бумаг хозяйственными обществами, имеющими стратегическое значение для оборонно-промышленного комплекса и безопасности Российской Федерации, и внесении изменений в отдельные законодательные акты Российской Федерации»;</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заключение договоров для оказания услуг по обслуживанию физических лиц – сотрудников предприятия, с финансовыми организациями (банками), в которых открыты расчетные счета Заказчику;</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заключение договоров аренды нежилых помещений;</a:t>
            </a:r>
          </a:p>
          <a:p>
            <a:pPr marL="1143000" lvl="2" indent="-228600" algn="just">
              <a:buSzPts val="1400"/>
              <a:buFont typeface="Times New Roman" panose="02020603050405020304" pitchFamily="18" charset="0"/>
              <a:buAutoNum type="arabicPeriod"/>
            </a:pPr>
            <a:r>
              <a:rPr lang="ru-RU" sz="1600" dirty="0">
                <a:solidFill>
                  <a:srgbClr val="00B050"/>
                </a:solidFill>
                <a:effectLst/>
                <a:ea typeface="Times New Roman" panose="02020603050405020304" pitchFamily="18" charset="0"/>
              </a:rPr>
              <a:t>заключение договоров на аренду (предоставление) выделенных каналов связи, каналов передачи данных и соединительных линий информационных потоков, волоконно-оптических линий </a:t>
            </a:r>
            <a:br>
              <a:rPr lang="ru-RU" sz="1600" dirty="0">
                <a:solidFill>
                  <a:srgbClr val="00B050"/>
                </a:solidFill>
                <a:effectLst/>
                <a:ea typeface="Times New Roman" panose="02020603050405020304" pitchFamily="18" charset="0"/>
              </a:rPr>
            </a:br>
            <a:r>
              <a:rPr lang="ru-RU" sz="1600" dirty="0">
                <a:solidFill>
                  <a:srgbClr val="00B050"/>
                </a:solidFill>
                <a:effectLst/>
                <a:ea typeface="Times New Roman" panose="02020603050405020304" pitchFamily="18" charset="0"/>
              </a:rPr>
              <a:t>и кабелей, принадлежащих определенному поставщику </a:t>
            </a:r>
            <a:br>
              <a:rPr lang="ru-RU" sz="1600" dirty="0">
                <a:solidFill>
                  <a:srgbClr val="00B050"/>
                </a:solidFill>
                <a:effectLst/>
                <a:ea typeface="Times New Roman" panose="02020603050405020304" pitchFamily="18" charset="0"/>
              </a:rPr>
            </a:br>
            <a:r>
              <a:rPr lang="ru-RU" sz="1600" dirty="0">
                <a:solidFill>
                  <a:srgbClr val="00B050"/>
                </a:solidFill>
                <a:effectLst/>
                <a:ea typeface="Times New Roman" panose="02020603050405020304" pitchFamily="18" charset="0"/>
              </a:rPr>
              <a:t>(исполнителю, подрядчику), за исключением услуг подвижной радиотелефонной (сотовой) связи, при наличии у Заказчика сформированной инфраструктуры;</a:t>
            </a:r>
          </a:p>
          <a:p>
            <a:pPr marL="1143000" lvl="2" indent="-228600" algn="just">
              <a:buSzPts val="1400"/>
              <a:buFont typeface="Times New Roman" panose="02020603050405020304" pitchFamily="18" charset="0"/>
              <a:buAutoNum type="arabicPeriod"/>
            </a:pPr>
            <a:r>
              <a:rPr lang="ru-RU" sz="1600" dirty="0">
                <a:effectLst/>
                <a:ea typeface="Times New Roman" panose="02020603050405020304" pitchFamily="18" charset="0"/>
              </a:rPr>
              <a:t>осуществления закупок товаров, работ, услуг при необходимости оказания медицинской помощи в неотложной или экстренной форме либо вследствие аварии, обстоятельств непреодолимой силы, для предупреждения (при введении режима повышенной готовности функционирования органов управления и сил единой государственной системы предупреждения и ликвидации чрезвычайных ситуаций) и (или) ликвидации чрезвычайной ситуации, для оказания гуманитарной помощи. При этом заказчик вправе осуществить закупку товара, работы, услуги в количестве, объеме, которые необходимы для оказания такой медицинской помощи либо вследствие таких аварии, обстоятельств непреодолимой силы, для предупреждения и (или) ликвидации чрезвычайной ситуации, для оказания гуманитарной помощи, если применение конкурентных способов определения поставщика (подрядчика, исполнителя), требующих затрат времени, нецелесообразно.</a:t>
            </a:r>
          </a:p>
          <a:p>
            <a:pPr marL="0" indent="0" algn="just">
              <a:lnSpc>
                <a:spcPct val="120000"/>
              </a:lnSpc>
              <a:buNone/>
            </a:pPr>
            <a:endParaRPr lang="ru-RU" dirty="0"/>
          </a:p>
        </p:txBody>
      </p:sp>
    </p:spTree>
    <p:extLst>
      <p:ext uri="{BB962C8B-B14F-4D97-AF65-F5344CB8AC3E}">
        <p14:creationId xmlns:p14="http://schemas.microsoft.com/office/powerpoint/2010/main" val="3521376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Заголовок 1"/>
          <p:cNvSpPr>
            <a:spLocks noGrp="1"/>
          </p:cNvSpPr>
          <p:nvPr>
            <p:ph type="title"/>
          </p:nvPr>
        </p:nvSpPr>
        <p:spPr>
          <a:xfrm>
            <a:off x="1981200" y="149225"/>
            <a:ext cx="8229600" cy="482600"/>
          </a:xfrm>
        </p:spPr>
        <p:txBody>
          <a:bodyPr/>
          <a:lstStyle/>
          <a:p>
            <a:r>
              <a:rPr lang="ru-RU" altLang="ru-RU" sz="3200">
                <a:solidFill>
                  <a:srgbClr val="FF0000"/>
                </a:solidFill>
              </a:rPr>
              <a:t>Об обосновании НМЦД</a:t>
            </a:r>
          </a:p>
        </p:txBody>
      </p:sp>
      <p:sp>
        <p:nvSpPr>
          <p:cNvPr id="3" name="Объект 2"/>
          <p:cNvSpPr>
            <a:spLocks noGrp="1"/>
          </p:cNvSpPr>
          <p:nvPr>
            <p:ph idx="1"/>
          </p:nvPr>
        </p:nvSpPr>
        <p:spPr>
          <a:xfrm>
            <a:off x="486561" y="490858"/>
            <a:ext cx="10503017" cy="4525962"/>
          </a:xfrm>
        </p:spPr>
        <p:txBody>
          <a:bodyPr/>
          <a:lstStyle/>
          <a:p>
            <a:pPr marL="0" indent="0">
              <a:buNone/>
              <a:defRPr/>
            </a:pPr>
            <a:r>
              <a:rPr lang="ru-RU" sz="1800" b="1" dirty="0">
                <a:solidFill>
                  <a:srgbClr val="FF0000"/>
                </a:solidFill>
              </a:rPr>
              <a:t>1 шаг в создании порядка обоснования НМЦД – описание возможных методов (способов обоснования).</a:t>
            </a:r>
          </a:p>
          <a:p>
            <a:pPr marL="0" indent="0">
              <a:buNone/>
              <a:defRPr/>
            </a:pPr>
            <a:r>
              <a:rPr lang="ru-RU" sz="1800" dirty="0"/>
              <a:t>Пример: ПАО «Аэрофлот»:</a:t>
            </a:r>
          </a:p>
          <a:p>
            <a:pPr marL="0" indent="0">
              <a:buNone/>
              <a:defRPr/>
            </a:pPr>
            <a:r>
              <a:rPr lang="ru-RU" sz="1800" dirty="0"/>
              <a:t>7.4.16 При применении любого из методов определения начальной (максимальной) цены договора (цены лота):</a:t>
            </a:r>
          </a:p>
          <a:p>
            <a:pPr>
              <a:defRPr/>
            </a:pPr>
            <a:r>
              <a:rPr lang="ru-RU" sz="1800" dirty="0"/>
              <a:t>а) метода сопоставимых рыночных цен (анализа рынка);</a:t>
            </a:r>
          </a:p>
          <a:p>
            <a:pPr>
              <a:defRPr/>
            </a:pPr>
            <a:r>
              <a:rPr lang="ru-RU" sz="1800" dirty="0"/>
              <a:t>б) нормативного метода;</a:t>
            </a:r>
          </a:p>
          <a:p>
            <a:pPr>
              <a:defRPr/>
            </a:pPr>
            <a:r>
              <a:rPr lang="ru-RU" sz="1800" dirty="0"/>
              <a:t>в) тарифного метода;</a:t>
            </a:r>
          </a:p>
          <a:p>
            <a:pPr>
              <a:defRPr/>
            </a:pPr>
            <a:r>
              <a:rPr lang="ru-RU" sz="1800" dirty="0"/>
              <a:t>г) проектно-сметного метода;</a:t>
            </a:r>
          </a:p>
          <a:p>
            <a:pPr>
              <a:defRPr/>
            </a:pPr>
            <a:r>
              <a:rPr lang="ru-RU" sz="1800" dirty="0"/>
              <a:t>д) затратного метода;</a:t>
            </a:r>
          </a:p>
          <a:p>
            <a:pPr>
              <a:defRPr/>
            </a:pPr>
            <a:r>
              <a:rPr lang="ru-RU" sz="1800" dirty="0"/>
              <a:t>е) иного метода в случае невозможности определения начальной (максимальной) цены договора (цены) лота с использованием методов указанных в перечислении а) - д) настоящего пункта, и при обосновании его применения</a:t>
            </a:r>
          </a:p>
          <a:p>
            <a:pPr marL="0" indent="0">
              <a:buNone/>
              <a:defRPr/>
            </a:pPr>
            <a:r>
              <a:rPr lang="ru-RU" sz="1800" dirty="0"/>
              <a:t> расчёт такой цены осуществляется заказчиком самостоятельно или на основании методических рекомендаций, утверждённых заказчиком, либо на основании методов, описанные в Приказе Минэкономразвития России от 02.10.2013 № 567 «Об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a:t>
            </a:r>
            <a:r>
              <a:rPr lang="en-US" sz="1800" dirty="0"/>
              <a:t> </a:t>
            </a:r>
            <a:r>
              <a:rPr lang="en-US" sz="1200" dirty="0"/>
              <a:t>https://regulation.gov.ru/projects?type=ListView#search=%D0%BF%D0%BE%20%D0%BF%D1%80%D0%B8%D0%BC%D0%B5%D0%BD%D0%B5%D0%BD%D0%B8%D1%8E%20%D0%BC%D0%B5%D1%82%D0%BE%D0%B4%D0%BE%D0%B2%20%D0%BE%D0%BF%D1%80%D0%B5%D0%B4%D0%B5%D0%BB%D0%B5%D0%BD%D0%B8%D1%8F%20%D0%BD%D0%B0%D1%87%D0%B0%D0%BB%D1%8C%D0%BD%D0%BE%D0%B9%20&amp;searchType=1&amp;departments=3&amp;kinds=2&amp;npa=88851 – </a:t>
            </a:r>
            <a:r>
              <a:rPr lang="ru-RU" sz="1200" dirty="0"/>
              <a:t>Новый проект Минфина</a:t>
            </a:r>
          </a:p>
        </p:txBody>
      </p:sp>
    </p:spTree>
    <p:extLst>
      <p:ext uri="{BB962C8B-B14F-4D97-AF65-F5344CB8AC3E}">
        <p14:creationId xmlns:p14="http://schemas.microsoft.com/office/powerpoint/2010/main" val="35090276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Заголовок 1"/>
          <p:cNvSpPr>
            <a:spLocks noGrp="1" noChangeArrowheads="1"/>
          </p:cNvSpPr>
          <p:nvPr>
            <p:ph type="title"/>
          </p:nvPr>
        </p:nvSpPr>
        <p:spPr>
          <a:xfrm>
            <a:off x="1973263" y="1597025"/>
            <a:ext cx="8229600" cy="1143000"/>
          </a:xfrm>
        </p:spPr>
        <p:txBody>
          <a:bodyPr/>
          <a:lstStyle/>
          <a:p>
            <a:r>
              <a:rPr lang="ru-RU" altLang="ru-RU" sz="3600" dirty="0">
                <a:solidFill>
                  <a:srgbClr val="FF0000"/>
                </a:solidFill>
              </a:rPr>
              <a:t>О закупке у единственного поставщика</a:t>
            </a:r>
          </a:p>
        </p:txBody>
      </p:sp>
    </p:spTree>
    <p:extLst>
      <p:ext uri="{BB962C8B-B14F-4D97-AF65-F5344CB8AC3E}">
        <p14:creationId xmlns:p14="http://schemas.microsoft.com/office/powerpoint/2010/main" val="36563947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77125-FB86-46A3-BDF6-3E6DA40058D5}"/>
              </a:ext>
            </a:extLst>
          </p:cNvPr>
          <p:cNvSpPr>
            <a:spLocks noGrp="1"/>
          </p:cNvSpPr>
          <p:nvPr>
            <p:ph type="title"/>
          </p:nvPr>
        </p:nvSpPr>
        <p:spPr>
          <a:xfrm>
            <a:off x="838200" y="365125"/>
            <a:ext cx="10515600" cy="582831"/>
          </a:xfrm>
        </p:spPr>
        <p:txBody>
          <a:bodyPr>
            <a:normAutofit fontScale="90000"/>
          </a:bodyPr>
          <a:lstStyle/>
          <a:p>
            <a:r>
              <a:rPr lang="ru-RU" b="1" dirty="0">
                <a:solidFill>
                  <a:srgbClr val="7030A0"/>
                </a:solidFill>
              </a:rPr>
              <a:t>Что такое дробление?</a:t>
            </a:r>
          </a:p>
        </p:txBody>
      </p:sp>
      <p:sp>
        <p:nvSpPr>
          <p:cNvPr id="3" name="Объект 2">
            <a:extLst>
              <a:ext uri="{FF2B5EF4-FFF2-40B4-BE49-F238E27FC236}">
                <a16:creationId xmlns:a16="http://schemas.microsoft.com/office/drawing/2014/main" id="{B3633D0E-A2DE-45FE-99FB-714E25A02843}"/>
              </a:ext>
            </a:extLst>
          </p:cNvPr>
          <p:cNvSpPr>
            <a:spLocks noGrp="1"/>
          </p:cNvSpPr>
          <p:nvPr>
            <p:ph idx="1"/>
          </p:nvPr>
        </p:nvSpPr>
        <p:spPr>
          <a:xfrm>
            <a:off x="745921" y="1510017"/>
            <a:ext cx="10515600" cy="4094651"/>
          </a:xfrm>
        </p:spPr>
        <p:txBody>
          <a:bodyPr/>
          <a:lstStyle/>
          <a:p>
            <a:pPr marL="514350" indent="-514350">
              <a:buAutoNum type="arabicPeriod"/>
            </a:pPr>
            <a:r>
              <a:rPr lang="ru-RU" dirty="0"/>
              <a:t>Законодательно установленное </a:t>
            </a:r>
            <a:r>
              <a:rPr lang="ru-RU" dirty="0">
                <a:solidFill>
                  <a:srgbClr val="FF0000"/>
                </a:solidFill>
              </a:rPr>
              <a:t>определение отсутствует </a:t>
            </a:r>
            <a:br>
              <a:rPr lang="ru-RU" dirty="0"/>
            </a:br>
            <a:r>
              <a:rPr lang="ru-RU" dirty="0"/>
              <a:t>(как в 223-ФЗ, так и  в 44-ФЗ).</a:t>
            </a:r>
          </a:p>
          <a:p>
            <a:pPr marL="514350" indent="-514350">
              <a:buAutoNum type="arabicPeriod"/>
            </a:pPr>
            <a:endParaRPr lang="ru-RU" dirty="0"/>
          </a:p>
          <a:p>
            <a:pPr marL="514350" indent="-514350">
              <a:buAutoNum type="arabicPeriod"/>
            </a:pPr>
            <a:r>
              <a:rPr lang="ru-RU" dirty="0"/>
              <a:t>В рамках </a:t>
            </a:r>
            <a:r>
              <a:rPr lang="ru-RU" b="1" dirty="0"/>
              <a:t>94-ФЗ</a:t>
            </a:r>
            <a:r>
              <a:rPr lang="ru-RU" dirty="0"/>
              <a:t>: «Искусственное дробление - разделение единого заказа на группу однородных, сумма по каждому из которых не превышает предельного размера расчетов наличными деньгами.» </a:t>
            </a:r>
            <a:r>
              <a:rPr lang="ru-RU" sz="2000" i="1" dirty="0"/>
              <a:t>(Постановление Президиума ВАС РФ №2518/11 от 12.07.2011)</a:t>
            </a:r>
          </a:p>
          <a:p>
            <a:pPr marL="514350" indent="-514350">
              <a:buAutoNum type="arabicPeriod"/>
            </a:pPr>
            <a:endParaRPr lang="ru-RU" dirty="0"/>
          </a:p>
          <a:p>
            <a:pPr marL="514350" indent="-514350">
              <a:buAutoNum type="arabicPeriod"/>
            </a:pPr>
            <a:endParaRPr lang="ru-RU" dirty="0"/>
          </a:p>
        </p:txBody>
      </p:sp>
    </p:spTree>
    <p:extLst>
      <p:ext uri="{BB962C8B-B14F-4D97-AF65-F5344CB8AC3E}">
        <p14:creationId xmlns:p14="http://schemas.microsoft.com/office/powerpoint/2010/main" val="30756216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720" y="2310472"/>
            <a:ext cx="10972800" cy="1143000"/>
          </a:xfrm>
        </p:spPr>
        <p:txBody>
          <a:bodyPr/>
          <a:lstStyle/>
          <a:p>
            <a:r>
              <a:rPr lang="ru-RU" sz="2800" b="1" dirty="0">
                <a:solidFill>
                  <a:srgbClr val="00B0F0"/>
                </a:solidFill>
              </a:rPr>
              <a:t>Миф № 1: </a:t>
            </a:r>
            <a:r>
              <a:rPr lang="ru-RU" sz="2800" dirty="0">
                <a:solidFill>
                  <a:srgbClr val="00B0F0"/>
                </a:solidFill>
              </a:rPr>
              <a:t>Проблема дробления закупок относится только к закупкам, осуществляемым в соответствии с пунктами 4 и 5 части 1 статьи 93 Федерального закона «О контрактной системе в сфере закупок товаров, работ, услуг для обеспечения государственных и муниципальных нужд» от 05.04.2013 N 44-ФЗ (далее – Закон № 44-ФЗ), и не относится к закупкам, проводимым в соответствии с   Федеральным законом «О закупках товаров, работ, услуг отдельными видами юридических лиц» от 18.07.2011 N 223-ФЗ (далее – Закон № 223-ФЗ).</a:t>
            </a:r>
          </a:p>
        </p:txBody>
      </p:sp>
    </p:spTree>
    <p:extLst>
      <p:ext uri="{BB962C8B-B14F-4D97-AF65-F5344CB8AC3E}">
        <p14:creationId xmlns:p14="http://schemas.microsoft.com/office/powerpoint/2010/main" val="40782758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31504-33D6-4C81-A830-D430F89FD60A}"/>
              </a:ext>
            </a:extLst>
          </p:cNvPr>
          <p:cNvSpPr>
            <a:spLocks noGrp="1"/>
          </p:cNvSpPr>
          <p:nvPr>
            <p:ph type="title"/>
          </p:nvPr>
        </p:nvSpPr>
        <p:spPr>
          <a:xfrm>
            <a:off x="609600" y="1591710"/>
            <a:ext cx="10972800" cy="1143000"/>
          </a:xfrm>
        </p:spPr>
        <p:txBody>
          <a:bodyPr/>
          <a:lstStyle/>
          <a:p>
            <a:pPr algn="l"/>
            <a:r>
              <a:rPr lang="ru-RU" sz="2800" b="1" dirty="0">
                <a:solidFill>
                  <a:srgbClr val="FF0000"/>
                </a:solidFill>
              </a:rPr>
              <a:t>Реальность:  </a:t>
            </a:r>
            <a:r>
              <a:rPr lang="ru-RU" sz="2800" dirty="0"/>
              <a:t>Понятие «дробление закупки» применяется контрольным (Федеральной антимонопольной службой) и надзорным (Прокуратурой РФ) органами, как в рамках контрольно-надзорных мероприятий за соблюдением требований Закона № 44-ФЗ, так и Закона № 223-ФЗ.</a:t>
            </a:r>
            <a:br>
              <a:rPr lang="ru-RU" sz="2800" dirty="0"/>
            </a:br>
            <a:endParaRPr lang="ru-RU" sz="2800" dirty="0"/>
          </a:p>
        </p:txBody>
      </p:sp>
    </p:spTree>
    <p:extLst>
      <p:ext uri="{BB962C8B-B14F-4D97-AF65-F5344CB8AC3E}">
        <p14:creationId xmlns:p14="http://schemas.microsoft.com/office/powerpoint/2010/main" val="41298961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5D06A5A8-1353-487D-A803-C0996B574CB1}"/>
              </a:ext>
            </a:extLst>
          </p:cNvPr>
          <p:cNvGraphicFramePr>
            <a:graphicFrameLocks noGrp="1"/>
          </p:cNvGraphicFramePr>
          <p:nvPr/>
        </p:nvGraphicFramePr>
        <p:xfrm>
          <a:off x="1400961" y="1088782"/>
          <a:ext cx="9901570" cy="5095240"/>
        </p:xfrm>
        <a:graphic>
          <a:graphicData uri="http://schemas.openxmlformats.org/drawingml/2006/table">
            <a:tbl>
              <a:tblPr firstRow="1" bandRow="1">
                <a:tableStyleId>{5C22544A-7EE6-4342-B048-85BDC9FD1C3A}</a:tableStyleId>
              </a:tblPr>
              <a:tblGrid>
                <a:gridCol w="9901570">
                  <a:extLst>
                    <a:ext uri="{9D8B030D-6E8A-4147-A177-3AD203B41FA5}">
                      <a16:colId xmlns:a16="http://schemas.microsoft.com/office/drawing/2014/main" val="2617562790"/>
                    </a:ext>
                  </a:extLst>
                </a:gridCol>
              </a:tblGrid>
              <a:tr h="370840">
                <a:tc>
                  <a:txBody>
                    <a:bodyPr/>
                    <a:lstStyle/>
                    <a:p>
                      <a:pPr algn="ctr"/>
                      <a:r>
                        <a:rPr lang="ru-RU" sz="2000" dirty="0"/>
                        <a:t>Суть нарушения</a:t>
                      </a:r>
                    </a:p>
                  </a:txBody>
                  <a:tcPr/>
                </a:tc>
                <a:extLst>
                  <a:ext uri="{0D108BD9-81ED-4DB2-BD59-A6C34878D82A}">
                    <a16:rowId xmlns:a16="http://schemas.microsoft.com/office/drawing/2014/main" val="1201928887"/>
                  </a:ext>
                </a:extLst>
              </a:tr>
              <a:tr h="370840">
                <a:tc>
                  <a:txBody>
                    <a:bodyPr/>
                    <a:lstStyle/>
                    <a:p>
                      <a:r>
                        <a:rPr lang="ru-RU" sz="1600" i="1" dirty="0"/>
                        <a:t>Прокуратура Центрального района г. Читы провела проверку исполнения казенным предприятием Забайкальского края «Государственное недвижимое имущество» законодательства в сфере закупок товаров, работ, услуг отдельными видами юридических лиц и выявила нарушения: </a:t>
                      </a:r>
                    </a:p>
                    <a:p>
                      <a:r>
                        <a:rPr lang="ru-RU" sz="1600" b="1" dirty="0"/>
                        <a:t>в октябре и ноябре 2015 года казенное предприятие заключило 16 договоров на выполнение ремонтных работ в одном месте и в один срок. Причем, все договоры заключены с одной организацией. Это свидетельствует о намеренном «дроблении» единого договора в целях умышленного неисполнения требований Федерального закона от 18.07.2011 № 223-ФЗ «О закупках товаров, работ, услуг отдельными видами юридических лиц».</a:t>
                      </a:r>
                    </a:p>
                    <a:p>
                      <a:r>
                        <a:rPr lang="ru-RU" sz="1600" b="1" dirty="0"/>
                        <a:t>Аналогичное нарушение допущено предприятием при заключении договоров оказания охранных услуг в помещениях, занимаемых государственными органами.</a:t>
                      </a:r>
                    </a:p>
                  </a:txBody>
                  <a:tcPr/>
                </a:tc>
                <a:extLst>
                  <a:ext uri="{0D108BD9-81ED-4DB2-BD59-A6C34878D82A}">
                    <a16:rowId xmlns:a16="http://schemas.microsoft.com/office/drawing/2014/main" val="777179030"/>
                  </a:ext>
                </a:extLst>
              </a:tr>
              <a:tr h="370840">
                <a:tc>
                  <a:txBody>
                    <a:bodyPr/>
                    <a:lstStyle/>
                    <a:p>
                      <a:endParaRPr lang="ru-RU" sz="1600" dirty="0"/>
                    </a:p>
                  </a:txBody>
                  <a:tcPr/>
                </a:tc>
                <a:extLst>
                  <a:ext uri="{0D108BD9-81ED-4DB2-BD59-A6C34878D82A}">
                    <a16:rowId xmlns:a16="http://schemas.microsoft.com/office/drawing/2014/main" val="1306050640"/>
                  </a:ext>
                </a:extLst>
              </a:tr>
              <a:tr h="370840">
                <a:tc>
                  <a:txBody>
                    <a:bodyPr/>
                    <a:lstStyle/>
                    <a:p>
                      <a:r>
                        <a:rPr lang="ru-RU" sz="1600" i="1" dirty="0"/>
                        <a:t>Прокуратурой Кыринского района Забайкальского края в январе 2020 года проведена проверка соблюдения законодательства о закупках товаров, работ, услуг отдельными видами юридических лиц в отношении ГАУСО «</a:t>
                      </a:r>
                      <a:r>
                        <a:rPr lang="ru-RU" sz="1600" i="1" dirty="0" err="1"/>
                        <a:t>Хапчерангинский</a:t>
                      </a:r>
                      <a:r>
                        <a:rPr lang="ru-RU" sz="1600" i="1" dirty="0"/>
                        <a:t> психоневрологический дом-интернат»:</a:t>
                      </a:r>
                    </a:p>
                    <a:p>
                      <a:r>
                        <a:rPr lang="ru-RU" sz="1600" b="1" dirty="0"/>
                        <a:t>последовательное заключение в течение 2019 года четырех договоров с фирмой, поставляющей бензин, на сумму 499 999 рублей с одним и тем же поставщиком свидетельствует о «дроблении» закупки на сумму свыше 500 000 рублей с целью минования процедуры проведения конкурентной закупки на поставку топлива.</a:t>
                      </a:r>
                    </a:p>
                  </a:txBody>
                  <a:tcPr/>
                </a:tc>
                <a:extLst>
                  <a:ext uri="{0D108BD9-81ED-4DB2-BD59-A6C34878D82A}">
                    <a16:rowId xmlns:a16="http://schemas.microsoft.com/office/drawing/2014/main" val="1792567488"/>
                  </a:ext>
                </a:extLst>
              </a:tr>
            </a:tbl>
          </a:graphicData>
        </a:graphic>
      </p:graphicFrame>
      <p:sp>
        <p:nvSpPr>
          <p:cNvPr id="5" name="Заголовок 1">
            <a:extLst>
              <a:ext uri="{FF2B5EF4-FFF2-40B4-BE49-F238E27FC236}">
                <a16:creationId xmlns:a16="http://schemas.microsoft.com/office/drawing/2014/main" id="{47F9F56F-F67D-4F1F-BABC-486649651F50}"/>
              </a:ext>
            </a:extLst>
          </p:cNvPr>
          <p:cNvSpPr>
            <a:spLocks noGrp="1"/>
          </p:cNvSpPr>
          <p:nvPr>
            <p:ph type="title"/>
          </p:nvPr>
        </p:nvSpPr>
        <p:spPr>
          <a:xfrm>
            <a:off x="609600" y="274638"/>
            <a:ext cx="10972800" cy="581039"/>
          </a:xfrm>
        </p:spPr>
        <p:txBody>
          <a:bodyPr/>
          <a:lstStyle/>
          <a:p>
            <a:pPr algn="l"/>
            <a:r>
              <a:rPr lang="ru-RU" sz="3600" dirty="0">
                <a:solidFill>
                  <a:srgbClr val="7030A0"/>
                </a:solidFill>
              </a:rPr>
              <a:t>Примеры</a:t>
            </a:r>
          </a:p>
        </p:txBody>
      </p:sp>
    </p:spTree>
    <p:extLst>
      <p:ext uri="{BB962C8B-B14F-4D97-AF65-F5344CB8AC3E}">
        <p14:creationId xmlns:p14="http://schemas.microsoft.com/office/powerpoint/2010/main" val="27153137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312182"/>
            <a:ext cx="10972800" cy="1143000"/>
          </a:xfrm>
        </p:spPr>
        <p:txBody>
          <a:bodyPr/>
          <a:lstStyle/>
          <a:p>
            <a:r>
              <a:rPr lang="ru-RU" sz="2800" b="1" dirty="0">
                <a:solidFill>
                  <a:srgbClr val="00B0F0"/>
                </a:solidFill>
              </a:rPr>
              <a:t>Миф № 2: </a:t>
            </a:r>
            <a:r>
              <a:rPr lang="ru-RU" sz="2800" dirty="0">
                <a:solidFill>
                  <a:srgbClr val="00B0F0"/>
                </a:solidFill>
              </a:rPr>
              <a:t>В отсутствие в </a:t>
            </a:r>
            <a:r>
              <a:rPr lang="ru-RU" sz="2800" dirty="0" err="1">
                <a:solidFill>
                  <a:srgbClr val="00B0F0"/>
                </a:solidFill>
              </a:rPr>
              <a:t>КОАПе</a:t>
            </a:r>
            <a:r>
              <a:rPr lang="ru-RU" sz="2800" dirty="0">
                <a:solidFill>
                  <a:srgbClr val="00B0F0"/>
                </a:solidFill>
              </a:rPr>
              <a:t> соответствующей ответственности за дробление, в настоящее время заказчика к административной ответственности привлечь нельзя (штрафа быть не может)</a:t>
            </a:r>
            <a:br>
              <a:rPr lang="ru-RU" sz="2800" dirty="0">
                <a:solidFill>
                  <a:srgbClr val="00B0F0"/>
                </a:solidFill>
              </a:rPr>
            </a:br>
            <a:endParaRPr lang="ru-RU" sz="2800" dirty="0">
              <a:solidFill>
                <a:srgbClr val="00B0F0"/>
              </a:solidFill>
            </a:endParaRPr>
          </a:p>
        </p:txBody>
      </p:sp>
    </p:spTree>
    <p:extLst>
      <p:ext uri="{BB962C8B-B14F-4D97-AF65-F5344CB8AC3E}">
        <p14:creationId xmlns:p14="http://schemas.microsoft.com/office/powerpoint/2010/main" val="2239113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77125-FB86-46A3-BDF6-3E6DA40058D5}"/>
              </a:ext>
            </a:extLst>
          </p:cNvPr>
          <p:cNvSpPr>
            <a:spLocks noGrp="1"/>
          </p:cNvSpPr>
          <p:nvPr>
            <p:ph type="title"/>
          </p:nvPr>
        </p:nvSpPr>
        <p:spPr>
          <a:xfrm>
            <a:off x="435529" y="110586"/>
            <a:ext cx="10515600" cy="582831"/>
          </a:xfrm>
        </p:spPr>
        <p:txBody>
          <a:bodyPr>
            <a:noAutofit/>
          </a:bodyPr>
          <a:lstStyle/>
          <a:p>
            <a:r>
              <a:rPr lang="ru-RU" sz="3200" b="1" dirty="0">
                <a:solidFill>
                  <a:srgbClr val="7030A0"/>
                </a:solidFill>
              </a:rPr>
              <a:t>В будущем</a:t>
            </a:r>
          </a:p>
        </p:txBody>
      </p:sp>
      <p:graphicFrame>
        <p:nvGraphicFramePr>
          <p:cNvPr id="7" name="Таблица 7">
            <a:extLst>
              <a:ext uri="{FF2B5EF4-FFF2-40B4-BE49-F238E27FC236}">
                <a16:creationId xmlns:a16="http://schemas.microsoft.com/office/drawing/2014/main" id="{F98A3B7B-6C33-47B7-BD75-CB277E87929B}"/>
              </a:ext>
            </a:extLst>
          </p:cNvPr>
          <p:cNvGraphicFramePr>
            <a:graphicFrameLocks noGrp="1"/>
          </p:cNvGraphicFramePr>
          <p:nvPr>
            <p:ph idx="1"/>
          </p:nvPr>
        </p:nvGraphicFramePr>
        <p:xfrm>
          <a:off x="218114" y="848360"/>
          <a:ext cx="11678873" cy="5796280"/>
        </p:xfrm>
        <a:graphic>
          <a:graphicData uri="http://schemas.openxmlformats.org/drawingml/2006/table">
            <a:tbl>
              <a:tblPr firstRow="1" bandRow="1">
                <a:tableStyleId>{5C22544A-7EE6-4342-B048-85BDC9FD1C3A}</a:tableStyleId>
              </a:tblPr>
              <a:tblGrid>
                <a:gridCol w="6191075">
                  <a:extLst>
                    <a:ext uri="{9D8B030D-6E8A-4147-A177-3AD203B41FA5}">
                      <a16:colId xmlns:a16="http://schemas.microsoft.com/office/drawing/2014/main" val="648930319"/>
                    </a:ext>
                  </a:extLst>
                </a:gridCol>
                <a:gridCol w="5487798">
                  <a:extLst>
                    <a:ext uri="{9D8B030D-6E8A-4147-A177-3AD203B41FA5}">
                      <a16:colId xmlns:a16="http://schemas.microsoft.com/office/drawing/2014/main" val="455013798"/>
                    </a:ext>
                  </a:extLst>
                </a:gridCol>
              </a:tblGrid>
              <a:tr h="370840">
                <a:tc>
                  <a:txBody>
                    <a:bodyPr/>
                    <a:lstStyle/>
                    <a:p>
                      <a:pPr algn="ctr"/>
                      <a:r>
                        <a:rPr lang="ru-RU" sz="1600" dirty="0"/>
                        <a:t>КОАП за нарушение 44-ФЗ</a:t>
                      </a:r>
                    </a:p>
                  </a:txBody>
                  <a:tcPr/>
                </a:tc>
                <a:tc>
                  <a:txBody>
                    <a:bodyPr/>
                    <a:lstStyle/>
                    <a:p>
                      <a:pPr algn="ctr"/>
                      <a:r>
                        <a:rPr lang="ru-RU" sz="1600" dirty="0"/>
                        <a:t>КОАП (проект Минюста) за нарушение 223-ФЗ</a:t>
                      </a:r>
                    </a:p>
                  </a:txBody>
                  <a:tcPr/>
                </a:tc>
                <a:extLst>
                  <a:ext uri="{0D108BD9-81ED-4DB2-BD59-A6C34878D82A}">
                    <a16:rowId xmlns:a16="http://schemas.microsoft.com/office/drawing/2014/main" val="2645430895"/>
                  </a:ext>
                </a:extLst>
              </a:tr>
              <a:tr h="370840">
                <a:tc>
                  <a:txBody>
                    <a:bodyPr/>
                    <a:lstStyle/>
                    <a:p>
                      <a:r>
                        <a:rPr lang="ru-RU" sz="1400" b="1" dirty="0"/>
                        <a:t>Статья 7.29. Несоблюдение требований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при принятии решения о способе и об условиях определения поставщика (подрядчика, исполнителя)</a:t>
                      </a:r>
                    </a:p>
                    <a:p>
                      <a:r>
                        <a:rPr lang="ru-RU" sz="1400" dirty="0"/>
                        <a:t>Часть 1. Принятие решения о способе определения поставщика (подрядчика, исполнителя), в том числе решения о закупке товаров, работ, услуг для обеспечения государственных и муниципальных нужд у единственного поставщика (подрядчика, исполнителя), с нарушением требований, установленных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за исключением случаев, предусмотренных частями 2, 2.1 и 4 настоящей статьи, -</a:t>
                      </a:r>
                    </a:p>
                    <a:p>
                      <a:r>
                        <a:rPr lang="ru-RU" sz="1400" b="1" dirty="0"/>
                        <a:t>влечет наложение административного штрафа на должностных лиц в размере тридцати тысяч рублей.</a:t>
                      </a:r>
                    </a:p>
                    <a:p>
                      <a:endParaRPr lang="ru-RU" sz="1400" dirty="0"/>
                    </a:p>
                    <a:p>
                      <a:r>
                        <a:rPr lang="ru-RU" sz="1400" dirty="0"/>
                        <a:t>2. Принятие решения о способе определения поставщика (подрядчика, исполнителя), в том числе решения о закупке товаров, работ, услуг для обеспечения государственных и муниципальных нужд у единственного поставщика (подрядчика, исполнителя), в случае, если определение поставщика (подрядчика, исполнителя) в соответствии с законодательством Российской Федерации о контрактной системе в сфере закупок должно осуществляться путем проведения конкурса или аукциона, -</a:t>
                      </a:r>
                    </a:p>
                    <a:p>
                      <a:r>
                        <a:rPr lang="ru-RU" sz="1400" b="1" dirty="0"/>
                        <a:t>влечет наложение административного штрафа на должностных лиц в размере пятидесяти тысяч рублей.</a:t>
                      </a:r>
                    </a:p>
                  </a:txBody>
                  <a:tcPr/>
                </a:tc>
                <a:tc>
                  <a:txBody>
                    <a:bodyPr/>
                    <a:lstStyle/>
                    <a:p>
                      <a:r>
                        <a:rPr lang="ru-RU" sz="1400" b="1" dirty="0"/>
                        <a:t>Статья 28.8. Нарушение порядка осуществления закупки товаров, работ, услуг отдельными видами юридических лиц</a:t>
                      </a:r>
                    </a:p>
                    <a:p>
                      <a:r>
                        <a:rPr lang="ru-RU" sz="1400" dirty="0"/>
                        <a:t>1. Принятие решения о способе проведения конкретной закупки с нарушением требований, установленных законодательством Российской Федерации в сфере закупок товаров, работ, услуг отдельными видами юридических лиц, а равно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порядке, предусмотренном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в ином порядке, - </a:t>
                      </a:r>
                    </a:p>
                    <a:p>
                      <a:r>
                        <a:rPr lang="ru-RU" sz="1400" b="1" dirty="0"/>
                        <a:t>влечет наложение административного штрафа на должностных лиц в размере от десяти тысяч до тридцати тысяч рублей; на юридических лиц - от ста тысяч до трехсот тысяч рублей. </a:t>
                      </a:r>
                    </a:p>
                    <a:p>
                      <a:endParaRPr lang="ru-RU" sz="1400" dirty="0"/>
                    </a:p>
                    <a:p>
                      <a:r>
                        <a:rPr lang="ru-RU" sz="1400" dirty="0"/>
                        <a:t>2. Действия, предусмотренные частью 1 настоящей статьи, совершенные должностным лицом, ранее подвергнутым административному наказанию за аналогичное административное правонарушение более двух раз, - </a:t>
                      </a:r>
                    </a:p>
                    <a:p>
                      <a:r>
                        <a:rPr lang="ru-RU" sz="1400" b="1" dirty="0"/>
                        <a:t>влекут наложение административного штрафа в размере от сорока тысяч до пятидесяти тысяч рублей или дисквалификацию на срок от шести месяцев до одного года. </a:t>
                      </a:r>
                    </a:p>
                  </a:txBody>
                  <a:tcPr/>
                </a:tc>
                <a:extLst>
                  <a:ext uri="{0D108BD9-81ED-4DB2-BD59-A6C34878D82A}">
                    <a16:rowId xmlns:a16="http://schemas.microsoft.com/office/drawing/2014/main" val="254812943"/>
                  </a:ext>
                </a:extLst>
              </a:tr>
            </a:tbl>
          </a:graphicData>
        </a:graphic>
      </p:graphicFrame>
    </p:spTree>
    <p:extLst>
      <p:ext uri="{BB962C8B-B14F-4D97-AF65-F5344CB8AC3E}">
        <p14:creationId xmlns:p14="http://schemas.microsoft.com/office/powerpoint/2010/main" val="127886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FBFAC9F-C6D5-4463-AC60-0FEEE3B00613}"/>
              </a:ext>
            </a:extLst>
          </p:cNvPr>
          <p:cNvPicPr>
            <a:picLocks noGrp="1" noChangeAspect="1"/>
          </p:cNvPicPr>
          <p:nvPr>
            <p:ph idx="1"/>
          </p:nvPr>
        </p:nvPicPr>
        <p:blipFill>
          <a:blip r:embed="rId2"/>
          <a:stretch>
            <a:fillRect/>
          </a:stretch>
        </p:blipFill>
        <p:spPr>
          <a:xfrm>
            <a:off x="3212984" y="394283"/>
            <a:ext cx="5355220" cy="5774291"/>
          </a:xfrm>
        </p:spPr>
      </p:pic>
    </p:spTree>
    <p:extLst>
      <p:ext uri="{BB962C8B-B14F-4D97-AF65-F5344CB8AC3E}">
        <p14:creationId xmlns:p14="http://schemas.microsoft.com/office/powerpoint/2010/main" val="39368386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31504-33D6-4C81-A830-D430F89FD60A}"/>
              </a:ext>
            </a:extLst>
          </p:cNvPr>
          <p:cNvSpPr>
            <a:spLocks noGrp="1"/>
          </p:cNvSpPr>
          <p:nvPr>
            <p:ph type="title"/>
          </p:nvPr>
        </p:nvSpPr>
        <p:spPr>
          <a:xfrm>
            <a:off x="542488" y="954147"/>
            <a:ext cx="10972800" cy="1143000"/>
          </a:xfrm>
        </p:spPr>
        <p:txBody>
          <a:bodyPr/>
          <a:lstStyle/>
          <a:p>
            <a:pPr algn="l"/>
            <a:r>
              <a:rPr lang="ru-RU" sz="2800" b="1" dirty="0">
                <a:solidFill>
                  <a:srgbClr val="FF0000"/>
                </a:solidFill>
              </a:rPr>
              <a:t>Реальность: </a:t>
            </a:r>
            <a:r>
              <a:rPr lang="ru-RU" sz="2800" dirty="0"/>
              <a:t>В настоящее время за дробление закупок по 223-ФЗ заказчик привлекается к административной ответственности.</a:t>
            </a:r>
            <a:br>
              <a:rPr lang="ru-RU" sz="2800" dirty="0"/>
            </a:br>
            <a:endParaRPr lang="ru-RU" sz="2800" dirty="0"/>
          </a:p>
        </p:txBody>
      </p:sp>
    </p:spTree>
    <p:extLst>
      <p:ext uri="{BB962C8B-B14F-4D97-AF65-F5344CB8AC3E}">
        <p14:creationId xmlns:p14="http://schemas.microsoft.com/office/powerpoint/2010/main" val="19138542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5D06A5A8-1353-487D-A803-C0996B574CB1}"/>
              </a:ext>
            </a:extLst>
          </p:cNvPr>
          <p:cNvGraphicFramePr>
            <a:graphicFrameLocks noGrp="1"/>
          </p:cNvGraphicFramePr>
          <p:nvPr/>
        </p:nvGraphicFramePr>
        <p:xfrm>
          <a:off x="843094" y="771787"/>
          <a:ext cx="10505811" cy="4851400"/>
        </p:xfrm>
        <a:graphic>
          <a:graphicData uri="http://schemas.openxmlformats.org/drawingml/2006/table">
            <a:tbl>
              <a:tblPr firstRow="1" bandRow="1">
                <a:tableStyleId>{5C22544A-7EE6-4342-B048-85BDC9FD1C3A}</a:tableStyleId>
              </a:tblPr>
              <a:tblGrid>
                <a:gridCol w="5839241">
                  <a:extLst>
                    <a:ext uri="{9D8B030D-6E8A-4147-A177-3AD203B41FA5}">
                      <a16:colId xmlns:a16="http://schemas.microsoft.com/office/drawing/2014/main" val="2617562790"/>
                    </a:ext>
                  </a:extLst>
                </a:gridCol>
                <a:gridCol w="4666570">
                  <a:extLst>
                    <a:ext uri="{9D8B030D-6E8A-4147-A177-3AD203B41FA5}">
                      <a16:colId xmlns:a16="http://schemas.microsoft.com/office/drawing/2014/main" val="2571219592"/>
                    </a:ext>
                  </a:extLst>
                </a:gridCol>
              </a:tblGrid>
              <a:tr h="370840">
                <a:tc>
                  <a:txBody>
                    <a:bodyPr/>
                    <a:lstStyle/>
                    <a:p>
                      <a:pPr algn="ctr"/>
                      <a:r>
                        <a:rPr lang="ru-RU" sz="2000" dirty="0"/>
                        <a:t>Суть нарушения</a:t>
                      </a:r>
                    </a:p>
                  </a:txBody>
                  <a:tcPr/>
                </a:tc>
                <a:tc>
                  <a:txBody>
                    <a:bodyPr/>
                    <a:lstStyle/>
                    <a:p>
                      <a:pPr algn="ctr"/>
                      <a:r>
                        <a:rPr lang="ru-RU" sz="2000" dirty="0"/>
                        <a:t>Квалификация нарушения</a:t>
                      </a:r>
                    </a:p>
                  </a:txBody>
                  <a:tcPr/>
                </a:tc>
                <a:extLst>
                  <a:ext uri="{0D108BD9-81ED-4DB2-BD59-A6C34878D82A}">
                    <a16:rowId xmlns:a16="http://schemas.microsoft.com/office/drawing/2014/main" val="1201928887"/>
                  </a:ext>
                </a:extLst>
              </a:tr>
              <a:tr h="370840">
                <a:tc>
                  <a:txBody>
                    <a:bodyPr/>
                    <a:lstStyle/>
                    <a:p>
                      <a:r>
                        <a:rPr lang="ru-RU" sz="1600" b="0" i="1" dirty="0"/>
                        <a:t>Прокурор Армизонского района Тюменской области  выяснил, что </a:t>
                      </a:r>
                      <a:r>
                        <a:rPr lang="ru-RU" sz="1600" b="0" i="0" dirty="0"/>
                        <a:t>директор Армизонской средней общеобразовательной школы вопреки законодательству в течение одного квартала заключила с одним и тем же поставщиком 31 договор на поставку продуктов питания на общую сумму более 1,1 млн рублей. Между тем, закупку следовало проводить в электронной форме (конкурентным способом). </a:t>
                      </a:r>
                    </a:p>
                  </a:txBody>
                  <a:tcPr/>
                </a:tc>
                <a:tc>
                  <a:txBody>
                    <a:bodyPr/>
                    <a:lstStyle/>
                    <a:p>
                      <a:r>
                        <a:rPr lang="ru-RU" sz="1600" b="0" dirty="0"/>
                        <a:t>Прокурор возбудил в отношении директора административное дело</a:t>
                      </a:r>
                    </a:p>
                    <a:p>
                      <a:r>
                        <a:rPr lang="ru-RU" sz="1600" b="1" dirty="0"/>
                        <a:t>по ч. 1 ст. 7.32.3 КоАП РФ (осуществление закупки товаров, работ, услуг не в электронной форме). </a:t>
                      </a:r>
                    </a:p>
                    <a:p>
                      <a:r>
                        <a:rPr lang="ru-RU" sz="1600" b="1" dirty="0">
                          <a:solidFill>
                            <a:srgbClr val="FF0000"/>
                          </a:solidFill>
                        </a:rPr>
                        <a:t>По результатам рассмотрения дела УФАС России по Тюменской области в сентябре подвергло ее штрафу в размере 10 тыс. рублей.</a:t>
                      </a:r>
                    </a:p>
                  </a:txBody>
                  <a:tcPr/>
                </a:tc>
                <a:extLst>
                  <a:ext uri="{0D108BD9-81ED-4DB2-BD59-A6C34878D82A}">
                    <a16:rowId xmlns:a16="http://schemas.microsoft.com/office/drawing/2014/main" val="777179030"/>
                  </a:ext>
                </a:extLst>
              </a:tr>
              <a:tr h="370840">
                <a:tc>
                  <a:txBody>
                    <a:bodyPr/>
                    <a:lstStyle/>
                    <a:p>
                      <a:endParaRPr lang="ru-RU" sz="1600" b="0" i="0" dirty="0"/>
                    </a:p>
                  </a:txBody>
                  <a:tcPr/>
                </a:tc>
                <a:tc>
                  <a:txBody>
                    <a:bodyPr/>
                    <a:lstStyle/>
                    <a:p>
                      <a:endParaRPr lang="ru-RU" sz="1600" b="1" dirty="0">
                        <a:solidFill>
                          <a:srgbClr val="FF0000"/>
                        </a:solidFill>
                      </a:endParaRPr>
                    </a:p>
                  </a:txBody>
                  <a:tcPr/>
                </a:tc>
                <a:extLst>
                  <a:ext uri="{0D108BD9-81ED-4DB2-BD59-A6C34878D82A}">
                    <a16:rowId xmlns:a16="http://schemas.microsoft.com/office/drawing/2014/main" val="4238311400"/>
                  </a:ext>
                </a:extLst>
              </a:tr>
              <a:tr h="370840">
                <a:tc>
                  <a:txBody>
                    <a:bodyPr/>
                    <a:lstStyle/>
                    <a:p>
                      <a:r>
                        <a:rPr lang="ru-RU" sz="1600" b="0" i="1" dirty="0"/>
                        <a:t>Прокурором Багратионовского района Калининградской области в 2019 году выявлены факты искусственного дробления договоров </a:t>
                      </a:r>
                      <a:r>
                        <a:rPr lang="ru-RU" sz="1600" b="0" i="0" dirty="0"/>
                        <a:t>на поставку продуктов питания для детского сада МАДОУ ЦРР – д/с «Теремок», осуществления их закупки в иной форме, при этом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электронной форме. </a:t>
                      </a:r>
                    </a:p>
                  </a:txBody>
                  <a:tcPr/>
                </a:tc>
                <a:tc>
                  <a:txBody>
                    <a:bodyPr/>
                    <a:lstStyle/>
                    <a:p>
                      <a:r>
                        <a:rPr lang="ru-RU" sz="1600" b="0" i="0" dirty="0"/>
                        <a:t>В отношении заведующей вынесено постановление о возбуждении дела об административном правонарушении, предусмотренном частью 1 статьи 7.32.3 КоАП Российской Федерации. </a:t>
                      </a:r>
                    </a:p>
                    <a:p>
                      <a:r>
                        <a:rPr lang="ru-RU" sz="1600" b="1" i="0" dirty="0">
                          <a:solidFill>
                            <a:srgbClr val="FF0000"/>
                          </a:solidFill>
                        </a:rPr>
                        <a:t>По постановлению прокурора указанное должностное лицо привлечено к административной ответственности в виде штрафа в размере 10 тысяч рублей.</a:t>
                      </a:r>
                      <a:endParaRPr lang="ru-RU" sz="1600" b="1" dirty="0">
                        <a:solidFill>
                          <a:srgbClr val="FF0000"/>
                        </a:solidFill>
                      </a:endParaRPr>
                    </a:p>
                  </a:txBody>
                  <a:tcPr/>
                </a:tc>
                <a:extLst>
                  <a:ext uri="{0D108BD9-81ED-4DB2-BD59-A6C34878D82A}">
                    <a16:rowId xmlns:a16="http://schemas.microsoft.com/office/drawing/2014/main" val="123112227"/>
                  </a:ext>
                </a:extLst>
              </a:tr>
            </a:tbl>
          </a:graphicData>
        </a:graphic>
      </p:graphicFrame>
      <p:sp>
        <p:nvSpPr>
          <p:cNvPr id="5" name="Заголовок 1">
            <a:extLst>
              <a:ext uri="{FF2B5EF4-FFF2-40B4-BE49-F238E27FC236}">
                <a16:creationId xmlns:a16="http://schemas.microsoft.com/office/drawing/2014/main" id="{47F9F56F-F67D-4F1F-BABC-486649651F50}"/>
              </a:ext>
            </a:extLst>
          </p:cNvPr>
          <p:cNvSpPr>
            <a:spLocks noGrp="1"/>
          </p:cNvSpPr>
          <p:nvPr>
            <p:ph type="title"/>
          </p:nvPr>
        </p:nvSpPr>
        <p:spPr>
          <a:xfrm>
            <a:off x="475376" y="98469"/>
            <a:ext cx="10972800" cy="581039"/>
          </a:xfrm>
        </p:spPr>
        <p:txBody>
          <a:bodyPr/>
          <a:lstStyle/>
          <a:p>
            <a:pPr algn="l"/>
            <a:r>
              <a:rPr lang="ru-RU" sz="3600" dirty="0">
                <a:solidFill>
                  <a:srgbClr val="7030A0"/>
                </a:solidFill>
              </a:rPr>
              <a:t>Примеры</a:t>
            </a:r>
          </a:p>
        </p:txBody>
      </p:sp>
    </p:spTree>
    <p:extLst>
      <p:ext uri="{BB962C8B-B14F-4D97-AF65-F5344CB8AC3E}">
        <p14:creationId xmlns:p14="http://schemas.microsoft.com/office/powerpoint/2010/main" val="8412061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5D06A5A8-1353-487D-A803-C0996B574CB1}"/>
              </a:ext>
            </a:extLst>
          </p:cNvPr>
          <p:cNvGraphicFramePr>
            <a:graphicFrameLocks noGrp="1"/>
          </p:cNvGraphicFramePr>
          <p:nvPr/>
        </p:nvGraphicFramePr>
        <p:xfrm>
          <a:off x="475375" y="679508"/>
          <a:ext cx="11084653" cy="6096000"/>
        </p:xfrm>
        <a:graphic>
          <a:graphicData uri="http://schemas.openxmlformats.org/drawingml/2006/table">
            <a:tbl>
              <a:tblPr firstRow="1" bandRow="1">
                <a:tableStyleId>{5C22544A-7EE6-4342-B048-85BDC9FD1C3A}</a:tableStyleId>
              </a:tblPr>
              <a:tblGrid>
                <a:gridCol w="11084653">
                  <a:extLst>
                    <a:ext uri="{9D8B030D-6E8A-4147-A177-3AD203B41FA5}">
                      <a16:colId xmlns:a16="http://schemas.microsoft.com/office/drawing/2014/main" val="2617562790"/>
                    </a:ext>
                  </a:extLst>
                </a:gridCol>
              </a:tblGrid>
              <a:tr h="370840">
                <a:tc>
                  <a:txBody>
                    <a:bodyPr/>
                    <a:lstStyle/>
                    <a:p>
                      <a:pPr algn="ctr"/>
                      <a:r>
                        <a:rPr lang="ru-RU" sz="2000" dirty="0"/>
                        <a:t>Суть нарушения</a:t>
                      </a:r>
                    </a:p>
                  </a:txBody>
                  <a:tcPr/>
                </a:tc>
                <a:extLst>
                  <a:ext uri="{0D108BD9-81ED-4DB2-BD59-A6C34878D82A}">
                    <a16:rowId xmlns:a16="http://schemas.microsoft.com/office/drawing/2014/main" val="1201928887"/>
                  </a:ext>
                </a:extLst>
              </a:tr>
              <a:tr h="370840">
                <a:tc>
                  <a:txBody>
                    <a:bodyPr/>
                    <a:lstStyle/>
                    <a:p>
                      <a:pPr marL="0" indent="0">
                        <a:buNone/>
                      </a:pPr>
                      <a:r>
                        <a:rPr lang="ru-RU" sz="1600" dirty="0"/>
                        <a:t>Постановлением УФАС по Республике Татарстан  по делу №А05-1403/2018 г. об административном правонарушении от 08 ноября 2018 года АО «ТАТАВТОДОР признано виновным в том, что заключило с ОАО «Казанское Научно-Производственное Управление» «</a:t>
                      </a:r>
                      <a:r>
                        <a:rPr lang="ru-RU" sz="1600" dirty="0" err="1"/>
                        <a:t>Орнефтехимзавод</a:t>
                      </a:r>
                      <a:r>
                        <a:rPr lang="ru-RU" sz="1600" dirty="0"/>
                        <a:t>»» договора на сумму до 500000 рублей без проведения конкурентных процедур с единственным поставщиком: , то есть в умышленном разделении предмета поставки, оказания услуг со стороны заказчика АО «ТАТАВТОДОР» на несколько раздельных договоров в целях обхода необходимости проведения конкурентных процедур; </a:t>
                      </a:r>
                      <a:r>
                        <a:rPr lang="ru-RU" sz="1600" b="1" dirty="0">
                          <a:solidFill>
                            <a:srgbClr val="FF0000"/>
                          </a:solidFill>
                        </a:rPr>
                        <a:t>наложен штраф в размере 50 тысяч рублей по признакам нарушения части 4 статьи 11 №135-ФЗ, выразившегося в заключении и участии в запрещенных антимонопольным законодательством соглашениях на товарном рынке.</a:t>
                      </a:r>
                    </a:p>
                    <a:p>
                      <a:pPr marL="0" indent="0">
                        <a:buNone/>
                      </a:pPr>
                      <a:r>
                        <a:rPr lang="ru-RU" sz="1600" b="0" dirty="0">
                          <a:solidFill>
                            <a:schemeClr val="tx1"/>
                          </a:solidFill>
                        </a:rPr>
                        <a:t>В целях определения исполнителя для выполнения указанных работ компанией в период с 2013 по 2016 годы проведены 8 процедур закупки. Во всех случаях договоры на выполнение соответствующих работ заключены с ОАО «КНПУ «</a:t>
                      </a:r>
                      <a:r>
                        <a:rPr lang="ru-RU" sz="1600" b="0" dirty="0" err="1">
                          <a:solidFill>
                            <a:schemeClr val="tx1"/>
                          </a:solidFill>
                        </a:rPr>
                        <a:t>Оргнефтзхимзавод</a:t>
                      </a:r>
                      <a:r>
                        <a:rPr lang="ru-RU" sz="1600" b="0" dirty="0">
                          <a:solidFill>
                            <a:schemeClr val="tx1"/>
                          </a:solidFill>
                        </a:rPr>
                        <a:t>». ФАС по результатам анализа договоров заключила, что договоры от 20.12.2016 заключались на идентичный предмет, в один и тот же день, путем деления работ по предмету и по объему выполнения в целях обхода необходимости проведения конкурентных процедур. На это также указывает то, что предыдущие договоры, заключенные с ОАО «КНПУ «</a:t>
                      </a:r>
                      <a:r>
                        <a:rPr lang="ru-RU" sz="1600" b="0" dirty="0" err="1">
                          <a:solidFill>
                            <a:schemeClr val="tx1"/>
                          </a:solidFill>
                        </a:rPr>
                        <a:t>Оргнефтехимзавод</a:t>
                      </a:r>
                      <a:r>
                        <a:rPr lang="ru-RU" sz="1600" b="0" dirty="0">
                          <a:solidFill>
                            <a:schemeClr val="tx1"/>
                          </a:solidFill>
                        </a:rPr>
                        <a:t>» на период с 2013 по 2017 годы, имеют двойной предмет, например, в договоре от 03.06.2013 предметом является выполнение инструментального контроля промышленных выбросов в атмосферу и инструментального контроля атмосферного воздуха на границе санитарно-защитной зоны от источников асфальтобетонных заводов и производственных баз филиалов ОАО «ТАТАВТОДОР».</a:t>
                      </a:r>
                    </a:p>
                    <a:p>
                      <a:pPr marL="0" indent="0">
                        <a:buNone/>
                      </a:pPr>
                      <a:r>
                        <a:rPr lang="ru-RU" sz="1600" b="0" dirty="0">
                          <a:solidFill>
                            <a:schemeClr val="tx1"/>
                          </a:solidFill>
                        </a:rPr>
                        <a:t>Признавая выводы ФАС неверными, суды учитывали закрепленные законодателем в 44-ФЗ понятия «идентичные товары» и «однородные товары». Суды признали выводы ФАС необоснованными, отметив при этом, что работы, выполненные по спорным договорам, подконтрольны разным госорганам: инструментальный контроль промышленных выбросов в атмосферу — Росприроднадзору, инструментальный контроль атмосферного воздуха в контрольных точках на границе санитарно-защитной зоны — Роспотребнадзору.</a:t>
                      </a:r>
                    </a:p>
                    <a:p>
                      <a:pPr marL="0" indent="0">
                        <a:buNone/>
                      </a:pPr>
                      <a:r>
                        <a:rPr lang="ru-RU" sz="1600" b="1" dirty="0"/>
                        <a:t>АС Поволжского округа Постановлением от 5 апреля 2019 г. № Ф06-45865/2019 по Делу № А65-25394/2018 отменил решение Федеральной антимонопольной службы, подтвердив тем самым решения предыдущих инстанций.</a:t>
                      </a:r>
                    </a:p>
                  </a:txBody>
                  <a:tcPr/>
                </a:tc>
                <a:extLst>
                  <a:ext uri="{0D108BD9-81ED-4DB2-BD59-A6C34878D82A}">
                    <a16:rowId xmlns:a16="http://schemas.microsoft.com/office/drawing/2014/main" val="777179030"/>
                  </a:ext>
                </a:extLst>
              </a:tr>
            </a:tbl>
          </a:graphicData>
        </a:graphic>
      </p:graphicFrame>
      <p:sp>
        <p:nvSpPr>
          <p:cNvPr id="5" name="Заголовок 1">
            <a:extLst>
              <a:ext uri="{FF2B5EF4-FFF2-40B4-BE49-F238E27FC236}">
                <a16:creationId xmlns:a16="http://schemas.microsoft.com/office/drawing/2014/main" id="{47F9F56F-F67D-4F1F-BABC-486649651F50}"/>
              </a:ext>
            </a:extLst>
          </p:cNvPr>
          <p:cNvSpPr>
            <a:spLocks noGrp="1"/>
          </p:cNvSpPr>
          <p:nvPr>
            <p:ph type="title"/>
          </p:nvPr>
        </p:nvSpPr>
        <p:spPr>
          <a:xfrm>
            <a:off x="475376" y="98469"/>
            <a:ext cx="10972800" cy="581039"/>
          </a:xfrm>
        </p:spPr>
        <p:txBody>
          <a:bodyPr/>
          <a:lstStyle/>
          <a:p>
            <a:pPr algn="l"/>
            <a:r>
              <a:rPr lang="ru-RU" sz="3600" dirty="0">
                <a:solidFill>
                  <a:srgbClr val="7030A0"/>
                </a:solidFill>
              </a:rPr>
              <a:t>Примеры</a:t>
            </a:r>
          </a:p>
        </p:txBody>
      </p:sp>
    </p:spTree>
    <p:extLst>
      <p:ext uri="{BB962C8B-B14F-4D97-AF65-F5344CB8AC3E}">
        <p14:creationId xmlns:p14="http://schemas.microsoft.com/office/powerpoint/2010/main" val="29723408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5D06A5A8-1353-487D-A803-C0996B574CB1}"/>
              </a:ext>
            </a:extLst>
          </p:cNvPr>
          <p:cNvGraphicFramePr>
            <a:graphicFrameLocks noGrp="1"/>
          </p:cNvGraphicFramePr>
          <p:nvPr/>
        </p:nvGraphicFramePr>
        <p:xfrm>
          <a:off x="295013" y="259080"/>
          <a:ext cx="11601974" cy="6339840"/>
        </p:xfrm>
        <a:graphic>
          <a:graphicData uri="http://schemas.openxmlformats.org/drawingml/2006/table">
            <a:tbl>
              <a:tblPr firstRow="1" bandRow="1">
                <a:tableStyleId>{5C22544A-7EE6-4342-B048-85BDC9FD1C3A}</a:tableStyleId>
              </a:tblPr>
              <a:tblGrid>
                <a:gridCol w="11601974">
                  <a:extLst>
                    <a:ext uri="{9D8B030D-6E8A-4147-A177-3AD203B41FA5}">
                      <a16:colId xmlns:a16="http://schemas.microsoft.com/office/drawing/2014/main" val="2617562790"/>
                    </a:ext>
                  </a:extLst>
                </a:gridCol>
              </a:tblGrid>
              <a:tr h="271291">
                <a:tc>
                  <a:txBody>
                    <a:bodyPr/>
                    <a:lstStyle/>
                    <a:p>
                      <a:pPr algn="ctr"/>
                      <a:r>
                        <a:rPr lang="ru-RU" sz="2000" dirty="0"/>
                        <a:t>Суть нарушения</a:t>
                      </a:r>
                    </a:p>
                  </a:txBody>
                  <a:tcPr/>
                </a:tc>
                <a:extLst>
                  <a:ext uri="{0D108BD9-81ED-4DB2-BD59-A6C34878D82A}">
                    <a16:rowId xmlns:a16="http://schemas.microsoft.com/office/drawing/2014/main" val="1201928887"/>
                  </a:ext>
                </a:extLst>
              </a:tr>
              <a:tr h="370840">
                <a:tc>
                  <a:txBody>
                    <a:bodyPr/>
                    <a:lstStyle/>
                    <a:p>
                      <a:r>
                        <a:rPr lang="ru-RU" sz="1600" b="0" i="0" dirty="0"/>
                        <a:t>3 </a:t>
                      </a:r>
                      <a:r>
                        <a:rPr lang="ru-RU" sz="1600" b="1" i="0" dirty="0"/>
                        <a:t>ААС решением 24 октября 2019 года по Делу № А33-11266/2019</a:t>
                      </a:r>
                      <a:r>
                        <a:rPr lang="ru-RU" sz="1600" b="0" i="0" dirty="0"/>
                        <a:t> </a:t>
                      </a:r>
                      <a:r>
                        <a:rPr lang="ru-RU" sz="1600" b="1" i="0" dirty="0">
                          <a:solidFill>
                            <a:srgbClr val="FF0000"/>
                          </a:solidFill>
                        </a:rPr>
                        <a:t>частично отменил </a:t>
                      </a:r>
                      <a:r>
                        <a:rPr lang="ru-RU" sz="1600" b="0" i="0" dirty="0"/>
                        <a:t>решение Федеральной антимонопольной службы (ФАС) против ФГАОУ ВО «Сибирский Федеральный университет» (СФУ, г. Красноярск), подтвердив тем самым решение суда первой инстанции.</a:t>
                      </a:r>
                    </a:p>
                    <a:p>
                      <a:r>
                        <a:rPr lang="ru-RU" sz="1600" b="0" i="0" dirty="0"/>
                        <a:t>ФАС возбудила дело против университета по признакам нарушения части 4 статьи 11 №135-ФЗ, выразившегося в заключении и участии в запрещенных антимонопольным законодательством соглашениях на товарном рынке общестроительных работ. ФАС было назначено университету административное наказание в виде штрафа в размере 109 706 рублей и 100 000 рублей. </a:t>
                      </a:r>
                      <a:r>
                        <a:rPr lang="ru-RU" sz="1600" b="1" i="0" dirty="0">
                          <a:solidFill>
                            <a:srgbClr val="FF0000"/>
                          </a:solidFill>
                        </a:rPr>
                        <a:t>Штраф в размере 100 000 руб. был отменен судом, а в размере 109 706 руб. – снижен в 2 раза.</a:t>
                      </a:r>
                    </a:p>
                    <a:p>
                      <a:r>
                        <a:rPr lang="ru-RU" sz="1600" b="0" i="0" dirty="0"/>
                        <a:t>ФАС пришла к выводу, что выполнение указанных работ было объединено одной хозяйственной целью – проведением ремонта в помещении буфета первого этажа здания, о чем свидетельствует взаимосвязанный характер работ, одно место их выполнения и идентичный срок исполнения всех перечисленных договоров. При этом, цена ни одного из договоров не превышает 100 тыс. руб. </a:t>
                      </a:r>
                    </a:p>
                    <a:p>
                      <a:r>
                        <a:rPr lang="ru-RU" sz="1600" b="0" i="0" dirty="0"/>
                        <a:t>На основании этого ФАС был сделан вывод о том, что все договоры, заключенные с ООО «РСК Трио», представляют собой умышленно раздробленную на несколько договоров единую сделку, направленную на удовлетворение единой нужды заказчика,</a:t>
                      </a:r>
                    </a:p>
                    <a:p>
                      <a:r>
                        <a:rPr lang="ru-RU" sz="1600" b="0" i="0" dirty="0"/>
                        <a:t>Суд пришел к выводу, что заключением спорных договоров с ООО РСК «Трио» СФУ создал препятствия доступу на товарный рынок иным хозяйствующим субъектам. Однако суд пришел к выводу, что ФАС не установлено, что виды работ, указанные в договорах университета с ООО Институт «</a:t>
                      </a:r>
                      <a:r>
                        <a:rPr lang="ru-RU" sz="1600" b="0" i="0" dirty="0" err="1"/>
                        <a:t>Красноярскземводпроект</a:t>
                      </a:r>
                      <a:r>
                        <a:rPr lang="ru-RU" sz="1600" b="0" i="0" dirty="0"/>
                        <a:t>», являются однородными или могут быть взаимозаменяемы. </a:t>
                      </a:r>
                    </a:p>
                    <a:p>
                      <a:r>
                        <a:rPr lang="ru-RU" sz="1600" b="0" i="0" dirty="0"/>
                        <a:t>В предметах спорных договоров указываются разные виды деятельности, подрядчик исполняет разные виды работ, привлекая разных специалистов, а заказчик – получает разные результаты, используемые для разных целей. </a:t>
                      </a:r>
                    </a:p>
                    <a:p>
                      <a:r>
                        <a:rPr lang="ru-RU" sz="1600" b="0" i="0" dirty="0"/>
                        <a:t>Суд пришел к, что СФУ не знало заранее об имеющейся потребности, заключение договоров обусловлено возникновением такой потребности в процессе рассмотрения дел в судах в различные периоды времени.</a:t>
                      </a:r>
                    </a:p>
                    <a:p>
                      <a:r>
                        <a:rPr lang="ru-RU" sz="1600" b="0" i="0" dirty="0"/>
                        <a:t>Из содержания договоров, заключенных с ООО Институт «</a:t>
                      </a:r>
                      <a:r>
                        <a:rPr lang="ru-RU" sz="1600" b="0" i="0" dirty="0" err="1"/>
                        <a:t>Красноярскземводпроект</a:t>
                      </a:r>
                      <a:r>
                        <a:rPr lang="ru-RU" sz="1600" b="0" i="0" dirty="0"/>
                        <a:t>», документов, представленных СФУ суд пришел к выводу о том, что договоры не имеют единую хозяйственную цель (в одном случае, это проектирование и строительство, в другом — представление в качестве доказательства в суд, в третьем — выяснение правового статуса чужих объектов, расположенных на земельном участке СФУ, в четвертом — постановка на кадастровый учет и регистрация права на объекты, в пятом — эксплуатация и использование для внутрихозяйственных целей и др.). </a:t>
                      </a:r>
                    </a:p>
                  </a:txBody>
                  <a:tcPr/>
                </a:tc>
                <a:extLst>
                  <a:ext uri="{0D108BD9-81ED-4DB2-BD59-A6C34878D82A}">
                    <a16:rowId xmlns:a16="http://schemas.microsoft.com/office/drawing/2014/main" val="123112227"/>
                  </a:ext>
                </a:extLst>
              </a:tr>
            </a:tbl>
          </a:graphicData>
        </a:graphic>
      </p:graphicFrame>
    </p:spTree>
    <p:extLst>
      <p:ext uri="{BB962C8B-B14F-4D97-AF65-F5344CB8AC3E}">
        <p14:creationId xmlns:p14="http://schemas.microsoft.com/office/powerpoint/2010/main" val="42510688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985" y="1620359"/>
            <a:ext cx="10972800" cy="1143000"/>
          </a:xfrm>
        </p:spPr>
        <p:txBody>
          <a:bodyPr/>
          <a:lstStyle/>
          <a:p>
            <a:r>
              <a:rPr lang="ru-RU" sz="2800" b="1" dirty="0">
                <a:solidFill>
                  <a:srgbClr val="00B0F0"/>
                </a:solidFill>
              </a:rPr>
              <a:t>Миф № 3: </a:t>
            </a:r>
            <a:r>
              <a:rPr lang="ru-RU" sz="2800" dirty="0">
                <a:solidFill>
                  <a:srgbClr val="00B0F0"/>
                </a:solidFill>
              </a:rPr>
              <a:t>В случае дробления закупки заказчик привлекается либо к дисциплинарной, либо к административной ответственности.</a:t>
            </a:r>
          </a:p>
        </p:txBody>
      </p:sp>
    </p:spTree>
    <p:extLst>
      <p:ext uri="{BB962C8B-B14F-4D97-AF65-F5344CB8AC3E}">
        <p14:creationId xmlns:p14="http://schemas.microsoft.com/office/powerpoint/2010/main" val="5201342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1577" y="470140"/>
            <a:ext cx="10972800" cy="4525963"/>
          </a:xfrm>
        </p:spPr>
        <p:txBody>
          <a:bodyPr/>
          <a:lstStyle/>
          <a:p>
            <a:pPr marL="0" indent="0">
              <a:buNone/>
            </a:pPr>
            <a:r>
              <a:rPr lang="ru-RU" sz="2800" dirty="0">
                <a:solidFill>
                  <a:srgbClr val="FF0000"/>
                </a:solidFill>
              </a:rPr>
              <a:t>Реальность: </a:t>
            </a:r>
            <a:r>
              <a:rPr lang="ru-RU" sz="2800" dirty="0"/>
              <a:t>За дробление закупки заказчик может привлекаться не только к  дисциплинарной или административной ответственности (примеры приведены выше), но и к уголовной ответственности.</a:t>
            </a:r>
          </a:p>
        </p:txBody>
      </p:sp>
    </p:spTree>
    <p:extLst>
      <p:ext uri="{BB962C8B-B14F-4D97-AF65-F5344CB8AC3E}">
        <p14:creationId xmlns:p14="http://schemas.microsoft.com/office/powerpoint/2010/main" val="13422319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7839" y="159352"/>
            <a:ext cx="10805020" cy="4525963"/>
          </a:xfrm>
        </p:spPr>
        <p:txBody>
          <a:bodyPr/>
          <a:lstStyle/>
          <a:p>
            <a:pPr marL="0" indent="0">
              <a:buNone/>
            </a:pPr>
            <a:r>
              <a:rPr lang="ru-RU" sz="3600" dirty="0">
                <a:solidFill>
                  <a:srgbClr val="7030A0"/>
                </a:solidFill>
              </a:rPr>
              <a:t>Пример</a:t>
            </a:r>
          </a:p>
          <a:p>
            <a:pPr marL="0" indent="0">
              <a:buNone/>
            </a:pPr>
            <a:r>
              <a:rPr lang="ru-RU" sz="1600" dirty="0"/>
              <a:t>Приговором Киевского районного суда города Симферополя от 20.04.2018 (по делу № 1-46/2018 (1-482/2017) и апелляционным определением Верховного Суда Республики Крым от 24.07.2018, бывший руководитель Единой комиссии по организации закупочной деятельности учреждения ФГАОУ «Крымский федеральный университет им. В.И. Вернадского» признан виновным в совершении преступления, предусмотренного частью 3 статьи 285 Уголовного кодекса Российской Федерации (использование должностным лицом своих служебных полномочий вопреки интересам службы, если это деяние совершено из корыстной или иной личной заинтересованности и повлекло тяжкие последствия).</a:t>
            </a:r>
          </a:p>
          <a:p>
            <a:pPr marL="0" indent="0">
              <a:buNone/>
            </a:pPr>
            <a:r>
              <a:rPr lang="ru-RU" sz="1600" dirty="0"/>
              <a:t>Основанием для привлечения названного лица к уголовной ответственности явилось нарушение установленной законом процедуры закупки (услуг по оценке) путем заключения 7 договоров общей стоимостью 42 574 897 рублей с единственным поставщиком – ООО «Бин-Эксперт» с предварительным искусственным разделением объектов оценки имущества на 4 группы:</a:t>
            </a:r>
          </a:p>
          <a:p>
            <a:pPr marL="0" indent="0">
              <a:buNone/>
            </a:pPr>
            <a:r>
              <a:rPr lang="ru-RU" sz="1600" dirty="0"/>
              <a:t>- автотранспорт;</a:t>
            </a:r>
          </a:p>
          <a:p>
            <a:pPr>
              <a:buFontTx/>
              <a:buChar char="-"/>
            </a:pPr>
            <a:r>
              <a:rPr lang="ru-RU" sz="1600" dirty="0"/>
              <a:t>земельные участки; </a:t>
            </a:r>
          </a:p>
          <a:p>
            <a:pPr>
              <a:buFontTx/>
              <a:buChar char="-"/>
            </a:pPr>
            <a:r>
              <a:rPr lang="ru-RU" sz="1600" dirty="0"/>
              <a:t>объекты капитального строительства, не имеющие техническую документацию; </a:t>
            </a:r>
          </a:p>
          <a:p>
            <a:pPr marL="0" indent="0">
              <a:buNone/>
            </a:pPr>
            <a:r>
              <a:rPr lang="ru-RU" sz="1600" dirty="0"/>
              <a:t>- объекты капитального строительства, имеющие техдокументации (последняя группа разделена еще на 4 подгруппы).</a:t>
            </a:r>
          </a:p>
          <a:p>
            <a:pPr marL="0" indent="0">
              <a:buNone/>
            </a:pPr>
            <a:r>
              <a:rPr lang="ru-RU" sz="1600" dirty="0"/>
              <a:t>Согласно экспертному заключению, представленному в ходе рассмотрения уголовного дела, рыночная стоимость услуг по оценке по этим договорам составила 12 669 718 рублей (при условии составления отдельных отчетов на каждый объект) и 9 733 290 рублей (при условии составления одного отчета).</a:t>
            </a:r>
          </a:p>
          <a:p>
            <a:pPr marL="0" indent="0">
              <a:buNone/>
            </a:pPr>
            <a:r>
              <a:rPr lang="ru-RU" sz="1600" dirty="0"/>
              <a:t>В судебных актах указано, что разница между общей суммой, на которую заключены договоры, и рыночной стоимостью услуг при составлении одного отчета по контракту составила 32 841 067 рублей (данная сумма является ущербом). При этом фактическая сумма ущерба (с учетом полученных обществом денежных средств) составила 18 116 467 рублей.</a:t>
            </a:r>
          </a:p>
        </p:txBody>
      </p:sp>
    </p:spTree>
    <p:extLst>
      <p:ext uri="{BB962C8B-B14F-4D97-AF65-F5344CB8AC3E}">
        <p14:creationId xmlns:p14="http://schemas.microsoft.com/office/powerpoint/2010/main" val="21631752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1787" y="343910"/>
            <a:ext cx="10445612" cy="4525963"/>
          </a:xfrm>
        </p:spPr>
        <p:txBody>
          <a:bodyPr/>
          <a:lstStyle/>
          <a:p>
            <a:pPr marL="0" indent="0">
              <a:buNone/>
            </a:pPr>
            <a:endParaRPr lang="ru-RU" sz="1600" dirty="0"/>
          </a:p>
          <a:p>
            <a:pPr marL="0" indent="0">
              <a:buNone/>
            </a:pPr>
            <a:r>
              <a:rPr lang="ru-RU" sz="1600" b="1" dirty="0"/>
              <a:t>При таких обстоятельствах суд пришел к выводу о наличии искусственного дробления объекта закупки с целью уклонения от заключения спорных договоров с обществом на конкурентной основе, что повлекло негативные последствия для учреждения.</a:t>
            </a:r>
          </a:p>
          <a:p>
            <a:pPr marL="0" indent="0">
              <a:buNone/>
            </a:pPr>
            <a:endParaRPr lang="ru-RU" sz="1600" dirty="0"/>
          </a:p>
          <a:p>
            <a:pPr marL="0" indent="0">
              <a:buNone/>
            </a:pPr>
            <a:r>
              <a:rPr lang="ru-RU" sz="1600" dirty="0"/>
              <a:t>Бывшему руководителю Единой комиссии по организации закупочной деятельности учреждения назначено наказание в виде пяти лет лишения свободы с лишением его права в течение трех лет занимать должности в государственных органах и органа местного самоуправления, связанных с административно-хозяйственной и руководящей деятельностью. </a:t>
            </a:r>
            <a:r>
              <a:rPr lang="ru-RU" sz="1600" dirty="0">
                <a:solidFill>
                  <a:srgbClr val="FF0000"/>
                </a:solidFill>
              </a:rPr>
              <a:t>В соответствии с требованиями ст. 73 УК Российской Федерации, назначенное наказание в виде лишения свободы считать условным, с испытательным сроком четыре года.</a:t>
            </a:r>
          </a:p>
        </p:txBody>
      </p:sp>
    </p:spTree>
    <p:extLst>
      <p:ext uri="{BB962C8B-B14F-4D97-AF65-F5344CB8AC3E}">
        <p14:creationId xmlns:p14="http://schemas.microsoft.com/office/powerpoint/2010/main" val="17986716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939" y="1128652"/>
            <a:ext cx="10972800" cy="1143000"/>
          </a:xfrm>
        </p:spPr>
        <p:txBody>
          <a:bodyPr/>
          <a:lstStyle/>
          <a:p>
            <a:r>
              <a:rPr lang="ru-RU" sz="2800" b="1" dirty="0">
                <a:solidFill>
                  <a:srgbClr val="00B0F0"/>
                </a:solidFill>
              </a:rPr>
              <a:t>Миф № 4: </a:t>
            </a:r>
            <a:r>
              <a:rPr lang="ru-RU" sz="2800" dirty="0">
                <a:solidFill>
                  <a:srgbClr val="00B0F0"/>
                </a:solidFill>
              </a:rPr>
              <a:t>Дробление закупки – это заключение нескольких мелких договоров с одним и тем же поставщиком. Заключение нескольких договоров по одному и тому же предмету с разными поставщиками дроблением закупки не является.</a:t>
            </a:r>
          </a:p>
        </p:txBody>
      </p:sp>
    </p:spTree>
    <p:extLst>
      <p:ext uri="{BB962C8B-B14F-4D97-AF65-F5344CB8AC3E}">
        <p14:creationId xmlns:p14="http://schemas.microsoft.com/office/powerpoint/2010/main" val="32109905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631504-33D6-4C81-A830-D430F89FD60A}"/>
              </a:ext>
            </a:extLst>
          </p:cNvPr>
          <p:cNvSpPr>
            <a:spLocks noGrp="1"/>
          </p:cNvSpPr>
          <p:nvPr>
            <p:ph type="title"/>
          </p:nvPr>
        </p:nvSpPr>
        <p:spPr>
          <a:xfrm>
            <a:off x="609600" y="1449097"/>
            <a:ext cx="10972800" cy="1143000"/>
          </a:xfrm>
        </p:spPr>
        <p:txBody>
          <a:bodyPr/>
          <a:lstStyle/>
          <a:p>
            <a:pPr algn="l"/>
            <a:r>
              <a:rPr lang="ru-RU" sz="2800" b="1" dirty="0">
                <a:solidFill>
                  <a:srgbClr val="FF0000"/>
                </a:solidFill>
              </a:rPr>
              <a:t>Реальность: </a:t>
            </a:r>
            <a:r>
              <a:rPr lang="ru-RU" sz="2800" dirty="0"/>
              <a:t>Дробление закупки - искусственное разделение необходимого заказчику товара, работы или услуги на несколько закупок с целью избежать проведения процедур конкурентных закупок, при котором количество поставщиков (один поставщик по всем договорам или несколько разных) не имеет значения.</a:t>
            </a:r>
            <a:br>
              <a:rPr lang="ru-RU" sz="2800" dirty="0"/>
            </a:br>
            <a:br>
              <a:rPr lang="ru-RU" sz="2800" dirty="0"/>
            </a:br>
            <a:endParaRPr lang="ru-RU" sz="2800" dirty="0"/>
          </a:p>
        </p:txBody>
      </p:sp>
    </p:spTree>
    <p:extLst>
      <p:ext uri="{BB962C8B-B14F-4D97-AF65-F5344CB8AC3E}">
        <p14:creationId xmlns:p14="http://schemas.microsoft.com/office/powerpoint/2010/main" val="325650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DD7C4C1-0E3B-4624-BCC2-7835A0154A55}"/>
              </a:ext>
            </a:extLst>
          </p:cNvPr>
          <p:cNvPicPr>
            <a:picLocks noGrp="1" noChangeAspect="1"/>
          </p:cNvPicPr>
          <p:nvPr>
            <p:ph idx="1"/>
          </p:nvPr>
        </p:nvPicPr>
        <p:blipFill>
          <a:blip r:embed="rId2"/>
          <a:stretch>
            <a:fillRect/>
          </a:stretch>
        </p:blipFill>
        <p:spPr>
          <a:xfrm>
            <a:off x="2801924" y="285226"/>
            <a:ext cx="5422588" cy="5975627"/>
          </a:xfrm>
        </p:spPr>
      </p:pic>
    </p:spTree>
    <p:extLst>
      <p:ext uri="{BB962C8B-B14F-4D97-AF65-F5344CB8AC3E}">
        <p14:creationId xmlns:p14="http://schemas.microsoft.com/office/powerpoint/2010/main" val="35985368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9561" y="939567"/>
            <a:ext cx="11142453" cy="4419811"/>
          </a:xfrm>
        </p:spPr>
        <p:txBody>
          <a:bodyPr/>
          <a:lstStyle/>
          <a:p>
            <a:pPr marL="0" indent="0">
              <a:buNone/>
            </a:pPr>
            <a:r>
              <a:rPr lang="ru-RU" sz="1600" b="1" dirty="0"/>
              <a:t>Постановлением АС Уральского округа  от  23 января 2020 г. по Делу  № А50-9973/2019 </a:t>
            </a:r>
            <a:r>
              <a:rPr lang="ru-RU" sz="1600" dirty="0"/>
              <a:t>поддержано решение Управления Федеральной антимонопольной службы по Пермскому краю, и Апелляционной инстанции, согласно которых действия Государственного краевого автономного учреждения «Центр спортивной подготовки Пермского края» признаны нарушением части 1 статьи 17 Федерального закона от 26.07.2006 № 135-ФЗ «О защите конкуренции», выразившимся в искусственном разделении закупаемых товаров, работ, услуг, направленном на достижение единой хозяйственной цели (выполнение работ по настройке и монтажу оборудования, поставка неона) на ряд закупок у единственного поставщика, что привело либо могло привести к ограничению, устранению, недопущению конкуренции на соответствующем товарном рынке. </a:t>
            </a:r>
          </a:p>
          <a:p>
            <a:pPr marL="0" indent="0">
              <a:buNone/>
            </a:pPr>
            <a:r>
              <a:rPr lang="ru-RU" sz="1600" dirty="0"/>
              <a:t>Как следует из решения антимонопольного органа в результате анализа закупок, проведенных учреждением в целях поставки неона и монтажа данного оборудования на фасад УДС Молот, антимонопольный орган установил, что 14.02.2018 Учреждением был заключен ряд договоров на общую сумму 2 535 235руб.: </a:t>
            </a:r>
          </a:p>
          <a:p>
            <a:r>
              <a:rPr lang="ru-RU" sz="1600" dirty="0"/>
              <a:t>договор № 117 с ИП Смирновым С.А. на оказание услуг по монтажу направляющих и неона, монтажу светильников на фасад УДС Молот на сумму 494 200 руб.; </a:t>
            </a:r>
          </a:p>
          <a:p>
            <a:r>
              <a:rPr lang="ru-RU" sz="1600" dirty="0"/>
              <a:t>договор № 118 с ИП Смирновым С.А. на оказание услуг по монтажу металлических рам и сеток на фасад УДС Молот на сумму 476 215 руб.; </a:t>
            </a:r>
          </a:p>
          <a:p>
            <a:r>
              <a:rPr lang="ru-RU" sz="1600" dirty="0"/>
              <a:t>договор № 119 с ИП Дмитриевым Д.С. на выполнение услуг по устройству, монтажу наружного оборудования УДС Молот на сумму 417 970 руб.; </a:t>
            </a:r>
          </a:p>
          <a:p>
            <a:r>
              <a:rPr lang="ru-RU" sz="1600" dirty="0"/>
              <a:t>договор поставки № 121 с ООО «ЕДС-ПРОЕКТ» на сумму 480 000 руб. (поставка профессионального неона); </a:t>
            </a:r>
          </a:p>
          <a:p>
            <a:r>
              <a:rPr lang="ru-RU" sz="1600" dirty="0"/>
              <a:t>договор поставки № 122 с ООО «Уран Н» на сумму 217 680 руб. (поставка крепежных и соединительных элементов для неона); </a:t>
            </a:r>
          </a:p>
          <a:p>
            <a:r>
              <a:rPr lang="ru-RU" sz="1600" dirty="0"/>
              <a:t>договор поставки № 123 с ООО «</a:t>
            </a:r>
            <a:r>
              <a:rPr lang="ru-RU" sz="1600" dirty="0" err="1"/>
              <a:t>ВеСта</a:t>
            </a:r>
            <a:r>
              <a:rPr lang="ru-RU" sz="1600" dirty="0"/>
              <a:t>» на сумму 449 170 руб. (поставка неона, дополнительных деталей). </a:t>
            </a:r>
          </a:p>
        </p:txBody>
      </p:sp>
      <p:sp>
        <p:nvSpPr>
          <p:cNvPr id="4" name="Заголовок 1">
            <a:extLst>
              <a:ext uri="{FF2B5EF4-FFF2-40B4-BE49-F238E27FC236}">
                <a16:creationId xmlns:a16="http://schemas.microsoft.com/office/drawing/2014/main" id="{D74DAEBD-EB15-4BA7-9CDA-5CDF1B74E331}"/>
              </a:ext>
            </a:extLst>
          </p:cNvPr>
          <p:cNvSpPr>
            <a:spLocks noGrp="1"/>
          </p:cNvSpPr>
          <p:nvPr>
            <p:ph type="title"/>
          </p:nvPr>
        </p:nvSpPr>
        <p:spPr>
          <a:xfrm>
            <a:off x="464388" y="207526"/>
            <a:ext cx="10972800" cy="581039"/>
          </a:xfrm>
        </p:spPr>
        <p:txBody>
          <a:bodyPr/>
          <a:lstStyle/>
          <a:p>
            <a:pPr algn="l"/>
            <a:r>
              <a:rPr lang="ru-RU" sz="3600" dirty="0">
                <a:solidFill>
                  <a:srgbClr val="7030A0"/>
                </a:solidFill>
              </a:rPr>
              <a:t>Пример</a:t>
            </a:r>
          </a:p>
        </p:txBody>
      </p:sp>
    </p:spTree>
    <p:extLst>
      <p:ext uri="{BB962C8B-B14F-4D97-AF65-F5344CB8AC3E}">
        <p14:creationId xmlns:p14="http://schemas.microsoft.com/office/powerpoint/2010/main" val="35211071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9562" y="271733"/>
            <a:ext cx="11142453" cy="5171535"/>
          </a:xfrm>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Все указанные договоры были заключены путем осуществления закупок у единственного поставщика, сумма по каждому из указанных договоров не превысила 500 тысяч рублей. </a:t>
            </a:r>
          </a:p>
          <a:p>
            <a:pPr marL="0" indent="0">
              <a:buNone/>
            </a:pPr>
            <a:r>
              <a:rPr lang="ru-RU" sz="1600" dirty="0"/>
              <a:t>Случаи закупки товаров, работ, услуг у единственного поставщика предусмотрены ст. 40 Положения о закупках Учреждения, утвержденного решением Наблюдательного совета, согласно подпункта 10 пункта 1 указанной статьи такая закупка осуществляется в случае поставки на сумму, не превышающую 500 тысяч рублей.</a:t>
            </a:r>
          </a:p>
          <a:p>
            <a:pPr marL="0" indent="0">
              <a:buNone/>
            </a:pPr>
            <a:r>
              <a:rPr lang="ru-RU" sz="1600" dirty="0"/>
              <a:t>Суд апелляционной инстанции считал, что спорные договоры фактически направлены на достижение единой хозяйственной цели – установка (включающая поставку и монтаж) светового оборудования (неона) на фасад УДС Молот.</a:t>
            </a:r>
          </a:p>
          <a:p>
            <a:pPr marL="0" indent="0">
              <a:buNone/>
            </a:pPr>
            <a:r>
              <a:rPr lang="ru-RU" sz="1600" dirty="0"/>
              <a:t>Объективных причин, препятствовавших Учреждению своевременно провести закупочные процедуры в конкурентной форме вместо шести процедур в неконкурентной форме, ввиду причин технологического, экономического или иного характера, из материалов дела не следует.</a:t>
            </a:r>
          </a:p>
          <a:p>
            <a:pPr marL="0" indent="0">
              <a:buNone/>
            </a:pPr>
            <a:r>
              <a:rPr lang="ru-RU" sz="1600" b="1" dirty="0">
                <a:solidFill>
                  <a:srgbClr val="FF0000"/>
                </a:solidFill>
              </a:rPr>
              <a:t>Таким образом,  суд признает верной позицию антимонопольного органа о том, что заключение указанных договоров, предметы которых неразрывно связаны между собой, направлено на достижение единой хозяйственной цели, в связи с чем фактически эти договоры представляют собой единую сделку, искусственно раздробленную и оформленную шестью самостоятельными договорами для формального соблюдения ограничений, предусмотренных Положением о закупках.</a:t>
            </a:r>
          </a:p>
          <a:p>
            <a:pPr marL="0" indent="0">
              <a:buNone/>
            </a:pPr>
            <a:endParaRPr lang="ru-RU" dirty="0"/>
          </a:p>
        </p:txBody>
      </p:sp>
    </p:spTree>
    <p:extLst>
      <p:ext uri="{BB962C8B-B14F-4D97-AF65-F5344CB8AC3E}">
        <p14:creationId xmlns:p14="http://schemas.microsoft.com/office/powerpoint/2010/main" val="720174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67A0B9-C620-4BAC-AA87-77F36F8471E9}"/>
              </a:ext>
            </a:extLst>
          </p:cNvPr>
          <p:cNvSpPr>
            <a:spLocks noGrp="1"/>
          </p:cNvSpPr>
          <p:nvPr>
            <p:ph type="title"/>
          </p:nvPr>
        </p:nvSpPr>
        <p:spPr>
          <a:xfrm>
            <a:off x="609600" y="568253"/>
            <a:ext cx="10972800" cy="1143000"/>
          </a:xfrm>
        </p:spPr>
        <p:txBody>
          <a:bodyPr/>
          <a:lstStyle/>
          <a:p>
            <a:r>
              <a:rPr lang="ru-RU" sz="3200" dirty="0">
                <a:solidFill>
                  <a:srgbClr val="7030A0"/>
                </a:solidFill>
              </a:rPr>
              <a:t>Постановление Правительства от 19.09.2019 № N 1215 «Об утверждении Положения о закупке товаров, работ, услуг федеральным государственным бюджетным учреждением «Российская академия наук»</a:t>
            </a:r>
          </a:p>
        </p:txBody>
      </p:sp>
      <p:sp>
        <p:nvSpPr>
          <p:cNvPr id="3" name="Объект 2">
            <a:extLst>
              <a:ext uri="{FF2B5EF4-FFF2-40B4-BE49-F238E27FC236}">
                <a16:creationId xmlns:a16="http://schemas.microsoft.com/office/drawing/2014/main" id="{CAF5703D-5AFC-4AA9-BEEA-E8BA13D47828}"/>
              </a:ext>
            </a:extLst>
          </p:cNvPr>
          <p:cNvSpPr>
            <a:spLocks noGrp="1"/>
          </p:cNvSpPr>
          <p:nvPr>
            <p:ph idx="1"/>
          </p:nvPr>
        </p:nvSpPr>
        <p:spPr>
          <a:xfrm>
            <a:off x="609600" y="2525086"/>
            <a:ext cx="10972800" cy="3601078"/>
          </a:xfrm>
        </p:spPr>
        <p:txBody>
          <a:bodyPr/>
          <a:lstStyle/>
          <a:p>
            <a:r>
              <a:rPr lang="ru-RU" sz="1800" dirty="0"/>
              <a:t>Не допускается искусственное дробление закупки на несколько закупок малого объема в целях уклонения от проведения конкурентных способов определения поставщика (подрядчика, исполнителя), </a:t>
            </a:r>
            <a:r>
              <a:rPr lang="ru-RU" sz="1800" b="1" dirty="0">
                <a:solidFill>
                  <a:srgbClr val="FF0000"/>
                </a:solidFill>
              </a:rPr>
              <a:t>а именно заключение нескольких договоров </a:t>
            </a:r>
            <a:r>
              <a:rPr lang="ru-RU" sz="1800" b="1" u="sng" dirty="0">
                <a:solidFill>
                  <a:srgbClr val="FF0000"/>
                </a:solidFill>
              </a:rPr>
              <a:t>с одним и тем же поставщиком (подрядчиком, исполнителем) </a:t>
            </a:r>
            <a:r>
              <a:rPr lang="ru-RU" sz="1800" b="1" dirty="0">
                <a:solidFill>
                  <a:srgbClr val="FF0000"/>
                </a:solidFill>
              </a:rPr>
              <a:t>на сумму, превышающую в совокупности 600 тыс. рублей, с одинаковым предметом закупки в случае, если дни заключения таких договоров приходятся на один и тот же квартал календарного года. </a:t>
            </a:r>
          </a:p>
          <a:p>
            <a:r>
              <a:rPr lang="ru-RU" sz="1800" dirty="0"/>
              <a:t>Под одинаковым предметом закупки в настоящем пункте понимаются товары, работы, услуги, относящиеся </a:t>
            </a:r>
            <a:r>
              <a:rPr lang="ru-RU" sz="1800" b="1" dirty="0"/>
              <a:t>к одной группе </a:t>
            </a:r>
            <a:r>
              <a:rPr lang="ru-RU" sz="1800" dirty="0"/>
              <a:t>продукции в соответствии с Общероссийским классификатором продукции по видам экономической деятельности (ОКПД 2) ОК 034-2014 (КПЕС 2008).</a:t>
            </a:r>
          </a:p>
          <a:p>
            <a:endParaRPr lang="ru-RU" dirty="0"/>
          </a:p>
        </p:txBody>
      </p:sp>
    </p:spTree>
    <p:extLst>
      <p:ext uri="{BB962C8B-B14F-4D97-AF65-F5344CB8AC3E}">
        <p14:creationId xmlns:p14="http://schemas.microsoft.com/office/powerpoint/2010/main" val="1631030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B2DD5E-E7BF-48D1-8659-1724DA789BAE}"/>
              </a:ext>
            </a:extLst>
          </p:cNvPr>
          <p:cNvSpPr>
            <a:spLocks noGrp="1"/>
          </p:cNvSpPr>
          <p:nvPr>
            <p:ph type="title"/>
          </p:nvPr>
        </p:nvSpPr>
        <p:spPr>
          <a:xfrm>
            <a:off x="606804" y="694087"/>
            <a:ext cx="10972800" cy="1143000"/>
          </a:xfrm>
        </p:spPr>
        <p:txBody>
          <a:bodyPr/>
          <a:lstStyle/>
          <a:p>
            <a:r>
              <a:rPr lang="ru-RU" sz="2400" dirty="0">
                <a:solidFill>
                  <a:srgbClr val="00B0F0"/>
                </a:solidFill>
              </a:rPr>
              <a:t>4 марта 2021 года Пленум Верховного суда утвердил Постановление №2 «О некоторых вопросах, возникающих в связи с применением судами антимонопольного законодательства». Кроме прочего разбираются вопросы применения Федерального закона от 26.07.2006 N 135-ФЗ «О защите конкуренции» совместно с положениями №44-ФЗ и №223-ФЗ.</a:t>
            </a:r>
            <a:br>
              <a:rPr lang="ru-RU" sz="2400" dirty="0">
                <a:solidFill>
                  <a:srgbClr val="3F3E3F"/>
                </a:solidFill>
              </a:rPr>
            </a:br>
            <a:endParaRPr lang="ru-RU" sz="2400" dirty="0"/>
          </a:p>
        </p:txBody>
      </p:sp>
      <p:sp>
        <p:nvSpPr>
          <p:cNvPr id="3" name="Объект 2">
            <a:extLst>
              <a:ext uri="{FF2B5EF4-FFF2-40B4-BE49-F238E27FC236}">
                <a16:creationId xmlns:a16="http://schemas.microsoft.com/office/drawing/2014/main" id="{77DAA041-6134-418E-9B26-E9DAC9B7F9A7}"/>
              </a:ext>
            </a:extLst>
          </p:cNvPr>
          <p:cNvSpPr>
            <a:spLocks noGrp="1"/>
          </p:cNvSpPr>
          <p:nvPr>
            <p:ph idx="1"/>
          </p:nvPr>
        </p:nvSpPr>
        <p:spPr>
          <a:xfrm>
            <a:off x="609600" y="2187431"/>
            <a:ext cx="10972800" cy="4525963"/>
          </a:xfrm>
        </p:spPr>
        <p:txBody>
          <a:bodyPr/>
          <a:lstStyle/>
          <a:p>
            <a:pPr algn="l" fontAlgn="base"/>
            <a:r>
              <a:rPr lang="ru-RU" sz="1800" b="0" i="0" dirty="0">
                <a:solidFill>
                  <a:srgbClr val="3F3E3F"/>
                </a:solidFill>
                <a:effectLst/>
              </a:rPr>
              <a:t>Суть основных выводов Верховного Суда:</a:t>
            </a:r>
          </a:p>
          <a:p>
            <a:pPr algn="l" fontAlgn="base"/>
            <a:r>
              <a:rPr lang="ru-RU" sz="1800" b="0" i="0" dirty="0">
                <a:solidFill>
                  <a:srgbClr val="3F3E3F"/>
                </a:solidFill>
                <a:effectLst/>
              </a:rPr>
              <a:t>1) Антимонопольный контроль в смысле статьи 17 №135-ФЗ допускается только в отношении </a:t>
            </a:r>
            <a:r>
              <a:rPr lang="ru-RU" sz="1800" b="1" i="0" dirty="0">
                <a:solidFill>
                  <a:srgbClr val="FF0000"/>
                </a:solidFill>
                <a:effectLst/>
              </a:rPr>
              <a:t>конкурентных процедур</a:t>
            </a:r>
            <a:r>
              <a:rPr lang="ru-RU" sz="1800" b="0" i="0" dirty="0">
                <a:solidFill>
                  <a:srgbClr val="FF0000"/>
                </a:solidFill>
                <a:effectLst/>
              </a:rPr>
              <a:t>.</a:t>
            </a:r>
            <a:r>
              <a:rPr lang="ru-RU" sz="1800" b="0" i="0" dirty="0">
                <a:solidFill>
                  <a:srgbClr val="3F3E3F"/>
                </a:solidFill>
                <a:effectLst/>
              </a:rPr>
              <a:t> Закупки у единственного поставщика по №44-ФЗ и №223-ФЗ не могут быть рассмотрены на предмет нарушения статьи 17 №135.</a:t>
            </a:r>
          </a:p>
          <a:p>
            <a:pPr algn="l" fontAlgn="base"/>
            <a:r>
              <a:rPr lang="ru-RU" sz="1800" b="0" i="0" dirty="0">
                <a:solidFill>
                  <a:srgbClr val="3F3E3F"/>
                </a:solidFill>
                <a:effectLst/>
              </a:rPr>
              <a:t>2) Правила статьи 17 №135-ФЗ применяются только в отсутствии иного специального законодательного регулирования. №44-ФЗ и №223-ФЗ устанавливают специальные правила к проведению закупок. Следовательно, положения статьи 17 №135-ФЗ применяются к таким процедурам только </a:t>
            </a:r>
            <a:r>
              <a:rPr lang="ru-RU" sz="1800" b="1" i="0" dirty="0">
                <a:solidFill>
                  <a:srgbClr val="3F3E3F"/>
                </a:solidFill>
                <a:effectLst/>
              </a:rPr>
              <a:t>в части, не урегулированной</a:t>
            </a:r>
            <a:r>
              <a:rPr lang="ru-RU" sz="1800" b="0" i="0" dirty="0">
                <a:solidFill>
                  <a:srgbClr val="3F3E3F"/>
                </a:solidFill>
                <a:effectLst/>
              </a:rPr>
              <a:t> специальными нормами №44-ФЗ и №223-ФЗ.</a:t>
            </a:r>
          </a:p>
          <a:p>
            <a:endParaRPr lang="ru-RU" dirty="0"/>
          </a:p>
        </p:txBody>
      </p:sp>
    </p:spTree>
    <p:extLst>
      <p:ext uri="{BB962C8B-B14F-4D97-AF65-F5344CB8AC3E}">
        <p14:creationId xmlns:p14="http://schemas.microsoft.com/office/powerpoint/2010/main" val="33655374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721" y="1801513"/>
            <a:ext cx="10972800" cy="1143000"/>
          </a:xfrm>
        </p:spPr>
        <p:txBody>
          <a:bodyPr/>
          <a:lstStyle/>
          <a:p>
            <a:r>
              <a:rPr lang="ru-RU" sz="2800" b="1" dirty="0">
                <a:solidFill>
                  <a:srgbClr val="00B0F0"/>
                </a:solidFill>
              </a:rPr>
              <a:t>Миф № 5: </a:t>
            </a:r>
            <a:r>
              <a:rPr lang="ru-RU" sz="2800" dirty="0">
                <a:solidFill>
                  <a:srgbClr val="00B0F0"/>
                </a:solidFill>
              </a:rPr>
              <a:t>Дробление закупки – это заключение нескольких мелких договоров в одну и ту же дату или на протяжении непродолжительного времени. Заключение нескольких мелких договоров по одному и тому же предмету, но в разные временные периоды (например, каждый месяц)  дроблением закупки не является.</a:t>
            </a:r>
          </a:p>
        </p:txBody>
      </p:sp>
    </p:spTree>
    <p:extLst>
      <p:ext uri="{BB962C8B-B14F-4D97-AF65-F5344CB8AC3E}">
        <p14:creationId xmlns:p14="http://schemas.microsoft.com/office/powerpoint/2010/main" val="709352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F6DD8-1351-44EC-9387-5646806B4D13}"/>
              </a:ext>
            </a:extLst>
          </p:cNvPr>
          <p:cNvSpPr>
            <a:spLocks noGrp="1"/>
          </p:cNvSpPr>
          <p:nvPr>
            <p:ph type="title"/>
          </p:nvPr>
        </p:nvSpPr>
        <p:spPr>
          <a:xfrm>
            <a:off x="609600" y="878645"/>
            <a:ext cx="10972800" cy="1143000"/>
          </a:xfrm>
        </p:spPr>
        <p:txBody>
          <a:bodyPr/>
          <a:lstStyle/>
          <a:p>
            <a:pPr algn="l"/>
            <a:r>
              <a:rPr lang="ru-RU" sz="2800" dirty="0">
                <a:solidFill>
                  <a:srgbClr val="FF0000"/>
                </a:solidFill>
              </a:rPr>
              <a:t>Реальность: </a:t>
            </a:r>
            <a:r>
              <a:rPr lang="ru-RU" sz="2800" dirty="0"/>
              <a:t>Дроблением закупки может признаваться заключение мелких договоров каждый месяц в течение года, и в иные календарные периоды</a:t>
            </a:r>
          </a:p>
        </p:txBody>
      </p:sp>
    </p:spTree>
    <p:extLst>
      <p:ext uri="{BB962C8B-B14F-4D97-AF65-F5344CB8AC3E}">
        <p14:creationId xmlns:p14="http://schemas.microsoft.com/office/powerpoint/2010/main" val="12187821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694E8-3F83-4AFD-9984-942195C31027}"/>
              </a:ext>
            </a:extLst>
          </p:cNvPr>
          <p:cNvSpPr>
            <a:spLocks noGrp="1"/>
          </p:cNvSpPr>
          <p:nvPr>
            <p:ph type="title"/>
          </p:nvPr>
        </p:nvSpPr>
        <p:spPr>
          <a:xfrm>
            <a:off x="609600" y="274638"/>
            <a:ext cx="10972800" cy="597817"/>
          </a:xfrm>
        </p:spPr>
        <p:txBody>
          <a:bodyPr/>
          <a:lstStyle/>
          <a:p>
            <a:pPr algn="l"/>
            <a:r>
              <a:rPr lang="ru-RU" sz="3600" dirty="0">
                <a:solidFill>
                  <a:srgbClr val="7030A0"/>
                </a:solidFill>
              </a:rPr>
              <a:t>Примеры</a:t>
            </a:r>
          </a:p>
        </p:txBody>
      </p:sp>
      <p:graphicFrame>
        <p:nvGraphicFramePr>
          <p:cNvPr id="4" name="Таблица 4">
            <a:extLst>
              <a:ext uri="{FF2B5EF4-FFF2-40B4-BE49-F238E27FC236}">
                <a16:creationId xmlns:a16="http://schemas.microsoft.com/office/drawing/2014/main" id="{7CA9C119-2FAC-49C7-A9F9-076122243ECF}"/>
              </a:ext>
            </a:extLst>
          </p:cNvPr>
          <p:cNvGraphicFramePr>
            <a:graphicFrameLocks noGrp="1"/>
          </p:cNvGraphicFramePr>
          <p:nvPr/>
        </p:nvGraphicFramePr>
        <p:xfrm>
          <a:off x="771787" y="939567"/>
          <a:ext cx="9840286" cy="2382520"/>
        </p:xfrm>
        <a:graphic>
          <a:graphicData uri="http://schemas.openxmlformats.org/drawingml/2006/table">
            <a:tbl>
              <a:tblPr firstRow="1" bandRow="1">
                <a:tableStyleId>{5C22544A-7EE6-4342-B048-85BDC9FD1C3A}</a:tableStyleId>
              </a:tblPr>
              <a:tblGrid>
                <a:gridCol w="9840286">
                  <a:extLst>
                    <a:ext uri="{9D8B030D-6E8A-4147-A177-3AD203B41FA5}">
                      <a16:colId xmlns:a16="http://schemas.microsoft.com/office/drawing/2014/main" val="3392980870"/>
                    </a:ext>
                  </a:extLst>
                </a:gridCol>
              </a:tblGrid>
              <a:tr h="370840">
                <a:tc>
                  <a:txBody>
                    <a:bodyPr/>
                    <a:lstStyle/>
                    <a:p>
                      <a:r>
                        <a:rPr lang="ru-RU" dirty="0"/>
                        <a:t>Суть нарушения</a:t>
                      </a:r>
                    </a:p>
                  </a:txBody>
                  <a:tcPr/>
                </a:tc>
                <a:extLst>
                  <a:ext uri="{0D108BD9-81ED-4DB2-BD59-A6C34878D82A}">
                    <a16:rowId xmlns:a16="http://schemas.microsoft.com/office/drawing/2014/main" val="2647972129"/>
                  </a:ext>
                </a:extLst>
              </a:tr>
              <a:tr h="370840">
                <a:tc>
                  <a:txBody>
                    <a:bodyPr/>
                    <a:lstStyle/>
                    <a:p>
                      <a:pPr marL="0" indent="0">
                        <a:buNone/>
                      </a:pPr>
                      <a:r>
                        <a:rPr lang="ru-RU" sz="1800" i="1" dirty="0"/>
                        <a:t>Прокуратура Якутии в 2016 году проводила проверку Республиканского дома интерната для престарелых и инвалидов:</a:t>
                      </a:r>
                    </a:p>
                    <a:p>
                      <a:pPr marL="0" indent="0">
                        <a:buNone/>
                      </a:pPr>
                      <a:r>
                        <a:rPr lang="ru-RU" sz="1800" dirty="0"/>
                        <a:t>в нарушение Федерального закона «О закупках товаров, работ, услуг отдельными видами юридических лиц» домом-интернатом ежемесячно заключаются договоры на оказание услуг по круглосуточной охране с руководством данного </a:t>
                      </a:r>
                      <a:r>
                        <a:rPr lang="ru-RU" sz="1800" dirty="0" err="1"/>
                        <a:t>ЧОПа</a:t>
                      </a:r>
                      <a:r>
                        <a:rPr lang="ru-RU" sz="1800" dirty="0"/>
                        <a:t>. </a:t>
                      </a:r>
                    </a:p>
                    <a:p>
                      <a:pPr marL="0" indent="0">
                        <a:buNone/>
                      </a:pPr>
                      <a:r>
                        <a:rPr lang="ru-RU" sz="1800" b="1" dirty="0"/>
                        <a:t>При этом с целью </a:t>
                      </a:r>
                      <a:r>
                        <a:rPr lang="ru-RU" sz="1800" b="1" dirty="0" err="1"/>
                        <a:t>избежания</a:t>
                      </a:r>
                      <a:r>
                        <a:rPr lang="ru-RU" sz="1800" b="1" dirty="0"/>
                        <a:t> проведения процедуры аукциона, сумма договора составляет 100 тыс. рублей ежемесячно.</a:t>
                      </a:r>
                    </a:p>
                  </a:txBody>
                  <a:tcPr/>
                </a:tc>
                <a:extLst>
                  <a:ext uri="{0D108BD9-81ED-4DB2-BD59-A6C34878D82A}">
                    <a16:rowId xmlns:a16="http://schemas.microsoft.com/office/drawing/2014/main" val="1331912102"/>
                  </a:ext>
                </a:extLst>
              </a:tr>
            </a:tbl>
          </a:graphicData>
        </a:graphic>
      </p:graphicFrame>
    </p:spTree>
    <p:extLst>
      <p:ext uri="{BB962C8B-B14F-4D97-AF65-F5344CB8AC3E}">
        <p14:creationId xmlns:p14="http://schemas.microsoft.com/office/powerpoint/2010/main" val="11243335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694E8-3F83-4AFD-9984-942195C31027}"/>
              </a:ext>
            </a:extLst>
          </p:cNvPr>
          <p:cNvSpPr>
            <a:spLocks noGrp="1"/>
          </p:cNvSpPr>
          <p:nvPr>
            <p:ph type="title"/>
          </p:nvPr>
        </p:nvSpPr>
        <p:spPr>
          <a:xfrm>
            <a:off x="457551" y="98469"/>
            <a:ext cx="10972800" cy="597817"/>
          </a:xfrm>
        </p:spPr>
        <p:txBody>
          <a:bodyPr/>
          <a:lstStyle/>
          <a:p>
            <a:pPr algn="l"/>
            <a:r>
              <a:rPr lang="ru-RU" sz="3600" dirty="0">
                <a:solidFill>
                  <a:srgbClr val="7030A0"/>
                </a:solidFill>
              </a:rPr>
              <a:t>Примеры</a:t>
            </a:r>
          </a:p>
        </p:txBody>
      </p:sp>
      <p:sp>
        <p:nvSpPr>
          <p:cNvPr id="5" name="TextBox 4">
            <a:extLst>
              <a:ext uri="{FF2B5EF4-FFF2-40B4-BE49-F238E27FC236}">
                <a16:creationId xmlns:a16="http://schemas.microsoft.com/office/drawing/2014/main" id="{78FCD77D-AD40-41F2-A414-D619BF550448}"/>
              </a:ext>
            </a:extLst>
          </p:cNvPr>
          <p:cNvSpPr txBox="1"/>
          <p:nvPr/>
        </p:nvSpPr>
        <p:spPr>
          <a:xfrm>
            <a:off x="305502" y="696286"/>
            <a:ext cx="11276898" cy="60016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1" i="0" u="none" strike="noStrike" kern="1200" cap="none" spc="0" normalizeH="0" baseline="0" noProof="0" dirty="0">
                <a:ln>
                  <a:noFill/>
                </a:ln>
                <a:solidFill>
                  <a:prstClr val="black"/>
                </a:solidFill>
                <a:effectLst/>
                <a:uLnTx/>
                <a:uFillTx/>
                <a:latin typeface="Calibri"/>
                <a:ea typeface="+mn-ea"/>
                <a:cs typeface="+mn-cs"/>
              </a:rPr>
              <a:t>3 ААС  в Постановлении  от 14 декабря 2018 года по Делу № А33-13046/2018 оставил в силе </a:t>
            </a:r>
            <a:r>
              <a:rPr kumimoji="0" lang="ru-RU" sz="1600" b="0" i="0" u="none" strike="noStrike" kern="1200" cap="none" spc="0" normalizeH="0" baseline="0" noProof="0" dirty="0">
                <a:ln>
                  <a:noFill/>
                </a:ln>
                <a:solidFill>
                  <a:prstClr val="black"/>
                </a:solidFill>
                <a:effectLst/>
                <a:uLnTx/>
                <a:uFillTx/>
                <a:latin typeface="Calibri"/>
                <a:ea typeface="+mn-ea"/>
                <a:cs typeface="+mn-cs"/>
              </a:rPr>
              <a:t>решение Федеральной антимонопольной службы против МАОУ «Сокол» (г. Сыктывкар), подтвердив тем самым решение суда первой инстанции.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ФАС возбудила дело против учреждения по признакам нарушения пункта 3 части 4 статьи 11 № 135-ФЗ, выразившегося в достижении соглашения путем заключения без проведения публичных процедур договоров.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Между учреждением и предприятием 01.06.2017 заключен договор № 0010/17-А на охрану военизированными подразделениями, в соответствии с которым заказчик передает, а исполнитель (предприятие) принимает под военизированную охрану объекты, перечисленные в прилагаемом к договору перечне охраняемых объектов. Цена договора 4 А33-13046/2018 составляет 366 177 рублей 60 копеек за 720 часа работы. Период охраны определен с 01.06.2017 до 30.06.2017.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Аналогичные договоры между учреждением и предприятием заключены 01.07.2017 на сумму 378 383 рублей 52 копеек за 744 часа работы (период охраны определен с 01.07.2017 по 31.07.2017);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01.08.2017 на сумму 378 383 рублей 52 копеек за 744 часа работы (период охраны определен с 01.08.2017 по 31.08.2017);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01.09.2017 на сумму 372 280 рублей 56 копеек за 744 часа работы (период охраны определен с 01.09.2017 по 31.09.2017). Общая сумма вышеуказанных договоров, заключенных заявителем и ФГУП «Охрана», составила 1 495 225 рублей 20 копеек.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ФАС, признавая, что заказчиком при заключении договоров охраны с ФГУП «Охрана», не соблюдены условия, предусмотренные Положением о закупках для заключения договора с единственным поставщиком (в Положении – у ед. поставщика до 500 тыс. руб.), исходила из того, что в рассматриваемом случае учреждение имело единую потребность в услугах охраны, общая стоимость которой превышала установленное Положением о закупках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Довод предприятия о том, что оно не могло отказаться от заключения спорных договоров в связи с возникновением реальной опасности жизни и здоровью детей, оставшихся без охраны после расторжения договора с частной охранной организацией, не был принят судом во внимание в связи с отсутствием чрезвычайных обстоятельств и наличием у заказчика возможности заблаговременно организовать и провести закупку охранных услуг на весь период летнего отдыха детей.</a:t>
            </a:r>
          </a:p>
        </p:txBody>
      </p:sp>
    </p:spTree>
    <p:extLst>
      <p:ext uri="{BB962C8B-B14F-4D97-AF65-F5344CB8AC3E}">
        <p14:creationId xmlns:p14="http://schemas.microsoft.com/office/powerpoint/2010/main" val="17707264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694E8-3F83-4AFD-9984-942195C31027}"/>
              </a:ext>
            </a:extLst>
          </p:cNvPr>
          <p:cNvSpPr>
            <a:spLocks noGrp="1"/>
          </p:cNvSpPr>
          <p:nvPr>
            <p:ph type="title"/>
          </p:nvPr>
        </p:nvSpPr>
        <p:spPr>
          <a:xfrm>
            <a:off x="609600" y="274638"/>
            <a:ext cx="10972800" cy="597817"/>
          </a:xfrm>
        </p:spPr>
        <p:txBody>
          <a:bodyPr/>
          <a:lstStyle/>
          <a:p>
            <a:pPr algn="l"/>
            <a:r>
              <a:rPr lang="ru-RU" sz="3600" dirty="0">
                <a:solidFill>
                  <a:srgbClr val="7030A0"/>
                </a:solidFill>
              </a:rPr>
              <a:t>Примеры</a:t>
            </a:r>
          </a:p>
        </p:txBody>
      </p:sp>
      <p:sp>
        <p:nvSpPr>
          <p:cNvPr id="5" name="TextBox 4">
            <a:extLst>
              <a:ext uri="{FF2B5EF4-FFF2-40B4-BE49-F238E27FC236}">
                <a16:creationId xmlns:a16="http://schemas.microsoft.com/office/drawing/2014/main" id="{78FCD77D-AD40-41F2-A414-D619BF550448}"/>
              </a:ext>
            </a:extLst>
          </p:cNvPr>
          <p:cNvSpPr txBox="1"/>
          <p:nvPr/>
        </p:nvSpPr>
        <p:spPr>
          <a:xfrm>
            <a:off x="377506" y="748769"/>
            <a:ext cx="11276898"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a:ea typeface="+mn-ea"/>
                <a:cs typeface="+mn-cs"/>
              </a:rPr>
              <a:t>АС Волго-Вятского округа Постановлением от 26 июня 2020 г. по делу № А43-8699/2019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оставил в силе решение Федеральной антимонопольной службы против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a:t>
            </a:r>
            <a:r>
              <a:rPr kumimoji="0" lang="ru-RU" sz="1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Установлено по делу, что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в своей закупочной деятельности руководствуется Положением о закупках товара, работ, услуг. Указанным Положением предусмотрены случаи закупки у единственного поставщика (подрядчика, исполнителя).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Так, согласно подпункту 1.2 пункта 1 статьи 54 Положения о закупках товаров, работ, услуг проведение закупки у единственного поставщика (подрядчика, исполнителя) осуществляется заказчиком в случае закупки товаров, работ и услуг на сумму, не превышающую 100 тысяч рублей с учетом налогов по одной сделке. Заказчик вправе заключить договор или осуществить оплату по счету либо на основании товарного, кассового чеков, квитанции об оплате.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В ходе проверочных мероприятий Управление установило, что в период с ноября 2015 года по 2017 год (включительно)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заключало договоры с ООО ТД «Движение НН» без проведения публичных закупочных процедур, предметом которых являлась поставка одних и тех же товаров в течение определенного календарного периода.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Так, имея потребность в приобретении продуктов питания,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заключило 19.11.2015 четыре договора с ООО ТД «Движение НН» на общую сумму 382 278,45 руб., сгруппировав при этом продукты питания таким образом, чтобы сумма каждого договора не превышала 100 000,00 руб.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Имея необходимость в приобретении продуктов питания, 26.11.2015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заключило 5 договоров с ООО ТД «Движение НН» на общую сумму 327 001,39 руб., сгруппировав при этом продукты питания таким образом, чтобы сумма каждого договора не превышала 100 000,00 руб.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Аналогичным образом заключались ГБУ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Понетаевский</a:t>
            </a:r>
            <a:r>
              <a:rPr kumimoji="0" lang="ru-RU" sz="1800" b="0" i="0" u="none" strike="noStrike" kern="1200" cap="none" spc="0" normalizeH="0" baseline="0" noProof="0" dirty="0">
                <a:ln>
                  <a:noFill/>
                </a:ln>
                <a:solidFill>
                  <a:prstClr val="black"/>
                </a:solidFill>
                <a:effectLst/>
                <a:uLnTx/>
                <a:uFillTx/>
                <a:latin typeface="Calibri"/>
                <a:ea typeface="+mn-ea"/>
                <a:cs typeface="+mn-cs"/>
              </a:rPr>
              <a:t> ПНИ» и ООО ТД «Движение НН» договоры в 2016 году и в течение всего 2017 года.</a:t>
            </a:r>
          </a:p>
        </p:txBody>
      </p:sp>
    </p:spTree>
    <p:extLst>
      <p:ext uri="{BB962C8B-B14F-4D97-AF65-F5344CB8AC3E}">
        <p14:creationId xmlns:p14="http://schemas.microsoft.com/office/powerpoint/2010/main" val="29895408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694E8-3F83-4AFD-9984-942195C31027}"/>
              </a:ext>
            </a:extLst>
          </p:cNvPr>
          <p:cNvSpPr>
            <a:spLocks noGrp="1"/>
          </p:cNvSpPr>
          <p:nvPr>
            <p:ph type="title"/>
          </p:nvPr>
        </p:nvSpPr>
        <p:spPr>
          <a:xfrm>
            <a:off x="609600" y="274638"/>
            <a:ext cx="10972800" cy="597817"/>
          </a:xfrm>
        </p:spPr>
        <p:txBody>
          <a:bodyPr/>
          <a:lstStyle/>
          <a:p>
            <a:pPr algn="l"/>
            <a:r>
              <a:rPr lang="ru-RU" sz="3600" dirty="0">
                <a:solidFill>
                  <a:srgbClr val="7030A0"/>
                </a:solidFill>
              </a:rPr>
              <a:t>Примеры</a:t>
            </a:r>
          </a:p>
        </p:txBody>
      </p:sp>
      <p:sp>
        <p:nvSpPr>
          <p:cNvPr id="5" name="TextBox 4">
            <a:extLst>
              <a:ext uri="{FF2B5EF4-FFF2-40B4-BE49-F238E27FC236}">
                <a16:creationId xmlns:a16="http://schemas.microsoft.com/office/drawing/2014/main" id="{78FCD77D-AD40-41F2-A414-D619BF550448}"/>
              </a:ext>
            </a:extLst>
          </p:cNvPr>
          <p:cNvSpPr txBox="1"/>
          <p:nvPr/>
        </p:nvSpPr>
        <p:spPr>
          <a:xfrm>
            <a:off x="457551" y="1090569"/>
            <a:ext cx="11276898"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Суды отметил, что ФАС доказала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антиконкурентные</a:t>
            </a:r>
            <a:r>
              <a:rPr kumimoji="0" lang="ru-RU" sz="1800" b="0" i="0" u="none" strike="noStrike" kern="1200" cap="none" spc="0" normalizeH="0" baseline="0" noProof="0" dirty="0">
                <a:ln>
                  <a:noFill/>
                </a:ln>
                <a:solidFill>
                  <a:prstClr val="black"/>
                </a:solidFill>
                <a:effectLst/>
                <a:uLnTx/>
                <a:uFillTx/>
                <a:latin typeface="Calibri"/>
                <a:ea typeface="+mn-ea"/>
                <a:cs typeface="+mn-cs"/>
              </a:rPr>
              <a:t> последствия заключенного соглашения, поскольку в результате заключения Учреждением контрактов с компанией как единственным поставщиком, компания получила доступ к выполнению работ по максимально возможной цене, без участия в какой-либо конкурентной борьбе, без подачи предложений о снижении цены контракта.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Суды пришли к выводу о доказанности ФАС нарушения Учреждением и компанией положений части 4 статьи 11 №135-ФЗ. </a:t>
            </a:r>
          </a:p>
        </p:txBody>
      </p:sp>
    </p:spTree>
    <p:extLst>
      <p:ext uri="{BB962C8B-B14F-4D97-AF65-F5344CB8AC3E}">
        <p14:creationId xmlns:p14="http://schemas.microsoft.com/office/powerpoint/2010/main" val="118509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BD1866B-1F02-4718-9882-550B502A84FC}"/>
              </a:ext>
            </a:extLst>
          </p:cNvPr>
          <p:cNvPicPr>
            <a:picLocks noGrp="1" noChangeAspect="1"/>
          </p:cNvPicPr>
          <p:nvPr>
            <p:ph idx="1"/>
          </p:nvPr>
        </p:nvPicPr>
        <p:blipFill>
          <a:blip r:embed="rId2"/>
          <a:stretch>
            <a:fillRect/>
          </a:stretch>
        </p:blipFill>
        <p:spPr>
          <a:xfrm>
            <a:off x="3015047" y="832487"/>
            <a:ext cx="6161905" cy="4257143"/>
          </a:xfrm>
        </p:spPr>
      </p:pic>
    </p:spTree>
    <p:extLst>
      <p:ext uri="{BB962C8B-B14F-4D97-AF65-F5344CB8AC3E}">
        <p14:creationId xmlns:p14="http://schemas.microsoft.com/office/powerpoint/2010/main" val="239814958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605243"/>
            <a:ext cx="10972800" cy="1143000"/>
          </a:xfrm>
        </p:spPr>
        <p:txBody>
          <a:bodyPr/>
          <a:lstStyle/>
          <a:p>
            <a:r>
              <a:rPr lang="ru-RU" sz="2800" b="1" dirty="0">
                <a:solidFill>
                  <a:srgbClr val="00B0F0"/>
                </a:solidFill>
              </a:rPr>
              <a:t>Миф № 6: </a:t>
            </a:r>
            <a:r>
              <a:rPr lang="ru-RU" sz="2800" dirty="0">
                <a:solidFill>
                  <a:srgbClr val="00B0F0"/>
                </a:solidFill>
              </a:rPr>
              <a:t>«Дробление закупки» - это заключение нескольких договоров, стоимость каждого из которых не превышает пороговые значения, установленные в пункте 1  части 15 статьи 4 Закона </a:t>
            </a:r>
            <a:br>
              <a:rPr lang="ru-RU" sz="2800" dirty="0">
                <a:solidFill>
                  <a:srgbClr val="00B0F0"/>
                </a:solidFill>
              </a:rPr>
            </a:br>
            <a:r>
              <a:rPr lang="ru-RU" sz="2800" dirty="0">
                <a:solidFill>
                  <a:srgbClr val="00B0F0"/>
                </a:solidFill>
              </a:rPr>
              <a:t>№ 223-ФЗ . Понятие «дробление закупки» не применяется, если заказчик проводит несколько конкурентных процедур.</a:t>
            </a:r>
          </a:p>
        </p:txBody>
      </p:sp>
    </p:spTree>
    <p:extLst>
      <p:ext uri="{BB962C8B-B14F-4D97-AF65-F5344CB8AC3E}">
        <p14:creationId xmlns:p14="http://schemas.microsoft.com/office/powerpoint/2010/main" val="8447649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F8E59B-F5A7-4312-9FF5-754E69E5FFA7}"/>
              </a:ext>
            </a:extLst>
          </p:cNvPr>
          <p:cNvSpPr>
            <a:spLocks noGrp="1"/>
          </p:cNvSpPr>
          <p:nvPr>
            <p:ph type="title"/>
          </p:nvPr>
        </p:nvSpPr>
        <p:spPr>
          <a:xfrm>
            <a:off x="609600" y="1147094"/>
            <a:ext cx="10972800" cy="1143000"/>
          </a:xfrm>
        </p:spPr>
        <p:txBody>
          <a:bodyPr/>
          <a:lstStyle/>
          <a:p>
            <a:pPr algn="l"/>
            <a:r>
              <a:rPr lang="ru-RU" sz="2800" dirty="0">
                <a:solidFill>
                  <a:srgbClr val="FF0000"/>
                </a:solidFill>
              </a:rPr>
              <a:t>Реальность: </a:t>
            </a:r>
            <a:r>
              <a:rPr lang="ru-RU" sz="2800" dirty="0"/>
              <a:t>О дроблении закупки можно говорить и в случае, когда вместо одной конкурентной процедуры заказчик проводит несколько конкурентных процедур.</a:t>
            </a:r>
            <a:br>
              <a:rPr lang="ru-RU" sz="2800" dirty="0"/>
            </a:br>
            <a:endParaRPr lang="ru-RU" sz="2800" dirty="0"/>
          </a:p>
        </p:txBody>
      </p:sp>
    </p:spTree>
    <p:extLst>
      <p:ext uri="{BB962C8B-B14F-4D97-AF65-F5344CB8AC3E}">
        <p14:creationId xmlns:p14="http://schemas.microsoft.com/office/powerpoint/2010/main" val="11002113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7BB10C-2B81-4854-91C7-B1DE9B93493D}"/>
              </a:ext>
            </a:extLst>
          </p:cNvPr>
          <p:cNvSpPr>
            <a:spLocks noGrp="1"/>
          </p:cNvSpPr>
          <p:nvPr>
            <p:ph type="title"/>
          </p:nvPr>
        </p:nvSpPr>
        <p:spPr>
          <a:xfrm>
            <a:off x="609600" y="274638"/>
            <a:ext cx="10972800" cy="673318"/>
          </a:xfrm>
        </p:spPr>
        <p:txBody>
          <a:bodyPr/>
          <a:lstStyle/>
          <a:p>
            <a:pPr algn="l"/>
            <a:r>
              <a:rPr lang="ru-RU" sz="3600" dirty="0">
                <a:solidFill>
                  <a:srgbClr val="7030A0"/>
                </a:solidFill>
              </a:rPr>
              <a:t>Пример</a:t>
            </a:r>
          </a:p>
        </p:txBody>
      </p:sp>
      <p:graphicFrame>
        <p:nvGraphicFramePr>
          <p:cNvPr id="4" name="Таблица 4">
            <a:extLst>
              <a:ext uri="{FF2B5EF4-FFF2-40B4-BE49-F238E27FC236}">
                <a16:creationId xmlns:a16="http://schemas.microsoft.com/office/drawing/2014/main" id="{C24CF48A-5674-4B7E-8BDC-5FF49D7619E2}"/>
              </a:ext>
            </a:extLst>
          </p:cNvPr>
          <p:cNvGraphicFramePr>
            <a:graphicFrameLocks noGrp="1"/>
          </p:cNvGraphicFramePr>
          <p:nvPr/>
        </p:nvGraphicFramePr>
        <p:xfrm>
          <a:off x="1216404" y="1175179"/>
          <a:ext cx="9287545" cy="4753864"/>
        </p:xfrm>
        <a:graphic>
          <a:graphicData uri="http://schemas.openxmlformats.org/drawingml/2006/table">
            <a:tbl>
              <a:tblPr firstRow="1" bandRow="1">
                <a:tableStyleId>{5C22544A-7EE6-4342-B048-85BDC9FD1C3A}</a:tableStyleId>
              </a:tblPr>
              <a:tblGrid>
                <a:gridCol w="9287545">
                  <a:extLst>
                    <a:ext uri="{9D8B030D-6E8A-4147-A177-3AD203B41FA5}">
                      <a16:colId xmlns:a16="http://schemas.microsoft.com/office/drawing/2014/main" val="3824006450"/>
                    </a:ext>
                  </a:extLst>
                </a:gridCol>
              </a:tblGrid>
              <a:tr h="370840">
                <a:tc>
                  <a:txBody>
                    <a:bodyPr/>
                    <a:lstStyle/>
                    <a:p>
                      <a:pPr algn="l"/>
                      <a:r>
                        <a:rPr lang="ru-RU" dirty="0"/>
                        <a:t>Суть нарушения</a:t>
                      </a:r>
                    </a:p>
                  </a:txBody>
                  <a:tcPr/>
                </a:tc>
                <a:extLst>
                  <a:ext uri="{0D108BD9-81ED-4DB2-BD59-A6C34878D82A}">
                    <a16:rowId xmlns:a16="http://schemas.microsoft.com/office/drawing/2014/main" val="474055755"/>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Постановлением АС Северо-Западного округа  от 18 мая 2020 года по Делу № А21-3115/2019 </a:t>
                      </a:r>
                      <a:r>
                        <a:rPr kumimoji="0" lang="ru-RU" sz="1600" b="0" i="0" u="none" strike="noStrike" kern="1200" cap="none" spc="0" normalizeH="0" baseline="0" noProof="0" dirty="0">
                          <a:ln>
                            <a:noFill/>
                          </a:ln>
                          <a:solidFill>
                            <a:prstClr val="black"/>
                          </a:solidFill>
                          <a:effectLst/>
                          <a:uLnTx/>
                          <a:uFillTx/>
                          <a:latin typeface="+mn-lt"/>
                          <a:ea typeface="+mn-ea"/>
                          <a:cs typeface="+mn-cs"/>
                        </a:rPr>
                        <a:t>поддержано решение суда Арбитражного суда Калининградской области и Апелляционной инстанции, в соответствии с которым проведение заказчиком Государственным </a:t>
                      </a:r>
                      <a:r>
                        <a:rPr kumimoji="0" lang="ru-RU" sz="1600" b="0" i="0" u="none" strike="noStrike" kern="1200" cap="none" spc="0" normalizeH="0" baseline="0" noProof="0" dirty="0" err="1">
                          <a:ln>
                            <a:noFill/>
                          </a:ln>
                          <a:solidFill>
                            <a:prstClr val="black"/>
                          </a:solidFill>
                          <a:effectLst/>
                          <a:uLnTx/>
                          <a:uFillTx/>
                          <a:latin typeface="+mn-lt"/>
                          <a:ea typeface="+mn-ea"/>
                          <a:cs typeface="+mn-cs"/>
                        </a:rPr>
                        <a:t>предприятием«Едина</a:t>
                      </a:r>
                      <a:r>
                        <a:rPr kumimoji="0" lang="ru-RU" sz="1600" b="0" i="0" u="none" strike="noStrike" kern="1200" cap="none" spc="0" normalizeH="0" baseline="0" noProof="0" dirty="0">
                          <a:ln>
                            <a:noFill/>
                          </a:ln>
                          <a:solidFill>
                            <a:prstClr val="black"/>
                          </a:solidFill>
                          <a:effectLst/>
                          <a:uLnTx/>
                          <a:uFillTx/>
                          <a:latin typeface="+mn-lt"/>
                          <a:ea typeface="+mn-ea"/>
                          <a:cs typeface="+mn-cs"/>
                        </a:rPr>
                        <a:t> система обращения с отходами» (в рамках 223-ФЗ) четырех запросов котировок в электронной форме по одному и тому же предмету (оказание услуг по обеспечению осуществления региональным оператором по обращению с ТКО на территории Калининградской области расчетов с </a:t>
                      </a:r>
                      <a:r>
                        <a:rPr kumimoji="0" lang="ru-RU" sz="1600" b="0" i="0" u="none" strike="noStrike" kern="1200" cap="none" spc="0" normalizeH="0" baseline="0" noProof="0" dirty="0" err="1">
                          <a:ln>
                            <a:noFill/>
                          </a:ln>
                          <a:solidFill>
                            <a:prstClr val="black"/>
                          </a:solidFill>
                          <a:effectLst/>
                          <a:uLnTx/>
                          <a:uFillTx/>
                          <a:latin typeface="+mn-lt"/>
                          <a:ea typeface="+mn-ea"/>
                          <a:cs typeface="+mn-cs"/>
                        </a:rPr>
                        <a:t>отходообразователями</a:t>
                      </a:r>
                      <a:r>
                        <a:rPr kumimoji="0" lang="ru-RU" sz="1600" b="0" i="0" u="none" strike="noStrike" kern="1200" cap="none" spc="0" normalizeH="0" baseline="0" noProof="0" dirty="0">
                          <a:ln>
                            <a:noFill/>
                          </a:ln>
                          <a:solidFill>
                            <a:prstClr val="black"/>
                          </a:solidFill>
                          <a:effectLst/>
                          <a:uLnTx/>
                          <a:uFillTx/>
                          <a:latin typeface="+mn-lt"/>
                          <a:ea typeface="+mn-ea"/>
                          <a:cs typeface="+mn-cs"/>
                        </a:rPr>
                        <a:t>) вместо проведения торгов в форме конкурса признано искусственным дроблением закупки.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Судом сделан обоснованный вывод, что у заказчика усматривалась единая потребность на получение услуг в 2019 году. Кроме того, оказываемая услуга должна была носить постоянный характер, а замена исполнителей в процессе оказания услуг могла повлечь за собой невозможность непрерывного характера оказания услуг.</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Таким образом, объективная необходимость разделения (дробления) закупки у заказчика отсутствовала. Указанные обстоятельства могли привести к отсутствию у потенциальных участников котировок чёткого понимания возможного оказания услуги в течение столь короткого промежутка времени, а также объёма оказываемых услуг.</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rgbClr val="FF0000"/>
                          </a:solidFill>
                          <a:effectLst/>
                          <a:uLnTx/>
                          <a:uFillTx/>
                          <a:latin typeface="+mn-lt"/>
                          <a:ea typeface="+mn-ea"/>
                          <a:cs typeface="+mn-cs"/>
                        </a:rPr>
                        <a:t>Проведенные запросы котировок и заключенные по их результатам договора судом признаны недействительными, договора расторгнуты.</a:t>
                      </a:r>
                    </a:p>
                  </a:txBody>
                  <a:tcPr/>
                </a:tc>
                <a:extLst>
                  <a:ext uri="{0D108BD9-81ED-4DB2-BD59-A6C34878D82A}">
                    <a16:rowId xmlns:a16="http://schemas.microsoft.com/office/drawing/2014/main" val="1398072310"/>
                  </a:ext>
                </a:extLst>
              </a:tr>
            </a:tbl>
          </a:graphicData>
        </a:graphic>
      </p:graphicFrame>
    </p:spTree>
    <p:extLst>
      <p:ext uri="{BB962C8B-B14F-4D97-AF65-F5344CB8AC3E}">
        <p14:creationId xmlns:p14="http://schemas.microsoft.com/office/powerpoint/2010/main" val="208386651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974" y="1836019"/>
            <a:ext cx="10972800" cy="1143000"/>
          </a:xfrm>
        </p:spPr>
        <p:txBody>
          <a:bodyPr/>
          <a:lstStyle/>
          <a:p>
            <a:r>
              <a:rPr lang="ru-RU" sz="3200" b="1" dirty="0">
                <a:solidFill>
                  <a:srgbClr val="00B0F0"/>
                </a:solidFill>
              </a:rPr>
              <a:t>Миф № 7: </a:t>
            </a:r>
            <a:r>
              <a:rPr lang="ru-RU" sz="3200" dirty="0">
                <a:solidFill>
                  <a:srgbClr val="00B0F0"/>
                </a:solidFill>
              </a:rPr>
              <a:t>За дробление закупки ответственность несет только заказчик, поставщик (подрядчик, исполнитель) не имеет рисков при заключении мелких договоров с заказчиком.</a:t>
            </a:r>
          </a:p>
        </p:txBody>
      </p:sp>
    </p:spTree>
    <p:extLst>
      <p:ext uri="{BB962C8B-B14F-4D97-AF65-F5344CB8AC3E}">
        <p14:creationId xmlns:p14="http://schemas.microsoft.com/office/powerpoint/2010/main" val="38794201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820896"/>
            <a:ext cx="10972800" cy="4525963"/>
          </a:xfrm>
        </p:spPr>
        <p:txBody>
          <a:bodyPr/>
          <a:lstStyle/>
          <a:p>
            <a:pPr marL="0" indent="0">
              <a:buNone/>
            </a:pPr>
            <a:r>
              <a:rPr lang="ru-RU" sz="2800" dirty="0">
                <a:solidFill>
                  <a:srgbClr val="FF0000"/>
                </a:solidFill>
              </a:rPr>
              <a:t>Реальность: </a:t>
            </a:r>
            <a:r>
              <a:rPr lang="ru-RU" sz="2800" dirty="0"/>
              <a:t>Дробление закупки может рассматриваться как участие в </a:t>
            </a:r>
            <a:r>
              <a:rPr lang="ru-RU" sz="2800" dirty="0" err="1"/>
              <a:t>антиконкурентном</a:t>
            </a:r>
            <a:r>
              <a:rPr lang="ru-RU" sz="2800" dirty="0"/>
              <a:t> соглашении. </a:t>
            </a:r>
          </a:p>
          <a:p>
            <a:pPr marL="0" indent="0">
              <a:buNone/>
            </a:pPr>
            <a:r>
              <a:rPr lang="ru-RU" sz="2800" dirty="0"/>
              <a:t>Последствия такого участия - привлечение как заказчика, так и поставщика к административной ответственности. </a:t>
            </a:r>
          </a:p>
          <a:p>
            <a:pPr marL="0" indent="0">
              <a:buNone/>
            </a:pPr>
            <a:r>
              <a:rPr lang="ru-RU" sz="2800" dirty="0"/>
              <a:t>Кроме того, в случае заключения контрактов без проведения конкурентных процедур, такие контракты судами признаются ничтожными, и поставщик лишается права требовать оплаты поставленных товаров, выполненных работ, оказанных услуг.</a:t>
            </a:r>
          </a:p>
          <a:p>
            <a:endParaRPr lang="ru-RU" dirty="0"/>
          </a:p>
        </p:txBody>
      </p:sp>
    </p:spTree>
    <p:extLst>
      <p:ext uri="{BB962C8B-B14F-4D97-AF65-F5344CB8AC3E}">
        <p14:creationId xmlns:p14="http://schemas.microsoft.com/office/powerpoint/2010/main" val="24281329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7BB10C-2B81-4854-91C7-B1DE9B93493D}"/>
              </a:ext>
            </a:extLst>
          </p:cNvPr>
          <p:cNvSpPr>
            <a:spLocks noGrp="1"/>
          </p:cNvSpPr>
          <p:nvPr>
            <p:ph type="title"/>
          </p:nvPr>
        </p:nvSpPr>
        <p:spPr>
          <a:xfrm>
            <a:off x="609600" y="157192"/>
            <a:ext cx="10972800" cy="673318"/>
          </a:xfrm>
        </p:spPr>
        <p:txBody>
          <a:bodyPr/>
          <a:lstStyle/>
          <a:p>
            <a:pPr algn="l"/>
            <a:r>
              <a:rPr lang="ru-RU" sz="3600" dirty="0">
                <a:solidFill>
                  <a:srgbClr val="7030A0"/>
                </a:solidFill>
              </a:rPr>
              <a:t>Примеры</a:t>
            </a:r>
          </a:p>
        </p:txBody>
      </p:sp>
      <p:graphicFrame>
        <p:nvGraphicFramePr>
          <p:cNvPr id="4" name="Таблица 4">
            <a:extLst>
              <a:ext uri="{FF2B5EF4-FFF2-40B4-BE49-F238E27FC236}">
                <a16:creationId xmlns:a16="http://schemas.microsoft.com/office/drawing/2014/main" id="{C24CF48A-5674-4B7E-8BDC-5FF49D7619E2}"/>
              </a:ext>
            </a:extLst>
          </p:cNvPr>
          <p:cNvGraphicFramePr>
            <a:graphicFrameLocks noGrp="1"/>
          </p:cNvGraphicFramePr>
          <p:nvPr/>
        </p:nvGraphicFramePr>
        <p:xfrm>
          <a:off x="822121" y="947956"/>
          <a:ext cx="9840286" cy="5557520"/>
        </p:xfrm>
        <a:graphic>
          <a:graphicData uri="http://schemas.openxmlformats.org/drawingml/2006/table">
            <a:tbl>
              <a:tblPr firstRow="1" bandRow="1">
                <a:tableStyleId>{5C22544A-7EE6-4342-B048-85BDC9FD1C3A}</a:tableStyleId>
              </a:tblPr>
              <a:tblGrid>
                <a:gridCol w="9840286">
                  <a:extLst>
                    <a:ext uri="{9D8B030D-6E8A-4147-A177-3AD203B41FA5}">
                      <a16:colId xmlns:a16="http://schemas.microsoft.com/office/drawing/2014/main" val="3824006450"/>
                    </a:ext>
                  </a:extLst>
                </a:gridCol>
              </a:tblGrid>
              <a:tr h="370840">
                <a:tc>
                  <a:txBody>
                    <a:bodyPr/>
                    <a:lstStyle/>
                    <a:p>
                      <a:pPr algn="l"/>
                      <a:r>
                        <a:rPr lang="ru-RU" dirty="0"/>
                        <a:t>Суть нарушения</a:t>
                      </a:r>
                    </a:p>
                  </a:txBody>
                  <a:tcPr/>
                </a:tc>
                <a:extLst>
                  <a:ext uri="{0D108BD9-81ED-4DB2-BD59-A6C34878D82A}">
                    <a16:rowId xmlns:a16="http://schemas.microsoft.com/office/drawing/2014/main" val="474055755"/>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chemeClr val="tx1"/>
                          </a:solidFill>
                          <a:effectLst/>
                          <a:uLnTx/>
                          <a:uFillTx/>
                          <a:latin typeface="+mn-lt"/>
                          <a:ea typeface="+mn-ea"/>
                          <a:cs typeface="+mn-cs"/>
                        </a:rPr>
                        <a:t>Решением АС г. Москвы от 03.10.2019 по Делу № А40-5354/2019: признал недействительным договор подряда</a:t>
                      </a:r>
                      <a:r>
                        <a:rPr kumimoji="0" lang="ru-RU" sz="1600" b="0" i="0" u="none" strike="noStrike" kern="1200" cap="none" spc="0" normalizeH="0" baseline="0" noProof="0" dirty="0">
                          <a:ln>
                            <a:noFill/>
                          </a:ln>
                          <a:solidFill>
                            <a:schemeClr val="tx1"/>
                          </a:solidFill>
                          <a:effectLst/>
                          <a:uLnTx/>
                          <a:uFillTx/>
                          <a:latin typeface="+mn-lt"/>
                          <a:ea typeface="+mn-ea"/>
                          <a:cs typeface="+mn-cs"/>
                        </a:rPr>
                        <a:t> № 126-1370-2/223К от 03.08.2017 г., заключенного между ФГБОУ « Московский государственный институт культуры» (истец) к ООО " ДИПТЕХ « (ответчик) (Работы по договору выполнены, акты подписаны, оплачивать истец не хочет).</a:t>
                      </a:r>
                    </a:p>
                    <a:p>
                      <a:pPr eaLnBrk="1" hangingPunct="1">
                        <a:buFont typeface="Arial" charset="0"/>
                        <a:buNone/>
                        <a:defRPr/>
                      </a:pPr>
                      <a:r>
                        <a:rPr lang="ru-RU" sz="1600" dirty="0"/>
                        <a:t>Договор подряда №126-1370-2/223К от 03.08.2017 г. является недействительным в связи со следующими обстоятельствами: Договор был заключен в нарушение части 1 статьи 17 Федерального закона от 26.07.2006 N135-ФЗ «О защите конкуренции», в нарушение п. п. 1, 2 части 1, части 5.1 статьи 3, части 2 статьи 4 Федерального закона от 18.07.2011 N 223-ФЗ «О закупках товаров, работ, услуг отдельными видами юридических лиц», выраженного в искусственном дроблении в период с 03.07.2017 г. по 07.08.2017 г. единого предмета закупок на 81 договор в целях заключения контрактов с единственным поставщиком в обход применения конкурентных процедур, что привело к недопущению конкуренции на рынке ремонтно- строительных работ, создало ООО «ДИПТЕХ» преимущественные условия при проведении закупок, в том числе путем доступа к информации в приоритетном порядке, нарушило принципы закупок, а также повлекло нарушение публичных интересов либо прав и охраняемых законом интересов третьих лиц. </a:t>
                      </a:r>
                    </a:p>
                  </a:txBody>
                  <a:tcPr/>
                </a:tc>
                <a:extLst>
                  <a:ext uri="{0D108BD9-81ED-4DB2-BD59-A6C34878D82A}">
                    <a16:rowId xmlns:a16="http://schemas.microsoft.com/office/drawing/2014/main" val="1398072310"/>
                  </a:ext>
                </a:extLst>
              </a:tr>
              <a:tr h="370840">
                <a:tc>
                  <a:txBody>
                    <a:bodyPr/>
                    <a:lstStyle/>
                    <a:p>
                      <a:pPr eaLnBrk="1" hangingPunct="1">
                        <a:buFont typeface="Arial" charset="0"/>
                        <a:buNone/>
                        <a:defRPr/>
                      </a:pPr>
                      <a:endParaRPr lang="ru-RU" sz="1600" dirty="0"/>
                    </a:p>
                  </a:txBody>
                  <a:tcPr/>
                </a:tc>
                <a:extLst>
                  <a:ext uri="{0D108BD9-81ED-4DB2-BD59-A6C34878D82A}">
                    <a16:rowId xmlns:a16="http://schemas.microsoft.com/office/drawing/2014/main" val="1205985329"/>
                  </a:ext>
                </a:extLst>
              </a:tr>
              <a:tr h="370840">
                <a:tc>
                  <a:txBody>
                    <a:bodyPr/>
                    <a:lstStyle/>
                    <a:p>
                      <a:pPr eaLnBrk="1" hangingPunct="1">
                        <a:buFont typeface="Arial" charset="0"/>
                        <a:buNone/>
                        <a:defRPr/>
                      </a:pPr>
                      <a:r>
                        <a:rPr lang="ru-RU" sz="1600" b="1" dirty="0"/>
                        <a:t>Постановление Арбитражного суда Восточно-Сибирского округа от 25 сентября 2018 г. N Ф02-3763/18 по делу N А19-15268/2017</a:t>
                      </a:r>
                      <a:r>
                        <a:rPr lang="ru-RU" sz="1600" dirty="0"/>
                        <a:t>: суд не взыскал исковую сумму с заказчика, в филиал которого поставщик отгрузил по товарным накладным продукты питания. Поставка товаров без соблюдения установленного порядка с нарушением публичных процедур при отсутствии заключённого в надлежащей форме контракта не порождает у поставщика право требовать оплаты соответствующего предоставления. </a:t>
                      </a:r>
                    </a:p>
                  </a:txBody>
                  <a:tcPr/>
                </a:tc>
                <a:extLst>
                  <a:ext uri="{0D108BD9-81ED-4DB2-BD59-A6C34878D82A}">
                    <a16:rowId xmlns:a16="http://schemas.microsoft.com/office/drawing/2014/main" val="2964595831"/>
                  </a:ext>
                </a:extLst>
              </a:tr>
            </a:tbl>
          </a:graphicData>
        </a:graphic>
      </p:graphicFrame>
    </p:spTree>
    <p:extLst>
      <p:ext uri="{BB962C8B-B14F-4D97-AF65-F5344CB8AC3E}">
        <p14:creationId xmlns:p14="http://schemas.microsoft.com/office/powerpoint/2010/main" val="8696343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AAA89-FE93-4F08-803F-2D00A2726375}"/>
              </a:ext>
            </a:extLst>
          </p:cNvPr>
          <p:cNvSpPr>
            <a:spLocks noGrp="1"/>
          </p:cNvSpPr>
          <p:nvPr>
            <p:ph type="title"/>
          </p:nvPr>
        </p:nvSpPr>
        <p:spPr/>
        <p:txBody>
          <a:bodyPr>
            <a:normAutofit/>
          </a:bodyPr>
          <a:lstStyle/>
          <a:p>
            <a:pPr algn="l"/>
            <a:r>
              <a:rPr lang="ru-RU" sz="3600" dirty="0">
                <a:solidFill>
                  <a:srgbClr val="7030A0"/>
                </a:solidFill>
              </a:rPr>
              <a:t>Как выявляются факты дробления закупок</a:t>
            </a:r>
            <a:r>
              <a:rPr lang="en-US" sz="3600" dirty="0">
                <a:solidFill>
                  <a:srgbClr val="7030A0"/>
                </a:solidFill>
              </a:rPr>
              <a:t>?</a:t>
            </a:r>
            <a:endParaRPr lang="ru-RU" sz="3600" dirty="0">
              <a:solidFill>
                <a:srgbClr val="7030A0"/>
              </a:solidFill>
            </a:endParaRPr>
          </a:p>
        </p:txBody>
      </p:sp>
      <p:sp>
        <p:nvSpPr>
          <p:cNvPr id="3" name="Объект 2">
            <a:extLst>
              <a:ext uri="{FF2B5EF4-FFF2-40B4-BE49-F238E27FC236}">
                <a16:creationId xmlns:a16="http://schemas.microsoft.com/office/drawing/2014/main" id="{5ACCF938-C305-48ED-BEE3-2FC06C5D6867}"/>
              </a:ext>
            </a:extLst>
          </p:cNvPr>
          <p:cNvSpPr>
            <a:spLocks noGrp="1"/>
          </p:cNvSpPr>
          <p:nvPr>
            <p:ph idx="1"/>
          </p:nvPr>
        </p:nvSpPr>
        <p:spPr>
          <a:xfrm>
            <a:off x="609600" y="1600201"/>
            <a:ext cx="10972800" cy="4884489"/>
          </a:xfrm>
        </p:spPr>
        <p:txBody>
          <a:bodyPr>
            <a:normAutofit/>
          </a:bodyPr>
          <a:lstStyle/>
          <a:p>
            <a:pPr marL="514350" indent="-514350">
              <a:buAutoNum type="arabicPeriod"/>
            </a:pPr>
            <a:r>
              <a:rPr lang="ru-RU" sz="1800"/>
              <a:t>Непосредственно анализ </a:t>
            </a:r>
            <a:r>
              <a:rPr lang="ru-RU" sz="1800" dirty="0"/>
              <a:t>заключенных мелких договоров.</a:t>
            </a:r>
          </a:p>
          <a:p>
            <a:pPr marL="514350" indent="-514350">
              <a:buAutoNum type="arabicPeriod"/>
            </a:pPr>
            <a:r>
              <a:rPr lang="ru-RU" sz="1800" dirty="0"/>
              <a:t>Косвенный признак – </a:t>
            </a:r>
            <a:r>
              <a:rPr lang="ru-RU" sz="1800" dirty="0" err="1"/>
              <a:t>неразмещение</a:t>
            </a:r>
            <a:r>
              <a:rPr lang="ru-RU" sz="1800" dirty="0"/>
              <a:t> плана закупок, так как мелкие закупки в план можно не включать.</a:t>
            </a:r>
            <a:endParaRPr lang="en-US" sz="1800" dirty="0"/>
          </a:p>
          <a:p>
            <a:pPr marL="0" indent="0">
              <a:buNone/>
            </a:pPr>
            <a:endParaRPr lang="ru-RU" dirty="0"/>
          </a:p>
          <a:p>
            <a:endParaRPr lang="ru-RU" dirty="0"/>
          </a:p>
        </p:txBody>
      </p:sp>
      <p:graphicFrame>
        <p:nvGraphicFramePr>
          <p:cNvPr id="4" name="Таблица 4">
            <a:extLst>
              <a:ext uri="{FF2B5EF4-FFF2-40B4-BE49-F238E27FC236}">
                <a16:creationId xmlns:a16="http://schemas.microsoft.com/office/drawing/2014/main" id="{F67CFE99-77F0-4BBC-A188-5D6CEE76EC8D}"/>
              </a:ext>
            </a:extLst>
          </p:cNvPr>
          <p:cNvGraphicFramePr>
            <a:graphicFrameLocks noGrp="1"/>
          </p:cNvGraphicFramePr>
          <p:nvPr/>
        </p:nvGraphicFramePr>
        <p:xfrm>
          <a:off x="1235046" y="2554922"/>
          <a:ext cx="9142136" cy="4028440"/>
        </p:xfrm>
        <a:graphic>
          <a:graphicData uri="http://schemas.openxmlformats.org/drawingml/2006/table">
            <a:tbl>
              <a:tblPr firstRow="1" bandRow="1">
                <a:tableStyleId>{5C22544A-7EE6-4342-B048-85BDC9FD1C3A}</a:tableStyleId>
              </a:tblPr>
              <a:tblGrid>
                <a:gridCol w="9142136">
                  <a:extLst>
                    <a:ext uri="{9D8B030D-6E8A-4147-A177-3AD203B41FA5}">
                      <a16:colId xmlns:a16="http://schemas.microsoft.com/office/drawing/2014/main" val="2620764654"/>
                    </a:ext>
                  </a:extLst>
                </a:gridCol>
              </a:tblGrid>
              <a:tr h="370840">
                <a:tc>
                  <a:txBody>
                    <a:bodyPr/>
                    <a:lstStyle/>
                    <a:p>
                      <a:r>
                        <a:rPr lang="ru-RU" dirty="0"/>
                        <a:t>Суть нарушения</a:t>
                      </a:r>
                    </a:p>
                  </a:txBody>
                  <a:tcPr/>
                </a:tc>
                <a:extLst>
                  <a:ext uri="{0D108BD9-81ED-4DB2-BD59-A6C34878D82A}">
                    <a16:rowId xmlns:a16="http://schemas.microsoft.com/office/drawing/2014/main" val="46827733"/>
                  </a:ext>
                </a:extLst>
              </a:tr>
              <a:tr h="370840">
                <a:tc>
                  <a:txBody>
                    <a:bodyPr/>
                    <a:lstStyle/>
                    <a:p>
                      <a:pPr marL="0" indent="0">
                        <a:buNone/>
                      </a:pPr>
                      <a:r>
                        <a:rPr lang="ru-RU" i="1" dirty="0"/>
                        <a:t>Прокуратура Новгородского района (Новгородская обл.) в 2020 году провела проверку исполнения требований законодательства в сфере закупок в образовательных учреждениях.</a:t>
                      </a:r>
                    </a:p>
                    <a:p>
                      <a:pPr marL="0" indent="0">
                        <a:buNone/>
                      </a:pPr>
                      <a:r>
                        <a:rPr lang="ru-RU" i="0" dirty="0"/>
                        <a:t>Установлено, что в нарушение требований Федерального закона «О закупках товаров, работ, услуг отдельными видами юридических </a:t>
                      </a:r>
                      <a:r>
                        <a:rPr lang="ru-RU" i="0" dirty="0" err="1"/>
                        <a:t>лиц»МАОУ</a:t>
                      </a:r>
                      <a:r>
                        <a:rPr lang="ru-RU" i="0" dirty="0"/>
                        <a:t> «Панковская СОШ» план закупок товаров, работ, услуг образовательного учреждения на 2020 год в единой информационной системе не разместило.</a:t>
                      </a:r>
                    </a:p>
                    <a:p>
                      <a:pPr marL="0" indent="0">
                        <a:buNone/>
                      </a:pPr>
                      <a:r>
                        <a:rPr lang="ru-RU" i="0" dirty="0"/>
                        <a:t>Аналогичные нарушения выявлены в МАОУ «</a:t>
                      </a:r>
                      <a:r>
                        <a:rPr lang="ru-RU" i="0" dirty="0" err="1"/>
                        <a:t>Чечулинская</a:t>
                      </a:r>
                      <a:r>
                        <a:rPr lang="ru-RU" i="0" dirty="0"/>
                        <a:t> СОШ», МАУДО «Центр внешкольной работы», МАДОУ № 7 «Детский сад комбинированного вида» п. Пролетарий.</a:t>
                      </a:r>
                    </a:p>
                    <a:p>
                      <a:pPr marL="0" indent="0">
                        <a:buNone/>
                      </a:pPr>
                      <a:r>
                        <a:rPr lang="ru-RU" i="0" dirty="0"/>
                        <a:t>По данным фактам прокурор внес руководителям образовательных учреждений представления, которые рассмотрены и удовлетворены, 4 виновных должностных лица привлечены к дисциплинарной ответственности.</a:t>
                      </a:r>
                    </a:p>
                  </a:txBody>
                  <a:tcPr/>
                </a:tc>
                <a:extLst>
                  <a:ext uri="{0D108BD9-81ED-4DB2-BD59-A6C34878D82A}">
                    <a16:rowId xmlns:a16="http://schemas.microsoft.com/office/drawing/2014/main" val="90481262"/>
                  </a:ext>
                </a:extLst>
              </a:tr>
            </a:tbl>
          </a:graphicData>
        </a:graphic>
      </p:graphicFrame>
    </p:spTree>
    <p:extLst>
      <p:ext uri="{BB962C8B-B14F-4D97-AF65-F5344CB8AC3E}">
        <p14:creationId xmlns:p14="http://schemas.microsoft.com/office/powerpoint/2010/main" val="12531515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5496"/>
            <a:ext cx="10515600" cy="407959"/>
          </a:xfrm>
        </p:spPr>
        <p:txBody>
          <a:bodyPr>
            <a:normAutofit fontScale="90000"/>
          </a:bodyPr>
          <a:lstStyle/>
          <a:p>
            <a:pPr algn="ctr"/>
            <a:r>
              <a:rPr lang="ru-RU" sz="2400" b="1" dirty="0">
                <a:solidFill>
                  <a:srgbClr val="00B0F0"/>
                </a:solidFill>
              </a:rPr>
              <a:t>ВАЖНОЕ Определение ВС РФ от 11.03.2020 № 302-ЭС19-16620 по делу № А33-21242/2018 – все началось с закупки у ед. поставщика (1 из 6)</a:t>
            </a:r>
          </a:p>
        </p:txBody>
      </p:sp>
      <p:sp>
        <p:nvSpPr>
          <p:cNvPr id="3" name="Объект 2"/>
          <p:cNvSpPr>
            <a:spLocks noGrp="1"/>
          </p:cNvSpPr>
          <p:nvPr>
            <p:ph idx="1"/>
          </p:nvPr>
        </p:nvSpPr>
        <p:spPr>
          <a:xfrm>
            <a:off x="555567" y="1072342"/>
            <a:ext cx="10515600" cy="5553508"/>
          </a:xfrm>
        </p:spPr>
        <p:txBody>
          <a:bodyPr>
            <a:normAutofit/>
          </a:bodyPr>
          <a:lstStyle/>
          <a:p>
            <a:r>
              <a:rPr lang="ru-RU" sz="1400" dirty="0"/>
              <a:t>Судебная коллегия по экономическим спорам Верховного Суда Российской Федерации рассмотрела в открытом судебном заседании кассационную жалобу индивидуального предпринимателя </a:t>
            </a:r>
            <a:r>
              <a:rPr lang="ru-RU" sz="1400" dirty="0" err="1"/>
              <a:t>Прокопчук</a:t>
            </a:r>
            <a:r>
              <a:rPr lang="ru-RU" sz="1400" dirty="0"/>
              <a:t> Галины Леонидовны на решение Арбитражного суда Красноярского края от 25.01.2019 по делу N А33-21242/2018, постановление Третьего арбитражного апелляционного суда от 12.04.2019 и постановление Арбитражного суда Восточно-Сибирского округа от 22.07.2019 по тому же делу </a:t>
            </a:r>
          </a:p>
          <a:p>
            <a:r>
              <a:rPr lang="ru-RU" sz="1400" dirty="0"/>
              <a:t>по исковому заявлению индивидуального предпринимателя </a:t>
            </a:r>
            <a:r>
              <a:rPr lang="ru-RU" sz="1400" dirty="0" err="1"/>
              <a:t>Прокопчук</a:t>
            </a:r>
            <a:r>
              <a:rPr lang="ru-RU" sz="1400" dirty="0"/>
              <a:t> Галины Леонидовны к краевому государственному автономному профессиональному образовательному учреждению "Красноярский техникум сварочных технологий и энергетики" о взыскании </a:t>
            </a:r>
            <a:br>
              <a:rPr lang="ru-RU" sz="1400" dirty="0"/>
            </a:br>
            <a:r>
              <a:rPr lang="ru-RU" sz="1400" dirty="0"/>
              <a:t>1 784 907,38 руб. задолженности по договору от 10.08.2017, а также 47 935,77 руб. процентов за пользование чужими денежными средствами, </a:t>
            </a:r>
          </a:p>
          <a:p>
            <a:r>
              <a:rPr lang="ru-RU" sz="1400" dirty="0"/>
              <a:t>по исковому заявлению краевого государственного автономного профессионального образовательного учреждения "Красноярский техникум сварочных технологий и энергетики" к индивидуальному предпринимателю </a:t>
            </a:r>
            <a:r>
              <a:rPr lang="ru-RU" sz="1400" dirty="0" err="1"/>
              <a:t>Прокопчук</a:t>
            </a:r>
            <a:r>
              <a:rPr lang="ru-RU" sz="1400" dirty="0"/>
              <a:t> Галине Леонидовне о признании договора на выполнение строительно-монтажных работ от 10.08.2017 ничтожной сделкой.</a:t>
            </a:r>
          </a:p>
          <a:p>
            <a:endParaRPr lang="ru-RU" sz="1400" dirty="0"/>
          </a:p>
          <a:p>
            <a:r>
              <a:rPr lang="ru-RU" sz="1400" dirty="0"/>
              <a:t>Решением Арбитражного суда Красноярского края от 25.01.2019, оставленным без изменения постановлением Третьего арбитражного апелляционного суда от 12.04.2019 и постановлением Арбитражного суда Восточно-Сибирского округа от 22.07.2019, в удовлетворении иска индивидуального предпринимателя </a:t>
            </a:r>
            <a:r>
              <a:rPr lang="ru-RU" sz="1400" dirty="0" err="1"/>
              <a:t>Прокопчук</a:t>
            </a:r>
            <a:r>
              <a:rPr lang="ru-RU" sz="1400" dirty="0"/>
              <a:t> Галины Леонидовны (далее - предприниматель, подрядчик) отказано, иск краевого государственного автономного профессионального образовательного учреждения "Красноярский техникум сварочных технологий и энергетики" (далее - учреждение, заказчик) удовлетворен.</a:t>
            </a:r>
          </a:p>
          <a:p>
            <a:r>
              <a:rPr lang="ru-RU" sz="1400" dirty="0"/>
              <a:t>В кассационной жалобе, поданной в Верховный Суд Российской Федерации, предприниматель просит отменить обжалуемые судебные акты, ссылаясь на нарушение судами норм материального и процессуального права, поскольку работы выполнены в соответствии с условиями заключенного сторонами договора, приняты учреждением по акту приема-передачи, результат выполненных работ имеет для заказчика потребительскую ценность, в связи с чем эти работы должны быть им оплачены. Предприниматель обращает внимание, что заявление учреждением иска о признании договора ничтожной сделкой обусловлено сменой руководителя и направлено на уклонение от выполнения обязательства по уплате задолженности.</a:t>
            </a:r>
          </a:p>
        </p:txBody>
      </p:sp>
    </p:spTree>
    <p:extLst>
      <p:ext uri="{BB962C8B-B14F-4D97-AF65-F5344CB8AC3E}">
        <p14:creationId xmlns:p14="http://schemas.microsoft.com/office/powerpoint/2010/main" val="33569780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5496"/>
            <a:ext cx="10515600" cy="407959"/>
          </a:xfrm>
        </p:spPr>
        <p:txBody>
          <a:bodyPr>
            <a:normAutofit fontScale="90000"/>
          </a:bodyPr>
          <a:lstStyle/>
          <a:p>
            <a:pPr algn="ctr"/>
            <a:r>
              <a:rPr lang="ru-RU" sz="2400" b="1" dirty="0">
                <a:solidFill>
                  <a:srgbClr val="00B0F0"/>
                </a:solidFill>
              </a:rPr>
              <a:t>Определение ВС РФ от 11.03.2020 № 302-ЭС19-16620 по делу № А33-21242/2018 (2 из 6)</a:t>
            </a:r>
          </a:p>
        </p:txBody>
      </p:sp>
      <p:sp>
        <p:nvSpPr>
          <p:cNvPr id="3" name="Объект 2"/>
          <p:cNvSpPr>
            <a:spLocks noGrp="1"/>
          </p:cNvSpPr>
          <p:nvPr>
            <p:ph idx="1"/>
          </p:nvPr>
        </p:nvSpPr>
        <p:spPr>
          <a:xfrm>
            <a:off x="838200" y="623455"/>
            <a:ext cx="10515600" cy="5553508"/>
          </a:xfrm>
        </p:spPr>
        <p:txBody>
          <a:bodyPr>
            <a:normAutofit/>
          </a:bodyPr>
          <a:lstStyle/>
          <a:p>
            <a:r>
              <a:rPr lang="ru-RU" sz="1400" dirty="0"/>
              <a:t>Проверив обоснованность доводов, изложенных в кассационной жалобе, Судебная коллегия по экономическим спорам Верховного Суда Российской Федерации пришла к выводу, что она подлежит удовлетворению в силу следующего.</a:t>
            </a:r>
          </a:p>
          <a:p>
            <a:r>
              <a:rPr lang="ru-RU" sz="1400" dirty="0"/>
              <a:t>Из обжалуемых судебных актов следует, что учреждение и предприниматель 10.08.2017 заключили договор на выполнение строительно-монтажных работ (далее - договор), по результатам выполнения которых 20.09.2017 подписан акт сдачи-приемки N 1 на сумму 1 784 907,38 руб.</a:t>
            </a:r>
          </a:p>
          <a:p>
            <a:r>
              <a:rPr lang="ru-RU" sz="1400" dirty="0"/>
              <a:t>Обращаясь в арбитражный суд с требованиями по настоящему делу, предприниматель сослалась на наличие задолженности за выполненные по договору работы и оставление учреждением без ответа направленной в его адрес претензии.</a:t>
            </a:r>
          </a:p>
          <a:p>
            <a:r>
              <a:rPr lang="ru-RU" sz="1400" dirty="0"/>
              <a:t>Учреждение, в свою очередь, обратилось с иском о признании договора ничтожной сделкой, указывая на его заключение с нарушением действующего законодательства.</a:t>
            </a:r>
          </a:p>
          <a:p>
            <a:r>
              <a:rPr lang="ru-RU" sz="1400" dirty="0"/>
              <a:t>Разрешая спор по настоящему делу, суды руководствовались положениями </a:t>
            </a:r>
            <a:r>
              <a:rPr lang="ru-RU" sz="1400" dirty="0">
                <a:hlinkClick r:id="rId2"/>
              </a:rPr>
              <a:t>статей 166</a:t>
            </a:r>
            <a:r>
              <a:rPr lang="ru-RU" sz="1400" dirty="0"/>
              <a:t>, </a:t>
            </a:r>
            <a:r>
              <a:rPr lang="ru-RU" sz="1400" dirty="0">
                <a:hlinkClick r:id="rId3"/>
              </a:rPr>
              <a:t>168</a:t>
            </a:r>
            <a:r>
              <a:rPr lang="ru-RU" sz="1400" dirty="0"/>
              <a:t>, </a:t>
            </a:r>
            <a:r>
              <a:rPr lang="ru-RU" sz="1400" dirty="0">
                <a:hlinkClick r:id="rId4"/>
              </a:rPr>
              <a:t>422</a:t>
            </a:r>
            <a:r>
              <a:rPr lang="ru-RU" sz="1400" dirty="0"/>
              <a:t>, </a:t>
            </a:r>
            <a:r>
              <a:rPr lang="ru-RU" sz="1400" dirty="0">
                <a:hlinkClick r:id="rId5"/>
              </a:rPr>
              <a:t>447</a:t>
            </a:r>
            <a:r>
              <a:rPr lang="ru-RU" sz="1400" dirty="0"/>
              <a:t> Гражданского кодекса Российской Федерации (далее - Гражданский кодекс), </a:t>
            </a:r>
            <a:r>
              <a:rPr lang="ru-RU" sz="1400" dirty="0">
                <a:hlinkClick r:id="rId6"/>
              </a:rPr>
              <a:t>Федерального закона</a:t>
            </a:r>
            <a:r>
              <a:rPr lang="ru-RU" sz="1400" dirty="0"/>
              <a:t> от 18.07.2011 N 223-ФЗ "О закупках товаров, работ, услуг отдельными видами юридических лиц" (далее - Закон N 223-ФЗ) и исходили из того, что предприниматель выполняла подрядные работы в отсутствие обязательства, поскольку договор заключен в нарушение Положения о закупках, утвержденного наблюдательным советом (протокол заседания от 04.06.2015 N 24/15) и регламентирующего закупочную деятельность учреждения, </a:t>
            </a:r>
            <a:r>
              <a:rPr lang="ru-RU" sz="1400" b="1" dirty="0"/>
              <a:t>без соблюдения конкурентных процедур</a:t>
            </a:r>
            <a:r>
              <a:rPr lang="ru-RU" sz="1400" dirty="0"/>
              <a:t>, предусмотренных Законом N 223-ФЗ.</a:t>
            </a:r>
          </a:p>
          <a:p>
            <a:r>
              <a:rPr lang="ru-RU" sz="1400" dirty="0"/>
              <a:t>Суды также учли, что изменения в план закупок учреждения на 2017 год относительно выполненных по договору работ не вносились, сведения о договоре в план закупок на этот год и в единую информационную систему также внесены не были.</a:t>
            </a:r>
          </a:p>
          <a:p>
            <a:r>
              <a:rPr lang="ru-RU" sz="1400" dirty="0"/>
              <a:t>Указанные обстоятельства послужили основанием для отказа в иске предпринимателя о взыскании и удовлетворения иска учреждения о признании заключенного сторонами договора ничтожной сделкой.</a:t>
            </a:r>
          </a:p>
        </p:txBody>
      </p:sp>
    </p:spTree>
    <p:extLst>
      <p:ext uri="{BB962C8B-B14F-4D97-AF65-F5344CB8AC3E}">
        <p14:creationId xmlns:p14="http://schemas.microsoft.com/office/powerpoint/2010/main" val="42744036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887" y="74180"/>
            <a:ext cx="10515600" cy="407959"/>
          </a:xfrm>
        </p:spPr>
        <p:txBody>
          <a:bodyPr>
            <a:normAutofit fontScale="90000"/>
          </a:bodyPr>
          <a:lstStyle/>
          <a:p>
            <a:pPr algn="ctr"/>
            <a:r>
              <a:rPr lang="ru-RU" sz="2400" b="1" dirty="0">
                <a:solidFill>
                  <a:srgbClr val="00B0F0"/>
                </a:solidFill>
              </a:rPr>
              <a:t>Определение ВС РФ от 11.03.2020 № 302-ЭС19-16620 по делу № А33-21242/2018 (3 из 6)</a:t>
            </a:r>
          </a:p>
        </p:txBody>
      </p:sp>
      <p:sp>
        <p:nvSpPr>
          <p:cNvPr id="3" name="Объект 2"/>
          <p:cNvSpPr>
            <a:spLocks noGrp="1"/>
          </p:cNvSpPr>
          <p:nvPr>
            <p:ph idx="1"/>
          </p:nvPr>
        </p:nvSpPr>
        <p:spPr>
          <a:xfrm>
            <a:off x="671945" y="482139"/>
            <a:ext cx="10515600" cy="5553508"/>
          </a:xfrm>
        </p:spPr>
        <p:txBody>
          <a:bodyPr>
            <a:noAutofit/>
          </a:bodyPr>
          <a:lstStyle/>
          <a:p>
            <a:r>
              <a:rPr lang="ru-RU" sz="1400" dirty="0"/>
              <a:t>Правовая позиция судов основывалась на выводах Президиума Высшего Арбитражного Суда Российской Федерации, изложенных в постановлениях </a:t>
            </a:r>
            <a:r>
              <a:rPr lang="ru-RU" sz="1400" dirty="0">
                <a:hlinkClick r:id="rId2"/>
              </a:rPr>
              <a:t>от 04.06.2013 N 37/13</a:t>
            </a:r>
            <a:r>
              <a:rPr lang="ru-RU" sz="1400" dirty="0"/>
              <a:t> и </a:t>
            </a:r>
            <a:r>
              <a:rPr lang="ru-RU" sz="1400" dirty="0">
                <a:hlinkClick r:id="rId3"/>
              </a:rPr>
              <a:t>28.05.2013 N 18045/12</a:t>
            </a:r>
            <a:r>
              <a:rPr lang="ru-RU" sz="1400" dirty="0"/>
              <a:t>, а также Верховного Суда Российской Федерации, содержащихся в </a:t>
            </a:r>
            <a:r>
              <a:rPr lang="ru-RU" sz="1400" dirty="0">
                <a:hlinkClick r:id="rId4"/>
              </a:rPr>
              <a:t>Обзоре</a:t>
            </a:r>
            <a:r>
              <a:rPr lang="ru-RU" sz="1400" dirty="0"/>
              <a:t> судебной практики N 3 (2015), утвержденном Президиумом Верховного Суда Российской Федерации 25.11.2015, и </a:t>
            </a:r>
            <a:r>
              <a:rPr lang="ru-RU" sz="1400" dirty="0">
                <a:hlinkClick r:id="rId5"/>
              </a:rPr>
              <a:t>пункте 20</a:t>
            </a:r>
            <a:r>
              <a:rPr lang="ru-RU" sz="1400" dirty="0"/>
              <a:t>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утвержденного  </a:t>
            </a:r>
            <a:r>
              <a:rPr lang="ru-RU" sz="1400" dirty="0" err="1"/>
              <a:t>резидиумом</a:t>
            </a:r>
            <a:r>
              <a:rPr lang="ru-RU" sz="1400" dirty="0"/>
              <a:t> Верховного Суда Российской Федерации 28.06.2017 (далее - Обзор по закону N 44-ФЗ), согласно которым в условиях отсутствия государственного контракта, заключенного с соблюдением требований, предусмотренных Федеральным законом от 05.04.2013 N 44-ФЗ "О контрактной системе в сфере закупок товаров, работ, услуг для обеспечения государственных и муниципальных нужд" (далее - Закон N 44-ФЗ), фактическая поставка товара не может повлечь возникновения на стороне ответчика неосновательного обогащения. Суды также руководствовались </a:t>
            </a:r>
            <a:r>
              <a:rPr lang="ru-RU" sz="1400" dirty="0">
                <a:hlinkClick r:id="rId6"/>
              </a:rPr>
              <a:t>пунктом 2 статьи 8</a:t>
            </a:r>
            <a:r>
              <a:rPr lang="ru-RU" sz="1400" dirty="0"/>
              <a:t> Закона N 44-ФЗ.</a:t>
            </a:r>
          </a:p>
          <a:p>
            <a:r>
              <a:rPr lang="ru-RU" sz="1400" dirty="0"/>
              <a:t>С учетом изложенного суды пришли к выводу о том, что привлечение исполнителя без соблюдения процедур, установленных </a:t>
            </a:r>
            <a:r>
              <a:rPr lang="ru-RU" sz="1400" dirty="0">
                <a:hlinkClick r:id="rId7"/>
              </a:rPr>
              <a:t>Законом</a:t>
            </a:r>
            <a:r>
              <a:rPr lang="ru-RU" sz="1400" dirty="0"/>
              <a:t> N 44-ФЗ, противоречит требованиям законодательства о контрактной системе, приводит к необоснованному ограничению числа участников закупок и не способствует выявлению лучших условий поставок товаров, выполнения работ или оказания услуг. Осуществляя работы в отсутствие муниципального контракта, заключение которого является обязательным в соответствии с нормами названного закона, предприниматель не мог не знать, что работы производятся при отсутствии обязательства. Выполнение работ в отсутствие государственного или муниципального контракта не порождает у исполнителя право требовать оплаты соответствующего предоставления.</a:t>
            </a:r>
          </a:p>
          <a:p>
            <a:r>
              <a:rPr lang="ru-RU" sz="1400" dirty="0"/>
              <a:t>При этом судами высказано мнение об общей направленности целей и задач Законов </a:t>
            </a:r>
            <a:r>
              <a:rPr lang="ru-RU" sz="1400" dirty="0">
                <a:hlinkClick r:id="rId8"/>
              </a:rPr>
              <a:t>N 223-ФЗ</a:t>
            </a:r>
            <a:r>
              <a:rPr lang="ru-RU" sz="1400" dirty="0"/>
              <a:t> и </a:t>
            </a:r>
            <a:r>
              <a:rPr lang="ru-RU" sz="1400" dirty="0">
                <a:hlinkClick r:id="rId7"/>
              </a:rPr>
              <a:t>44-ФЗ</a:t>
            </a:r>
            <a:r>
              <a:rPr lang="ru-RU" sz="1400" dirty="0"/>
              <a:t>, регулирование ими сходных правоотношений в области закупки товаров, работ и услуг, но с различным субъектным составом. В связи с чем подход об отсутствии оснований для оплаты работ, выполненных без заключения государственного или муниципального контракта, следует применять и при разрешении спора о взыскании неосновательного обогащения в виде стоимости работ, выполненных по договору, заключенному с нарушением требований Закона N 223-ФЗ.</a:t>
            </a:r>
          </a:p>
          <a:p>
            <a:r>
              <a:rPr lang="ru-RU" sz="1400" dirty="0"/>
              <a:t>Между тем судами при рассмотрении спора не было принято во внимание следующее.</a:t>
            </a:r>
          </a:p>
          <a:p>
            <a:r>
              <a:rPr lang="ru-RU" sz="1400" dirty="0"/>
              <a:t>Суды, разрешая спор, правомерно указали на то, что спорные правоотношения по делу, возникшие в связи с выполнением работ по договору, подлежали регулированию по правилам Закона N 223-ФЗ. Вместе с тем суды с учетом общей направленности названного закона с Законом N 44-ФЗ посчитали возможным применение к ним также норм этого закона. Отказывая в удовлетворении иска предпринимателя, суды, по сути, исходили из отсутствия договора, заключенного сторонами спора по правилам Закона N 223-ФЗ, что, по их мнению, аналогично выполнению работ в отсутствие контракта, подлежащего заключению по правилам Закона N 44-ФЗ.</a:t>
            </a:r>
          </a:p>
          <a:p>
            <a:r>
              <a:rPr lang="ru-RU" sz="1400" dirty="0"/>
              <a:t>Указанные выводы судов противоречат нормам, содержащимся в Законах N 223-ФЗ и 44-ФЗ.</a:t>
            </a:r>
          </a:p>
        </p:txBody>
      </p:sp>
    </p:spTree>
    <p:extLst>
      <p:ext uri="{BB962C8B-B14F-4D97-AF65-F5344CB8AC3E}">
        <p14:creationId xmlns:p14="http://schemas.microsoft.com/office/powerpoint/2010/main" val="72385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9A7338-B095-6396-45EC-5849F37EF83D}"/>
              </a:ext>
            </a:extLst>
          </p:cNvPr>
          <p:cNvSpPr>
            <a:spLocks noGrp="1"/>
          </p:cNvSpPr>
          <p:nvPr>
            <p:ph type="title"/>
          </p:nvPr>
        </p:nvSpPr>
        <p:spPr>
          <a:xfrm>
            <a:off x="838200" y="204262"/>
            <a:ext cx="10515600" cy="1325563"/>
          </a:xfrm>
        </p:spPr>
        <p:txBody>
          <a:bodyPr/>
          <a:lstStyle/>
          <a:p>
            <a:pPr algn="ctr"/>
            <a:r>
              <a:rPr lang="ru-RU" sz="3200" dirty="0">
                <a:solidFill>
                  <a:srgbClr val="FF0000"/>
                </a:solidFill>
              </a:rPr>
              <a:t>Федеральный закон от 26 июля 2017 г. N 187-ФЗ</a:t>
            </a:r>
            <a:br>
              <a:rPr lang="ru-RU" sz="3200" dirty="0">
                <a:solidFill>
                  <a:srgbClr val="FF0000"/>
                </a:solidFill>
              </a:rPr>
            </a:br>
            <a:r>
              <a:rPr lang="ru-RU" sz="3200" dirty="0">
                <a:solidFill>
                  <a:srgbClr val="FF0000"/>
                </a:solidFill>
              </a:rPr>
              <a:t>"О безопасности критической информационной инфраструктуры Российской Федерации"</a:t>
            </a:r>
          </a:p>
        </p:txBody>
      </p:sp>
      <p:sp>
        <p:nvSpPr>
          <p:cNvPr id="3" name="Объект 2">
            <a:extLst>
              <a:ext uri="{FF2B5EF4-FFF2-40B4-BE49-F238E27FC236}">
                <a16:creationId xmlns:a16="http://schemas.microsoft.com/office/drawing/2014/main" id="{FC70EF42-4DE3-FAB0-877C-B8D70FA13B51}"/>
              </a:ext>
            </a:extLst>
          </p:cNvPr>
          <p:cNvSpPr>
            <a:spLocks noGrp="1"/>
          </p:cNvSpPr>
          <p:nvPr>
            <p:ph idx="1"/>
          </p:nvPr>
        </p:nvSpPr>
        <p:spPr>
          <a:xfrm>
            <a:off x="241300" y="1605492"/>
            <a:ext cx="11709400" cy="4351338"/>
          </a:xfrm>
        </p:spPr>
        <p:txBody>
          <a:bodyPr/>
          <a:lstStyle/>
          <a:p>
            <a:r>
              <a:rPr lang="ru-RU" sz="1600" dirty="0"/>
              <a:t>Статья 2  - основные понятия:</a:t>
            </a:r>
          </a:p>
          <a:p>
            <a:r>
              <a:rPr lang="ru-RU" sz="1600" b="1" dirty="0"/>
              <a:t>3) значимый объект критической информационной инфраструктуры </a:t>
            </a:r>
            <a:r>
              <a:rPr lang="ru-RU" sz="1600" dirty="0"/>
              <a:t>- объект критической информационной инфраструктуры, которому присвоена одна из категорий значимости и который включен </a:t>
            </a:r>
            <a:r>
              <a:rPr lang="ru-RU" sz="1600" b="1" u="sng" dirty="0"/>
              <a:t>в реестр значимых объектов критической информационной инфраструктуры;</a:t>
            </a:r>
          </a:p>
          <a:p>
            <a:r>
              <a:rPr lang="ru-RU" sz="1600" dirty="0"/>
              <a:t>6) </a:t>
            </a:r>
            <a:r>
              <a:rPr lang="ru-RU" sz="1600" b="1" dirty="0"/>
              <a:t>критическая информационная инфраструктура </a:t>
            </a:r>
            <a:r>
              <a:rPr lang="ru-RU" sz="1600" dirty="0"/>
              <a:t>- объекты критической информационной инфраструктуры, а также сети электросвязи, используемые для организации взаимодействия таких объектов;</a:t>
            </a:r>
          </a:p>
          <a:p>
            <a:r>
              <a:rPr lang="ru-RU" sz="1600" dirty="0"/>
              <a:t>7) </a:t>
            </a:r>
            <a:r>
              <a:rPr lang="ru-RU" sz="1600" b="1" dirty="0"/>
              <a:t>объекты критической информационной инфраструктуры </a:t>
            </a:r>
            <a:r>
              <a:rPr lang="ru-RU" sz="1600" dirty="0"/>
              <a:t>- информационные системы, информационно-телекоммуникационные сети, автоматизированные системы управления субъектов критической информационной инфраструктуры;</a:t>
            </a:r>
          </a:p>
          <a:p>
            <a:r>
              <a:rPr lang="ru-RU" sz="1600" dirty="0"/>
              <a:t>8) </a:t>
            </a:r>
            <a:r>
              <a:rPr lang="ru-RU" sz="1600" b="1" dirty="0"/>
              <a:t>субъекты критической информационной инфраструктуры </a:t>
            </a:r>
            <a:r>
              <a:rPr lang="ru-RU" sz="1600" dirty="0"/>
              <a:t>- государственные органы, государственные учреждения, российские юридические лица и (или) индивидуальные предприниматели, которым на праве собственности, аренды или на ином законном основании принадлежат </a:t>
            </a:r>
          </a:p>
          <a:p>
            <a:r>
              <a:rPr lang="ru-RU" sz="1600" dirty="0"/>
              <a:t>информационные системы, </a:t>
            </a:r>
          </a:p>
          <a:p>
            <a:r>
              <a:rPr lang="ru-RU" sz="1600" dirty="0"/>
              <a:t>информационно-телекоммуникационные сети, </a:t>
            </a:r>
          </a:p>
          <a:p>
            <a:r>
              <a:rPr lang="ru-RU" sz="1600" dirty="0"/>
              <a:t>автоматизированные системы управления, функционирующие в сфере здравоохранения, науки, транспорта, связи, энергетики, банковской сфере и иных сферах финансового рынка, топливно-энергетического комплекса, в области атомной энергии, оборонной, ракетно-космической, горнодобывающей, металлургической и химической промышленности, российские юридические лица и (или) индивидуальные предприниматели, которые обеспечивают взаимодействие указанных систем или сетей.</a:t>
            </a:r>
          </a:p>
        </p:txBody>
      </p:sp>
    </p:spTree>
    <p:extLst>
      <p:ext uri="{BB962C8B-B14F-4D97-AF65-F5344CB8AC3E}">
        <p14:creationId xmlns:p14="http://schemas.microsoft.com/office/powerpoint/2010/main" val="9175119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887" y="74180"/>
            <a:ext cx="10515600" cy="407959"/>
          </a:xfrm>
        </p:spPr>
        <p:txBody>
          <a:bodyPr>
            <a:normAutofit fontScale="90000"/>
          </a:bodyPr>
          <a:lstStyle/>
          <a:p>
            <a:pPr algn="ctr"/>
            <a:r>
              <a:rPr lang="ru-RU" sz="2400" b="1" dirty="0">
                <a:solidFill>
                  <a:srgbClr val="00B0F0"/>
                </a:solidFill>
              </a:rPr>
              <a:t>Определение ВС РФ от 11.03.2020 № 302-ЭС19-16620 по делу № А33-21242/2018 (4 из 6)</a:t>
            </a:r>
          </a:p>
        </p:txBody>
      </p:sp>
      <p:sp>
        <p:nvSpPr>
          <p:cNvPr id="3" name="Объект 2"/>
          <p:cNvSpPr>
            <a:spLocks noGrp="1"/>
          </p:cNvSpPr>
          <p:nvPr>
            <p:ph idx="1"/>
          </p:nvPr>
        </p:nvSpPr>
        <p:spPr>
          <a:xfrm>
            <a:off x="166255" y="482139"/>
            <a:ext cx="11662756" cy="5553508"/>
          </a:xfrm>
        </p:spPr>
        <p:txBody>
          <a:bodyPr>
            <a:noAutofit/>
          </a:bodyPr>
          <a:lstStyle/>
          <a:p>
            <a:r>
              <a:rPr lang="ru-RU" sz="1200" dirty="0"/>
              <a:t>Так, в соответствии с положениями </a:t>
            </a:r>
            <a:r>
              <a:rPr lang="ru-RU" sz="1200" dirty="0">
                <a:hlinkClick r:id="rId2"/>
              </a:rPr>
              <a:t>части 1 статьи 1</a:t>
            </a:r>
            <a:r>
              <a:rPr lang="ru-RU" sz="1200" dirty="0"/>
              <a:t> Закона N 223-ФЗ, целями регулирования настоящего федерального закона являются обеспечение единства экономического пространства, создание условий для своевременного и полного удовлетворения потребностей юридических лиц, указанных в </a:t>
            </a:r>
            <a:r>
              <a:rPr lang="ru-RU" sz="1200" dirty="0">
                <a:hlinkClick r:id="rId3"/>
              </a:rPr>
              <a:t>части 2</a:t>
            </a:r>
            <a:r>
              <a:rPr lang="ru-RU" sz="1200" dirty="0"/>
              <a:t> настоящей статьи, в товарах, работах, услугах, в том числе для целей коммерческого использования, с необходимыми показателями цены, качества и надежности, эффективное использование денежных средств, расширение возможностей участия юридических и физических лиц в закупке товаров, работ, услуг для нужд заказчиков и стимулирование такого участия, развитие добросовестной конкуренции, обеспечение гласности и прозрачности закупки, предотвращение коррупции и других злоупотреблений.</a:t>
            </a:r>
          </a:p>
          <a:p>
            <a:r>
              <a:rPr lang="ru-RU" sz="1200" dirty="0"/>
              <a:t>В свою очередь, Закон N 44-ФЗ регулирует отношения, направленные на обеспечение государственных и муниципальных нужд в целях повышения эффективности, результативности осуществления закупок товаров, работ, услуг, обеспечения гласности и прозрачности осуществления таких закупок, предотвращения коррупции и других злоупотреблений в сфере таких закупок (</a:t>
            </a:r>
            <a:r>
              <a:rPr lang="ru-RU" sz="1200" dirty="0">
                <a:hlinkClick r:id="rId4"/>
              </a:rPr>
              <a:t>часть 1 статья 1</a:t>
            </a:r>
            <a:r>
              <a:rPr lang="ru-RU" sz="1200" dirty="0"/>
              <a:t>).</a:t>
            </a:r>
          </a:p>
          <a:p>
            <a:r>
              <a:rPr lang="ru-RU" sz="1200" b="1" dirty="0">
                <a:solidFill>
                  <a:srgbClr val="FF0000"/>
                </a:solidFill>
              </a:rPr>
              <a:t>Цели правового регулирования этих </a:t>
            </a:r>
            <a:r>
              <a:rPr lang="ru-RU" sz="1200" b="1" dirty="0">
                <a:solidFill>
                  <a:srgbClr val="FF0000"/>
                </a:solidFill>
                <a:hlinkClick r:id="rId5"/>
              </a:rPr>
              <a:t>законов</a:t>
            </a:r>
            <a:r>
              <a:rPr lang="ru-RU" sz="1200" b="1" dirty="0">
                <a:solidFill>
                  <a:srgbClr val="FF0000"/>
                </a:solidFill>
              </a:rPr>
              <a:t> в силу прямого на то в них указания нельзя назвать аналогичными. В случае осуществления закупок для государственных или муниципальных нужд основополагающим является эффективное, зачастую экономное расходование бюджетных средств, а при закупках отдельными видами юридических лиц - эффективное удовлетворение потребностей самого заказчика, который самостоятельно устанавливает правила осуществления им закупок, утверждая соответствующее положение о закупках, определяя виды конкурентных процедур, критерии отбора.</a:t>
            </a:r>
          </a:p>
          <a:p>
            <a:r>
              <a:rPr lang="ru-RU" sz="1200" dirty="0"/>
              <a:t>Основой для разграничения служат также принципы осуществления закупок, которые различны при закупках для государственных нужд и для закупок отдельными видами юридических лиц.</a:t>
            </a:r>
          </a:p>
          <a:p>
            <a:r>
              <a:rPr lang="ru-RU" sz="1200" dirty="0"/>
              <a:t>Так, согласно </a:t>
            </a:r>
            <a:r>
              <a:rPr lang="ru-RU" sz="1200" dirty="0">
                <a:hlinkClick r:id="rId6"/>
              </a:rPr>
              <a:t>статье 6</a:t>
            </a:r>
            <a:r>
              <a:rPr lang="ru-RU" sz="1200" dirty="0"/>
              <a:t> Закона N 223-ФЗ, контрактная система в сфере закупок основывается на принципах: открытости, прозрачности информации о контрактной системе в сфере закупок, обеспечения конкуренции, профессионализма заказчиков, стимулирования инноваций, единства контрактной системы в сфере закупок, ответственности за результативность обеспечения государственных и муниципальных нужд, эффективности осуществления закупок.</a:t>
            </a:r>
          </a:p>
          <a:p>
            <a:r>
              <a:rPr lang="ru-RU" sz="1200" dirty="0"/>
              <a:t>Исходя из </a:t>
            </a:r>
            <a:r>
              <a:rPr lang="ru-RU" sz="1200" dirty="0">
                <a:hlinkClick r:id="rId7"/>
              </a:rPr>
              <a:t>статьи 3</a:t>
            </a:r>
            <a:r>
              <a:rPr lang="ru-RU" sz="1200" dirty="0"/>
              <a:t> Закона N 223-ФЗ, при закупке товаров, работ, услуг заказчики руководствуются следующими принципами: информационная открытость закупки, равноправие, справедливость, отсутствие дискриминации и необоснованных ограничений конкуренции по отношению к участникам закупки, целевое и экономически эффективное расходование денежных средств и реализация мер, направленных на сокращение издержек заказчика, отсутствие ограничения допуска к участию в закупке путем установления </a:t>
            </a:r>
            <a:r>
              <a:rPr lang="ru-RU" sz="1200" dirty="0" err="1"/>
              <a:t>неизмеряемых</a:t>
            </a:r>
            <a:r>
              <a:rPr lang="ru-RU" sz="1200" dirty="0"/>
              <a:t> требований к участникам закупки.</a:t>
            </a:r>
          </a:p>
          <a:p>
            <a:r>
              <a:rPr lang="ru-RU" sz="1200" dirty="0"/>
              <a:t>При этом </a:t>
            </a:r>
            <a:r>
              <a:rPr lang="ru-RU" sz="1200" dirty="0">
                <a:hlinkClick r:id="rId8"/>
              </a:rPr>
              <a:t>подпунктом 3 части 4 статьи 1</a:t>
            </a:r>
            <a:r>
              <a:rPr lang="ru-RU" sz="1200" dirty="0"/>
              <a:t> Закона N 223-ФЗ прямо предусмотрено, что этот закон не регулирует отношения, связанные с осуществлением заказчиком закупок товаров, работ, услуг в соответствии с </a:t>
            </a:r>
            <a:r>
              <a:rPr lang="ru-RU" sz="1200" dirty="0">
                <a:hlinkClick r:id="rId9"/>
              </a:rPr>
              <a:t>Федеральным законом</a:t>
            </a:r>
            <a:r>
              <a:rPr lang="ru-RU" sz="1200" dirty="0"/>
              <a:t> N 44-ФЗ, кроме отдельных исключений, прямо им обозначенных.</a:t>
            </a:r>
          </a:p>
          <a:p>
            <a:r>
              <a:rPr lang="ru-RU" sz="1200" dirty="0"/>
              <a:t>Согласно </a:t>
            </a:r>
            <a:r>
              <a:rPr lang="ru-RU" sz="1200" dirty="0">
                <a:hlinkClick r:id="rId10"/>
              </a:rPr>
              <a:t>части 1 статьи 2</a:t>
            </a:r>
            <a:r>
              <a:rPr lang="ru-RU" sz="1200" dirty="0"/>
              <a:t> Закона N 223-ФЗ правовую основу закупки товаров работ услуг, кроме указанного закона и правил закупки, утвержденных в соответствии с нормами данного закона, составляют </a:t>
            </a:r>
            <a:r>
              <a:rPr lang="ru-RU" sz="1200" dirty="0">
                <a:hlinkClick r:id="rId11"/>
              </a:rPr>
              <a:t>Конституция</a:t>
            </a:r>
            <a:r>
              <a:rPr lang="ru-RU" sz="1200" dirty="0"/>
              <a:t> Российской Федерации, </a:t>
            </a:r>
            <a:r>
              <a:rPr lang="ru-RU" sz="1200" dirty="0">
                <a:hlinkClick r:id="rId12"/>
              </a:rPr>
              <a:t>Гражданский кодекс</a:t>
            </a:r>
            <a:r>
              <a:rPr lang="ru-RU" sz="1200" dirty="0"/>
              <a:t> Российской Федерации (далее - Гражданский кодекс), другие федеральные законы и иные нормативные правовые акты Российской Федерации</a:t>
            </a:r>
            <a:r>
              <a:rPr lang="ru-RU" sz="1400" dirty="0"/>
              <a:t>.</a:t>
            </a:r>
          </a:p>
        </p:txBody>
      </p:sp>
    </p:spTree>
    <p:extLst>
      <p:ext uri="{BB962C8B-B14F-4D97-AF65-F5344CB8AC3E}">
        <p14:creationId xmlns:p14="http://schemas.microsoft.com/office/powerpoint/2010/main" val="6307026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887" y="74180"/>
            <a:ext cx="10515600" cy="407959"/>
          </a:xfrm>
        </p:spPr>
        <p:txBody>
          <a:bodyPr>
            <a:normAutofit fontScale="90000"/>
          </a:bodyPr>
          <a:lstStyle/>
          <a:p>
            <a:pPr algn="ctr"/>
            <a:r>
              <a:rPr lang="ru-RU" sz="2400" b="1" dirty="0">
                <a:solidFill>
                  <a:srgbClr val="00B0F0"/>
                </a:solidFill>
              </a:rPr>
              <a:t>Определение ВС РФ от 11.03.2020 № 302-ЭС19-16620 по делу № А33-21242/2018 (5 из 6)</a:t>
            </a:r>
          </a:p>
        </p:txBody>
      </p:sp>
      <p:sp>
        <p:nvSpPr>
          <p:cNvPr id="3" name="Объект 2"/>
          <p:cNvSpPr>
            <a:spLocks noGrp="1"/>
          </p:cNvSpPr>
          <p:nvPr>
            <p:ph idx="1"/>
          </p:nvPr>
        </p:nvSpPr>
        <p:spPr>
          <a:xfrm>
            <a:off x="166255" y="482139"/>
            <a:ext cx="11662756" cy="5553508"/>
          </a:xfrm>
        </p:spPr>
        <p:txBody>
          <a:bodyPr>
            <a:noAutofit/>
          </a:bodyPr>
          <a:lstStyle/>
          <a:p>
            <a:r>
              <a:rPr lang="ru-RU" sz="1400" dirty="0"/>
              <a:t>Различные цели действия указанных законов и принципы осуществления закупок определяют особенности регулирования отношений, возникших при применении этих законов, а также правовые последствия несоблюдения субъектами закупок их требований.</a:t>
            </a:r>
          </a:p>
          <a:p>
            <a:r>
              <a:rPr lang="ru-RU" sz="1400" dirty="0"/>
              <a:t>Для правильного разрешения судами споров, связанных с применением Законов </a:t>
            </a:r>
            <a:r>
              <a:rPr lang="ru-RU" sz="1400" dirty="0">
                <a:hlinkClick r:id="rId2"/>
              </a:rPr>
              <a:t>N 44-ФЗ</a:t>
            </a:r>
            <a:r>
              <a:rPr lang="ru-RU" sz="1400" dirty="0"/>
              <a:t> и </a:t>
            </a:r>
            <a:r>
              <a:rPr lang="ru-RU" sz="1400" dirty="0">
                <a:hlinkClick r:id="rId3"/>
              </a:rPr>
              <a:t>223-ФЗ</a:t>
            </a:r>
            <a:r>
              <a:rPr lang="ru-RU" sz="1400" dirty="0"/>
              <a:t>, Президиумом Верховного Суда Российской Федерации утвержден </a:t>
            </a:r>
            <a:r>
              <a:rPr lang="ru-RU" sz="1400" dirty="0">
                <a:hlinkClick r:id="rId4"/>
              </a:rPr>
              <a:t>Обзор</a:t>
            </a:r>
            <a:r>
              <a:rPr lang="ru-RU" sz="1400" dirty="0"/>
              <a:t> по Закону N 44-ФЗ, а также </a:t>
            </a:r>
            <a:r>
              <a:rPr lang="ru-RU" sz="1400" dirty="0">
                <a:hlinkClick r:id="rId5"/>
              </a:rPr>
              <a:t>Обзор</a:t>
            </a:r>
            <a:r>
              <a:rPr lang="ru-RU" sz="1400" dirty="0"/>
              <a:t> судебной практики по вопросам, связанным с применением Федерального закона от 18.07.2011 N 223-ФЗ "О закупках товаров, работ, услуг отдельными видами юридических лиц" (далее - Обзор по Закону N 223-ФЗ).</a:t>
            </a:r>
          </a:p>
          <a:p>
            <a:r>
              <a:rPr lang="ru-RU" sz="1400" dirty="0"/>
              <a:t>Признавая по иску учреждения спорный договор недействительным, суды, по сути, применили правовой подход, основанный на положениях </a:t>
            </a:r>
            <a:r>
              <a:rPr lang="ru-RU" sz="1400" dirty="0">
                <a:hlinkClick r:id="rId6"/>
              </a:rPr>
              <a:t>части 2 статьи 8</a:t>
            </a:r>
            <a:r>
              <a:rPr lang="ru-RU" sz="1400" dirty="0"/>
              <a:t> Закона N 44-ФЗ, согласно которому запрещается совершение заказчиками, специализированными организациями, их должностными лицами, комиссиями по осуществлению закупок, членами таких комиссий, участниками закупок, операторами электронных площадок, операторами специализированных электронных площадок любых действий, которые противоречат требованиям настоящего Федерального закона, в том числе приводят к ограничению конкуренции, в частности к необоснованному ограничению числа участников закупок.</a:t>
            </a:r>
          </a:p>
          <a:p>
            <a:r>
              <a:rPr lang="ru-RU" sz="1400" dirty="0"/>
              <a:t>В соответствии с </a:t>
            </a:r>
            <a:r>
              <a:rPr lang="ru-RU" sz="1400" dirty="0">
                <a:hlinkClick r:id="rId7"/>
              </a:rPr>
              <a:t>пунктом 20</a:t>
            </a:r>
            <a:r>
              <a:rPr lang="ru-RU" sz="1400" dirty="0"/>
              <a:t> Обзора по Закону N 44-ФЗ, по общему правилу, поставка товаров, выполнение работ или оказание услуг в целях удовлетворения государственных или муниципальных нужд в отсутствие государственного или муниципального контракта не порождает у исполнителя право требовать оплаты соответствующего предоставления. Такой подход применим как на случаи, когда государственный контракт заключён в отсутствие закупочных процедур, так и на случаи, когда стороны контракта превысили согласованные объём и/или цену контракта в нарушение требований закона о допустимых изменениях контракта.</a:t>
            </a:r>
          </a:p>
          <a:p>
            <a:r>
              <a:rPr lang="ru-RU" sz="1400" dirty="0"/>
              <a:t>Исключение из правила, содержащегося в </a:t>
            </a:r>
            <a:r>
              <a:rPr lang="ru-RU" sz="1400" dirty="0">
                <a:hlinkClick r:id="rId7"/>
              </a:rPr>
              <a:t>пункте</a:t>
            </a:r>
            <a:r>
              <a:rPr lang="ru-RU" sz="1400" dirty="0"/>
              <a:t> 20 этого обзора, составляют отдельные случаи, которые прямо названы в </a:t>
            </a:r>
            <a:r>
              <a:rPr lang="ru-RU" sz="1400" dirty="0">
                <a:hlinkClick r:id="rId8"/>
              </a:rPr>
              <a:t>статье 95</a:t>
            </a:r>
            <a:r>
              <a:rPr lang="ru-RU" sz="1400" dirty="0"/>
              <a:t> Закона N 44-ФЗ, как допускающие изменение контракта, а также отражённые в судебной практике (</a:t>
            </a:r>
            <a:r>
              <a:rPr lang="ru-RU" sz="1400" dirty="0">
                <a:hlinkClick r:id="rId9"/>
              </a:rPr>
              <a:t>пункты 21-24</a:t>
            </a:r>
            <a:r>
              <a:rPr lang="ru-RU" sz="1400" dirty="0"/>
              <a:t> Обзора по Закону N 223-ФЗ).</a:t>
            </a:r>
          </a:p>
          <a:p>
            <a:r>
              <a:rPr lang="ru-RU" sz="1400" dirty="0"/>
              <a:t>По-видимому, в тексте предыдущего абзаца допущена опечатка. Вместо "пункты 21-24 Обзора по Закону N 223-ФЗ" имеется в виду "</a:t>
            </a:r>
            <a:r>
              <a:rPr lang="ru-RU" sz="1400" dirty="0">
                <a:hlinkClick r:id="rId9"/>
              </a:rPr>
              <a:t>пункты 21-24</a:t>
            </a:r>
            <a:r>
              <a:rPr lang="ru-RU" sz="1400" dirty="0"/>
              <a:t> Обзора по Закону N 44-ФЗ"</a:t>
            </a:r>
          </a:p>
          <a:p>
            <a:r>
              <a:rPr lang="ru-RU" sz="1400" dirty="0"/>
              <a:t>Указанный подход соответствует содержанию </a:t>
            </a:r>
            <a:r>
              <a:rPr lang="ru-RU" sz="1400" dirty="0">
                <a:hlinkClick r:id="rId10"/>
              </a:rPr>
              <a:t>пункта 75</a:t>
            </a:r>
            <a:r>
              <a:rPr lang="ru-RU" sz="1400" dirty="0"/>
              <a:t> постановления Пленума Верховного Суда Российской Федерации от 23.06.2015 N 25 "О применении судами некоторых положений раздела I части первой Гражданского кодекса Российской Федерации" (далее - постановление Пленума N 25) о том, что нарушение явно выраженного законодательного запрета является основанием для признания договора ничтожным, как посягающим на публичные интересы.</a:t>
            </a:r>
          </a:p>
          <a:p>
            <a:r>
              <a:rPr lang="ru-RU" sz="1400" dirty="0"/>
              <a:t>Между тем, поскольку нормы </a:t>
            </a:r>
            <a:r>
              <a:rPr lang="ru-RU" sz="1400" dirty="0">
                <a:hlinkClick r:id="rId3"/>
              </a:rPr>
              <a:t>Закона</a:t>
            </a:r>
            <a:r>
              <a:rPr lang="ru-RU" sz="1400" dirty="0"/>
              <a:t> N 223-ФЗ не содержат в отличие от Закона N 44-ФЗ норм об явно выраженном законодательном запрете, аналогичном запрету, изложенному в </a:t>
            </a:r>
            <a:r>
              <a:rPr lang="ru-RU" sz="1400" dirty="0">
                <a:hlinkClick r:id="rId6"/>
              </a:rPr>
              <a:t>части 2 статьи 8</a:t>
            </a:r>
            <a:r>
              <a:rPr lang="ru-RU" sz="1400" dirty="0"/>
              <a:t> Закона N 44-ФЗ, исходя из цели указанного закона, принципов закупочной деятельности, гражданско-правового характера этих отношений, при установленных по делу обстоятельствах, оснований для вывода о нарушении публичных интересов заключенным договором у судов не имелось.</a:t>
            </a:r>
          </a:p>
        </p:txBody>
      </p:sp>
    </p:spTree>
    <p:extLst>
      <p:ext uri="{BB962C8B-B14F-4D97-AF65-F5344CB8AC3E}">
        <p14:creationId xmlns:p14="http://schemas.microsoft.com/office/powerpoint/2010/main" val="36760641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887" y="74180"/>
            <a:ext cx="10515600" cy="407959"/>
          </a:xfrm>
        </p:spPr>
        <p:txBody>
          <a:bodyPr>
            <a:normAutofit fontScale="90000"/>
          </a:bodyPr>
          <a:lstStyle/>
          <a:p>
            <a:pPr algn="ctr"/>
            <a:r>
              <a:rPr lang="ru-RU" sz="2400" b="1" dirty="0">
                <a:solidFill>
                  <a:srgbClr val="00B0F0"/>
                </a:solidFill>
              </a:rPr>
              <a:t>Определение ВС РФ от 11.03.2020 № 302-ЭС19-16620 по делу № А33-21242/2018 (6 из 6)</a:t>
            </a:r>
          </a:p>
        </p:txBody>
      </p:sp>
      <p:sp>
        <p:nvSpPr>
          <p:cNvPr id="3" name="Объект 2"/>
          <p:cNvSpPr>
            <a:spLocks noGrp="1"/>
          </p:cNvSpPr>
          <p:nvPr>
            <p:ph idx="1"/>
          </p:nvPr>
        </p:nvSpPr>
        <p:spPr>
          <a:xfrm>
            <a:off x="166255" y="482139"/>
            <a:ext cx="11662756" cy="5553508"/>
          </a:xfrm>
        </p:spPr>
        <p:txBody>
          <a:bodyPr>
            <a:noAutofit/>
          </a:bodyPr>
          <a:lstStyle/>
          <a:p>
            <a:r>
              <a:rPr lang="ru-RU" sz="1400" dirty="0"/>
              <a:t>При осуществлении закупочной деятельности заказчик, в соответствии с </a:t>
            </a:r>
            <a:r>
              <a:rPr lang="ru-RU" sz="1400" dirty="0">
                <a:hlinkClick r:id="rId2"/>
              </a:rPr>
              <a:t>частью 2 статьи 2</a:t>
            </a:r>
            <a:r>
              <a:rPr lang="ru-RU" sz="1400" dirty="0"/>
              <a:t> Закона N 223-ФЗ, должен также наряду с законами, нормативными актами руководствоваться Положением о закупке, то есть документом, который регламентирует закупочную деятельность заказчика и должен содержать требования к закупке, в том числе порядок подготовки и проведения процедур закупки (включая способы закупки) и условия их применения, порядок заключения и исполнения договоров, а также иные связанные с обеспечением закупки положения; соблюдать предусмотренные </a:t>
            </a:r>
            <a:r>
              <a:rPr lang="ru-RU" sz="1400" dirty="0">
                <a:hlinkClick r:id="rId3"/>
              </a:rPr>
              <a:t>статьей 4</a:t>
            </a:r>
            <a:r>
              <a:rPr lang="ru-RU" sz="1400" dirty="0"/>
              <a:t> этого закона иные требования по информационному обеспечению закупки.</a:t>
            </a:r>
          </a:p>
          <a:p>
            <a:r>
              <a:rPr lang="ru-RU" sz="1400" dirty="0"/>
              <a:t>Нарушение обязанности своевременного размещения заказчиком в Единой информационной системе информации о закупке влечет административную ответственность (</a:t>
            </a:r>
            <a:r>
              <a:rPr lang="ru-RU" sz="1400" dirty="0">
                <a:hlinkClick r:id="rId4"/>
              </a:rPr>
              <a:t>части 4</a:t>
            </a:r>
            <a:r>
              <a:rPr lang="ru-RU" sz="1400" dirty="0"/>
              <a:t>, </a:t>
            </a:r>
            <a:r>
              <a:rPr lang="ru-RU" sz="1400" dirty="0">
                <a:hlinkClick r:id="rId5"/>
              </a:rPr>
              <a:t>5</a:t>
            </a:r>
            <a:r>
              <a:rPr lang="ru-RU" sz="1400" dirty="0"/>
              <a:t>, </a:t>
            </a:r>
            <a:r>
              <a:rPr lang="ru-RU" sz="1400" dirty="0">
                <a:hlinkClick r:id="rId6"/>
              </a:rPr>
              <a:t>6 статьи 7.32.3</a:t>
            </a:r>
            <a:r>
              <a:rPr lang="ru-RU" sz="1400" dirty="0"/>
              <a:t> Кодекса Российской Федерации об административных правонарушениях).</a:t>
            </a:r>
          </a:p>
          <a:p>
            <a:r>
              <a:rPr lang="ru-RU" sz="1400" dirty="0"/>
              <a:t>В связи с тем, что положения </a:t>
            </a:r>
            <a:r>
              <a:rPr lang="ru-RU" sz="1400" dirty="0">
                <a:hlinkClick r:id="rId7"/>
              </a:rPr>
              <a:t>Закона</a:t>
            </a:r>
            <a:r>
              <a:rPr lang="ru-RU" sz="1400" dirty="0"/>
              <a:t> N 223-ФЗ возлагают именно на заказчика вышеперечисленные обязанности по соблюдению закупочной деятельности, суды неправомерно возложили последствия нарушения процедуры заключения договора на предпринимателя, лишив его права на получение платы за выполненные работы, принятые учреждением по акту приема-передачи.</a:t>
            </a:r>
          </a:p>
          <a:p>
            <a:r>
              <a:rPr lang="ru-RU" sz="1400" dirty="0"/>
              <a:t>Поскольку иск учреждения направлен на оспаривание договора и имеет своей целью уклонение от оплаты переданных заказчику работ, судам следовало бы учитывать, что в соответствии с </a:t>
            </a:r>
            <a:r>
              <a:rPr lang="ru-RU" sz="1400" dirty="0">
                <a:hlinkClick r:id="rId8"/>
              </a:rPr>
              <a:t>пунктом 5 статьи 166</a:t>
            </a:r>
            <a:r>
              <a:rPr lang="ru-RU" sz="1400" dirty="0"/>
              <a:t> Гражданского кодекса заявление о недействительности сделки не имеет правового значения, если ссылающееся на недействительность сделки лицо действует недобросовестно, в частности если его поведение после заключения сделки давало основание другим лицам полагаться на действительность сделки.</a:t>
            </a:r>
          </a:p>
          <a:p>
            <a:r>
              <a:rPr lang="ru-RU" sz="1400" dirty="0"/>
              <a:t>Как было разъяснено в </a:t>
            </a:r>
            <a:r>
              <a:rPr lang="ru-RU" sz="1400" dirty="0">
                <a:hlinkClick r:id="rId9"/>
              </a:rPr>
              <a:t>пункте 20</a:t>
            </a:r>
            <a:r>
              <a:rPr lang="ru-RU" sz="1400" dirty="0"/>
              <a:t> Обзора по Закону N 223-ФЗ, заявление заказчика и/или победителя о недействительности договора и применении последствий его недействительности (требование, предъявленное в суд, возражение против иска и т.п.) не имеет правового значения, если обстоятельства, на которые ссылается заявитель в обоснование недействительности, вызваны недобросовестными действиями самого заявителя, а предъявление иска направлено на уклонение от исполнения договорного обязательства.</a:t>
            </a:r>
          </a:p>
          <a:p>
            <a:r>
              <a:rPr lang="ru-RU" sz="1400" dirty="0"/>
              <a:t>Таким образом, в силу вышеизложенного, правовые последствия для подрядчика, выполнившего работы по договору, заключенному с указанными ранее нарушениями </a:t>
            </a:r>
            <a:r>
              <a:rPr lang="ru-RU" sz="1400" dirty="0">
                <a:hlinkClick r:id="rId7"/>
              </a:rPr>
              <a:t>Закона</a:t>
            </a:r>
            <a:r>
              <a:rPr lang="ru-RU" sz="1400" dirty="0"/>
              <a:t> N 223-ФЗ, не идентичны последствиям выполнения работ с нарушениями правил </a:t>
            </a:r>
            <a:r>
              <a:rPr lang="ru-RU" sz="1400" dirty="0">
                <a:hlinkClick r:id="rId10"/>
              </a:rPr>
              <a:t>Закона</a:t>
            </a:r>
            <a:r>
              <a:rPr lang="ru-RU" sz="1400" dirty="0"/>
              <a:t> N 44-ФЗ. Оспаривание заказчиком, допустившим собственные неправомерные действия при заключении договора в нарушение правил Закона N 223-ФЗ, не является при установленных по делу обстоятельствах основанием для признания договора ничтожной сделкой и не влечет отказ в иске подрядчика о взыскании задолженности за выполненные работы.</a:t>
            </a:r>
          </a:p>
          <a:p>
            <a:r>
              <a:rPr lang="ru-RU" sz="1400" dirty="0"/>
              <a:t>На основании изложенного судебная коллегия полагает, что выводы судов по настоящему делу нельзя признать законными и обоснованными, поскольку они приняты с существенными нарушениями норм материального права, повлиявшими на исход дела, и без устранения которых невозможны восстановление и защита нарушенных прав, свобод, законных интересов в сфере предпринимательской и иной экономической деятельности, в связи с чем подлежат отмене на основании </a:t>
            </a:r>
            <a:r>
              <a:rPr lang="ru-RU" sz="1400" dirty="0">
                <a:hlinkClick r:id="rId11"/>
              </a:rPr>
              <a:t>части 1 статьи 291.11</a:t>
            </a:r>
            <a:r>
              <a:rPr lang="ru-RU" sz="1400" dirty="0"/>
              <a:t> Арбитражного процессуального кодекса Российской Федерации, </a:t>
            </a:r>
            <a:r>
              <a:rPr lang="ru-RU" sz="1400" b="1" dirty="0">
                <a:solidFill>
                  <a:srgbClr val="FF0000"/>
                </a:solidFill>
              </a:rPr>
              <a:t>а дело - направлению на новое рассмотрение с учетом изложенных в настоящем определении положений и для проверки иных обстоятельств, связанных со взысканием заявленной предпринимателем суммы иска.</a:t>
            </a:r>
          </a:p>
        </p:txBody>
      </p:sp>
    </p:spTree>
    <p:extLst>
      <p:ext uri="{BB962C8B-B14F-4D97-AF65-F5344CB8AC3E}">
        <p14:creationId xmlns:p14="http://schemas.microsoft.com/office/powerpoint/2010/main" val="392150292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24090"/>
          </a:xfrm>
        </p:spPr>
        <p:txBody>
          <a:bodyPr>
            <a:normAutofit fontScale="90000"/>
          </a:bodyPr>
          <a:lstStyle/>
          <a:p>
            <a:pPr algn="ctr"/>
            <a:r>
              <a:rPr lang="ru-RU" sz="2800" dirty="0">
                <a:solidFill>
                  <a:srgbClr val="00B0F0"/>
                </a:solidFill>
              </a:rPr>
              <a:t>Обзор судебной практики Верховного Суда Российской Федерации N 2 (2020) (утв. Президиумом Верховного Суда РФ 22 июля 2020 г.)</a:t>
            </a:r>
          </a:p>
        </p:txBody>
      </p:sp>
      <p:sp>
        <p:nvSpPr>
          <p:cNvPr id="3" name="Объект 2"/>
          <p:cNvSpPr>
            <a:spLocks noGrp="1"/>
          </p:cNvSpPr>
          <p:nvPr>
            <p:ph idx="1"/>
          </p:nvPr>
        </p:nvSpPr>
        <p:spPr>
          <a:xfrm>
            <a:off x="946266" y="894599"/>
            <a:ext cx="10515600" cy="4351338"/>
          </a:xfrm>
        </p:spPr>
        <p:txBody>
          <a:bodyPr>
            <a:noAutofit/>
          </a:bodyPr>
          <a:lstStyle/>
          <a:p>
            <a:pPr marL="0" indent="0" algn="ctr">
              <a:buNone/>
            </a:pPr>
            <a:r>
              <a:rPr lang="ru-RU" sz="1600" b="1" dirty="0">
                <a:solidFill>
                  <a:srgbClr val="FF0000"/>
                </a:solidFill>
              </a:rPr>
              <a:t>34. Нарушение заказчиком при заключении договора процедуры, установленной Федеральным законом от 18 июля 2011 г. N 223-ФЗ "О закупках товаров, работ, услуг отдельными видами юридических лиц", не может являться основанием для отказа в оплате исполнителю выполненных для заказчика работ.</a:t>
            </a:r>
          </a:p>
          <a:p>
            <a:pPr marL="0" indent="0">
              <a:buNone/>
            </a:pPr>
            <a:r>
              <a:rPr lang="ru-RU" sz="1600" dirty="0"/>
              <a:t>Общество обратилось в арбитражный суд с иском к компании о взыскании платы за выполненные работы и процентов за пользование чужими денежными средствами.</a:t>
            </a:r>
          </a:p>
          <a:p>
            <a:pPr marL="0" indent="0">
              <a:buNone/>
            </a:pPr>
            <a:r>
              <a:rPr lang="ru-RU" sz="1600" dirty="0"/>
              <a:t>Решением суда первой инстанции, оставленным без изменения постановлением суда апелляционной инстанции, исковые требования удовлетворены.</a:t>
            </a:r>
          </a:p>
          <a:p>
            <a:pPr marL="0" indent="0">
              <a:buNone/>
            </a:pPr>
            <a:r>
              <a:rPr lang="ru-RU" sz="1600" dirty="0"/>
              <a:t>Постановлением арбитражного суда округа решение суда первой инстанции и постановление суда апелляционной инстанции отменено, в удовлетворении иска отказано. Суд исходил из того, что отношения по заключению договора между обществом и компанией регулируются положениями Федерального закона от 18 июля 2011 г. N 223-ФЗ "О закупках товаров, работ, услуг отдельными видами юридических лиц" (далее - Закон N 223-ФЗ), однако договор, заключенный по предусмотренным этим законом процедурам между сторонами отсутствует, поэтому общество не имеет права на оплату выполненных работ.</a:t>
            </a:r>
          </a:p>
          <a:p>
            <a:pPr marL="0" indent="0">
              <a:buNone/>
            </a:pPr>
            <a:r>
              <a:rPr lang="ru-RU" sz="1600" dirty="0"/>
              <a:t>Судебная коллегия Верховного Суда Российской Федерации отменила постановление арбитражного суда округа и оставила в силе решение суда первой инстанции и постановление суда апелляционной инстанции по следующим основаниям.</a:t>
            </a:r>
          </a:p>
          <a:p>
            <a:pPr marL="0" indent="0">
              <a:buNone/>
            </a:pPr>
            <a:r>
              <a:rPr lang="ru-RU" sz="1600" dirty="0"/>
              <a:t>При разрешении настоящего спора судом кассационной инстанции не приняты во внимание особенности целей и принципов Закона N 223-ФЗ и Федерального закона от 5 апреля 2013 г. N 44-ФЗ "О контрактной системе в сфере закупок товаров, работ, услуг для обеспечения государственных и муниципальных нужд" (далее - Закон N 44-ФЗ), имеющих различные сферы правового регулирования.</a:t>
            </a:r>
          </a:p>
        </p:txBody>
      </p:sp>
    </p:spTree>
    <p:extLst>
      <p:ext uri="{BB962C8B-B14F-4D97-AF65-F5344CB8AC3E}">
        <p14:creationId xmlns:p14="http://schemas.microsoft.com/office/powerpoint/2010/main" val="22829453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24090"/>
          </a:xfrm>
        </p:spPr>
        <p:txBody>
          <a:bodyPr>
            <a:normAutofit fontScale="90000"/>
          </a:bodyPr>
          <a:lstStyle/>
          <a:p>
            <a:pPr algn="ctr"/>
            <a:r>
              <a:rPr lang="ru-RU" sz="2800" dirty="0">
                <a:solidFill>
                  <a:srgbClr val="00B0F0"/>
                </a:solidFill>
              </a:rPr>
              <a:t>Обзор судебной практики Верховного Суда Российской Федерации N 2 (2020) (утв. Президиумом Верховного Суда РФ 22 июля 2020 г.)</a:t>
            </a:r>
          </a:p>
        </p:txBody>
      </p:sp>
      <p:sp>
        <p:nvSpPr>
          <p:cNvPr id="3" name="Объект 2"/>
          <p:cNvSpPr>
            <a:spLocks noGrp="1"/>
          </p:cNvSpPr>
          <p:nvPr>
            <p:ph idx="1"/>
          </p:nvPr>
        </p:nvSpPr>
        <p:spPr>
          <a:xfrm>
            <a:off x="573578" y="894599"/>
            <a:ext cx="10888288" cy="4351338"/>
          </a:xfrm>
        </p:spPr>
        <p:txBody>
          <a:bodyPr>
            <a:noAutofit/>
          </a:bodyPr>
          <a:lstStyle/>
          <a:p>
            <a:pPr marL="0" indent="0">
              <a:buNone/>
            </a:pPr>
            <a:r>
              <a:rPr lang="ru-RU" sz="1600" dirty="0">
                <a:solidFill>
                  <a:srgbClr val="FF0000"/>
                </a:solidFill>
              </a:rPr>
              <a:t>Цели правового регулирования этих законов, в силу прямого на то в них указания, нельзя назвать аналогичными, в случае осуществления закупок для государственных или муниципальных нужд основополагающим является эффективное, зачастую экономное расходование бюджетных средств, а при закупках отдельными видами юридических лиц - эффективное удовлетворение потребностей самого заказчика, который самостоятельно устанавливает правила осуществления им закупок, утверждая соответствующее положение о закупках, определяя виды конкурентных процедур, критерии отбора (ч. 1 ст. 1 Закона N 44-ФЗ, ч. 1 ст. 1 Закона N 223-ФЗ).</a:t>
            </a:r>
          </a:p>
          <a:p>
            <a:pPr marL="0" indent="0">
              <a:buNone/>
            </a:pPr>
            <a:endParaRPr lang="ru-RU" sz="1600" dirty="0"/>
          </a:p>
          <a:p>
            <a:pPr marL="0" indent="0">
              <a:buNone/>
            </a:pPr>
            <a:r>
              <a:rPr lang="ru-RU" sz="1600" dirty="0"/>
              <a:t>Как ранее было указано Верховным Судом Российской Федерации в определении от 11 июля 2018 г. N 305-ЭС17-7240, ч. 1 ст. 2 Закона N 223-ФЗ, а также регламентируемые нормами ГК РФ организационно-правовые формы и правовой статус лиц, являющихся субъектами отношений закупки, регулируемой Законом N 223-ФЗ, и определенных нормами </a:t>
            </a:r>
            <a:r>
              <a:rPr lang="ru-RU" sz="1600" dirty="0" err="1"/>
              <a:t>чч</a:t>
            </a:r>
            <a:r>
              <a:rPr lang="ru-RU" sz="1600" dirty="0"/>
              <a:t>. 2, 5 ст. 1 названного закона (государственные корпорации, государственные компании, автономные учреждения, хозяйственные общества, в уставном капитале которых доля участия Российской Федерации, субъекта Российской Федерации, муниципального образования в совокупности превышает 50 процентов, бюджетные учреждения и унитарные предприятия (при соблюдении ряда дополнительных условий), свидетельствуют о воле законодателя на регулирование спорных отношений в целом как гражданско-правовых, то есть основанных на равенстве, автономии воли и имущественной самостоятельности участников (п. 1 ст. 2 ГК РФ). Субъекты, указанные в </a:t>
            </a:r>
            <a:r>
              <a:rPr lang="ru-RU" sz="1600" dirty="0" err="1"/>
              <a:t>чч</a:t>
            </a:r>
            <a:r>
              <a:rPr lang="ru-RU" sz="1600" dirty="0"/>
              <a:t>. 2, 5 ст. 1, п. 2 ч. 1 ст. 3.1 Закона N 223-ФЗ, в силу норм ГК РФ (гл. 4), являются субъектами гражданских правоотношений и участниками гражданского оборота. Создавая такие юридические лица или участвуя в их деятельности, государство реализует невластные полномочия (ст. 124, 125 ГК РФ).</a:t>
            </a:r>
          </a:p>
          <a:p>
            <a:pPr marL="0" indent="0">
              <a:buNone/>
            </a:pPr>
            <a:endParaRPr lang="ru-RU" sz="1600" dirty="0"/>
          </a:p>
          <a:p>
            <a:pPr marL="0" indent="0">
              <a:buNone/>
            </a:pPr>
            <a:r>
              <a:rPr lang="ru-RU" sz="1600" dirty="0"/>
              <a:t>Различные цели действия указанных законов и принципы осуществления закупок определяют особенности регулирования отношений, возникших при применении этих законов, а также правовые последствия несоблюдения субъектами закупок их требований.</a:t>
            </a:r>
          </a:p>
        </p:txBody>
      </p:sp>
    </p:spTree>
    <p:extLst>
      <p:ext uri="{BB962C8B-B14F-4D97-AF65-F5344CB8AC3E}">
        <p14:creationId xmlns:p14="http://schemas.microsoft.com/office/powerpoint/2010/main" val="9115342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24090"/>
          </a:xfrm>
        </p:spPr>
        <p:txBody>
          <a:bodyPr>
            <a:normAutofit fontScale="90000"/>
          </a:bodyPr>
          <a:lstStyle/>
          <a:p>
            <a:pPr algn="ctr"/>
            <a:r>
              <a:rPr lang="ru-RU" sz="2800" dirty="0">
                <a:solidFill>
                  <a:srgbClr val="00B0F0"/>
                </a:solidFill>
              </a:rPr>
              <a:t>Обзор судебной практики Верховного Суда Российской Федерации N 2 (2020) (утв. Президиумом Верховного Суда РФ 22 июля 2020 г.)</a:t>
            </a:r>
          </a:p>
        </p:txBody>
      </p:sp>
      <p:sp>
        <p:nvSpPr>
          <p:cNvPr id="3" name="Объект 2"/>
          <p:cNvSpPr>
            <a:spLocks noGrp="1"/>
          </p:cNvSpPr>
          <p:nvPr>
            <p:ph idx="1"/>
          </p:nvPr>
        </p:nvSpPr>
        <p:spPr>
          <a:xfrm>
            <a:off x="573578" y="894599"/>
            <a:ext cx="10888288" cy="4351338"/>
          </a:xfrm>
        </p:spPr>
        <p:txBody>
          <a:bodyPr>
            <a:noAutofit/>
          </a:bodyPr>
          <a:lstStyle/>
          <a:p>
            <a:pPr marL="0" indent="0">
              <a:buNone/>
            </a:pPr>
            <a:r>
              <a:rPr lang="ru-RU" sz="1600" dirty="0"/>
              <a:t>Арбитражный суд округа, рассматривая спор, по сути, пришел к выводу о том, что по настоящему делу подлежит применению правовой подход, основанный на положениях ч. 2 ст. 8 Закона N 44-ФЗ, согласно которой запрещается совершение заказчиками, специализированными организациями, их должностными лицами, комиссиями по осуществлению закупок, членами таких комиссий, участниками закупок, операторами электронных площадок, операторами специализированных электронных площадок любых действий, которые противоречат требованиям настоящего федерального закона, в том числе приводят к ограничению конкуренции, в частности, к необоснованному ограничению числа участников закупок.</a:t>
            </a:r>
          </a:p>
          <a:p>
            <a:pPr marL="0" indent="0">
              <a:buNone/>
            </a:pPr>
            <a:r>
              <a:rPr lang="ru-RU" sz="1600" dirty="0"/>
              <a:t>В соответствии с п. 20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утвержденный Президиумом Верховного Суда Российской Федерации 28 июня 2017 г. (далее - Обзор по Закону N 44-ФЗ), по общему правилу, поставка товаров, выполнение работ или оказание услуг в целях удовлетворения государственных или муниципальных нужд в отсутствие государственного или муниципального контракта не порождает у исполнителя право требовать оплаты соответствующего предоставления. Такой подход применим как в случае, когда государственный контракт заключен в отсутствие закупочных процедур, так и в случае, когда стороны контракта превысили согласованные объем и/или цену контракта в нарушение требований закона о допустимых изменениях контракта.</a:t>
            </a:r>
          </a:p>
          <a:p>
            <a:pPr marL="0" indent="0">
              <a:buNone/>
            </a:pPr>
            <a:r>
              <a:rPr lang="ru-RU" sz="1600" dirty="0"/>
              <a:t>Исключение из правила, содержащегося в п. 20 этого обзора, составляют отдельные случаи, которые прямо названы в ст. 95 Закона N 44-ФЗ, как допускающие изменение контракта, а также отраженные в судебной практике (</a:t>
            </a:r>
            <a:r>
              <a:rPr lang="ru-RU" sz="1600" dirty="0" err="1"/>
              <a:t>пп</a:t>
            </a:r>
            <a:r>
              <a:rPr lang="ru-RU" sz="1600" dirty="0"/>
              <a:t>. 21-24 Обзора по Закону N 223-ФЗ).</a:t>
            </a:r>
          </a:p>
          <a:p>
            <a:pPr marL="0" indent="0">
              <a:buNone/>
            </a:pPr>
            <a:r>
              <a:rPr lang="ru-RU" sz="1600" dirty="0"/>
              <a:t>Между тем поскольку Закон N 223-ФЗ не содержит норм об явно выраженном законодательном запрете, аналогичном запрету, изложенному в ч. 2 ст. 8 Закона N 44-ФЗ, исходя из цели указанного закона, принципов закупочной деятельности, гражданско-правового характера этих отношений, при установленных по делу обстоятельствах оснований для вывода о нарушении публичных интересов </a:t>
            </a:r>
            <a:r>
              <a:rPr lang="ru-RU" sz="1600" dirty="0" err="1"/>
              <a:t>незаключением</a:t>
            </a:r>
            <a:r>
              <a:rPr lang="ru-RU" sz="1600" dirty="0"/>
              <a:t> сторонами спора договора не имелось.</a:t>
            </a:r>
          </a:p>
        </p:txBody>
      </p:sp>
    </p:spTree>
    <p:extLst>
      <p:ext uri="{BB962C8B-B14F-4D97-AF65-F5344CB8AC3E}">
        <p14:creationId xmlns:p14="http://schemas.microsoft.com/office/powerpoint/2010/main" val="304627899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887" y="124691"/>
            <a:ext cx="10515600" cy="624090"/>
          </a:xfrm>
        </p:spPr>
        <p:txBody>
          <a:bodyPr>
            <a:normAutofit fontScale="90000"/>
          </a:bodyPr>
          <a:lstStyle/>
          <a:p>
            <a:pPr algn="ctr"/>
            <a:r>
              <a:rPr lang="ru-RU" sz="2800" dirty="0">
                <a:solidFill>
                  <a:srgbClr val="00B0F0"/>
                </a:solidFill>
              </a:rPr>
              <a:t>Обзор судебной практики Верховного Суда Российской Федерации N 2 (2020) (утв. Президиумом Верховного Суда РФ 22 июля 2020 г.)</a:t>
            </a:r>
          </a:p>
        </p:txBody>
      </p:sp>
      <p:sp>
        <p:nvSpPr>
          <p:cNvPr id="3" name="Объект 2"/>
          <p:cNvSpPr>
            <a:spLocks noGrp="1"/>
          </p:cNvSpPr>
          <p:nvPr>
            <p:ph idx="1"/>
          </p:nvPr>
        </p:nvSpPr>
        <p:spPr>
          <a:xfrm>
            <a:off x="573578" y="894599"/>
            <a:ext cx="10888288" cy="4351338"/>
          </a:xfrm>
        </p:spPr>
        <p:txBody>
          <a:bodyPr>
            <a:noAutofit/>
          </a:bodyPr>
          <a:lstStyle/>
          <a:p>
            <a:pPr marL="0" indent="0">
              <a:buNone/>
            </a:pPr>
            <a:r>
              <a:rPr lang="ru-RU" sz="1600" dirty="0"/>
              <a:t>При осуществлении закупочной деятельности заказчик в соответствии с ч. 2 ст. 2 Закона N 223-ФЗ должен также наряду с законами, нормативными актами руководствоваться положением о закупке, то есть документом, который регламентирует закупочную деятельность заказчика и должен содержать требования к закупке, в том числе порядок подготовки и проведения процедур закупки (включая способы закупки) и условия их применения, порядок заключения и исполнения договоров, а также иные связанные с обеспечением закупки положения; соблюдать предусмотренные ст. 4 этого закона иные требования по информационному обеспечению закупки.</a:t>
            </a:r>
          </a:p>
          <a:p>
            <a:pPr marL="0" indent="0">
              <a:buNone/>
            </a:pPr>
            <a:endParaRPr lang="ru-RU" sz="1600" dirty="0"/>
          </a:p>
          <a:p>
            <a:pPr marL="0" indent="0">
              <a:buNone/>
            </a:pPr>
            <a:r>
              <a:rPr lang="ru-RU" sz="1600" dirty="0"/>
              <a:t>Поскольку положения Закона N 223-ФЗ возлагают именно на заказчика вышеперечисленные обязанности по соблюдению закупочной деятельности, суды неправомерно возложили последствия нарушения процедуры заключения договора на исполнителя по договору, лишив его права на получение платы за выполненные работы.</a:t>
            </a:r>
          </a:p>
          <a:p>
            <a:pPr marL="0" indent="0">
              <a:buNone/>
            </a:pPr>
            <a:endParaRPr lang="ru-RU" sz="1600" dirty="0"/>
          </a:p>
          <a:p>
            <a:pPr marL="0" indent="0">
              <a:buNone/>
            </a:pPr>
            <a:r>
              <a:rPr lang="ru-RU" sz="1600" dirty="0"/>
              <a:t>В силу вышеизложенного правовые последствия для подрядчика, выполнившего работы без договора, подлежащего заключению согласно требованиям Закона N 223-ФЗ, не идентичны последствиям выполнения работ с нарушениями правил Закона N 44-ФЗ. Ссылки заказчика, допустившим собственные неправомерные действия при заключении договора, на нарушение норм Закона N 223-ФЗ не являются при установленных по делу обстоятельствах основанием для отказа в иске подрядчика о взыскании задолженности за выполненные работы.</a:t>
            </a:r>
          </a:p>
          <a:p>
            <a:pPr marL="0" indent="0">
              <a:buNone/>
            </a:pPr>
            <a:r>
              <a:rPr lang="ru-RU" sz="1600" b="1" dirty="0"/>
              <a:t>Определение СК по экономическим спорам Верховного Суда РФ от 11 марта 2020 г. N 308-ЭС19-13774 по делу N А32-28627/2015</a:t>
            </a:r>
          </a:p>
        </p:txBody>
      </p:sp>
    </p:spTree>
    <p:extLst>
      <p:ext uri="{BB962C8B-B14F-4D97-AF65-F5344CB8AC3E}">
        <p14:creationId xmlns:p14="http://schemas.microsoft.com/office/powerpoint/2010/main" val="4135064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5E1244-52BD-48A7-A3A6-0A4544158B3A}"/>
              </a:ext>
            </a:extLst>
          </p:cNvPr>
          <p:cNvSpPr>
            <a:spLocks noGrp="1"/>
          </p:cNvSpPr>
          <p:nvPr>
            <p:ph type="title"/>
          </p:nvPr>
        </p:nvSpPr>
        <p:spPr>
          <a:xfrm>
            <a:off x="606804" y="457201"/>
            <a:ext cx="10972800" cy="1143000"/>
          </a:xfrm>
        </p:spPr>
        <p:txBody>
          <a:bodyPr/>
          <a:lstStyle/>
          <a:p>
            <a:r>
              <a:rPr lang="ru-RU" sz="2400" dirty="0">
                <a:solidFill>
                  <a:srgbClr val="FF0000"/>
                </a:solidFill>
              </a:rPr>
              <a:t>КоАП РФ Статья 14.32. Заключение ограничивающего конкуренцию соглашения, осуществление ограничивающих конкуренцию согласованных действий, координация экономической деятельности</a:t>
            </a:r>
            <a:br>
              <a:rPr lang="ru-RU" sz="2400" dirty="0"/>
            </a:br>
            <a:br>
              <a:rPr lang="ru-RU" sz="2400" dirty="0"/>
            </a:br>
            <a:endParaRPr lang="ru-RU" sz="2400" dirty="0"/>
          </a:p>
        </p:txBody>
      </p:sp>
      <p:sp>
        <p:nvSpPr>
          <p:cNvPr id="3" name="Объект 2">
            <a:extLst>
              <a:ext uri="{FF2B5EF4-FFF2-40B4-BE49-F238E27FC236}">
                <a16:creationId xmlns:a16="http://schemas.microsoft.com/office/drawing/2014/main" id="{B210F3FB-2678-4C73-9E21-034720CD3D71}"/>
              </a:ext>
            </a:extLst>
          </p:cNvPr>
          <p:cNvSpPr>
            <a:spLocks noGrp="1"/>
          </p:cNvSpPr>
          <p:nvPr>
            <p:ph idx="1"/>
          </p:nvPr>
        </p:nvSpPr>
        <p:spPr>
          <a:xfrm>
            <a:off x="542487" y="1734426"/>
            <a:ext cx="10972800" cy="4525963"/>
          </a:xfrm>
        </p:spPr>
        <p:txBody>
          <a:bodyPr/>
          <a:lstStyle/>
          <a:p>
            <a:r>
              <a:rPr lang="ru-RU" sz="1400" b="1" dirty="0"/>
              <a:t>3. Заключение хозяйствующим субъектом недопустимого в соответствии с антимонопольным законодательством Российской Федерации "вертикального" соглашения либо участие в нем -</a:t>
            </a:r>
          </a:p>
          <a:p>
            <a:endParaRPr lang="ru-RU" sz="1400" b="1" dirty="0"/>
          </a:p>
          <a:p>
            <a:r>
              <a:rPr lang="ru-RU" sz="1400" dirty="0">
                <a:solidFill>
                  <a:srgbClr val="00B0F0"/>
                </a:solidFill>
              </a:rPr>
              <a:t>влечет наложение административного штрафа на должностных лиц в размере от пятнадцати тысяч до тридцати тысяч рублей или дисквалификацию на срок до одного года; </a:t>
            </a:r>
          </a:p>
          <a:p>
            <a:r>
              <a:rPr lang="ru-RU" sz="1400" dirty="0"/>
              <a:t>на юридических лиц - от одной сотой до пяти сотых размера суммы выручки правонарушителя от реализации товара (работы, услуги), на рынке которого совершено административное правонарушение, </a:t>
            </a:r>
          </a:p>
          <a:p>
            <a:r>
              <a:rPr lang="ru-RU" sz="1400" dirty="0"/>
              <a:t>либо размера суммы расходов правонарушителя на приобретение товара (работы, услуги), на рынке которого совершено административное правонарушение, но не менее ста тысяч рублей, </a:t>
            </a:r>
          </a:p>
          <a:p>
            <a:r>
              <a:rPr lang="ru-RU" sz="1400" dirty="0"/>
              <a:t>а в случае, если сумма выручки правонарушителя от реализации товара (работы, услуги), на рынке которого совершено административное правонарушение, либо сумма расходов правонарушителя на приобретение товара (работы, услуги), на рынке которого совершено административное правонарушение, превышает 75 процентов совокупного размера суммы выручки правонарушителя от реализации всех товаров (работ, услуг) или административное правонарушение совершено на рынке товаров (работ, услуг), реализация которых осуществляется по регулируемым в соответствии с законодательством Российской Федерации ценам (тарифам), - от двух тысячных до двух сотых размера суммы выручки правонарушителя от реализации товара (работы, услуги), на рынке которого совершено административное правонарушение, </a:t>
            </a:r>
            <a:r>
              <a:rPr lang="ru-RU" sz="1400" b="1" dirty="0">
                <a:solidFill>
                  <a:srgbClr val="FF0000"/>
                </a:solidFill>
              </a:rPr>
              <a:t>но не менее пятидесяти тысяч рублей.</a:t>
            </a:r>
          </a:p>
        </p:txBody>
      </p:sp>
    </p:spTree>
    <p:extLst>
      <p:ext uri="{BB962C8B-B14F-4D97-AF65-F5344CB8AC3E}">
        <p14:creationId xmlns:p14="http://schemas.microsoft.com/office/powerpoint/2010/main" val="17393748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1163637"/>
          </a:xfrm>
        </p:spPr>
        <p:txBody>
          <a:bodyPr>
            <a:normAutofit fontScale="90000"/>
          </a:bodyPr>
          <a:lstStyle/>
          <a:p>
            <a:r>
              <a:rPr lang="ru-RU" dirty="0">
                <a:solidFill>
                  <a:srgbClr val="00B0F0"/>
                </a:solidFill>
              </a:rPr>
              <a:t>Стратегия подготовки ТЗ инициаторами </a:t>
            </a:r>
          </a:p>
        </p:txBody>
      </p:sp>
    </p:spTree>
    <p:extLst>
      <p:ext uri="{BB962C8B-B14F-4D97-AF65-F5344CB8AC3E}">
        <p14:creationId xmlns:p14="http://schemas.microsoft.com/office/powerpoint/2010/main" val="7400353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381" y="0"/>
            <a:ext cx="10515600" cy="657340"/>
          </a:xfrm>
        </p:spPr>
        <p:txBody>
          <a:bodyPr>
            <a:normAutofit fontScale="90000"/>
          </a:bodyPr>
          <a:lstStyle/>
          <a:p>
            <a:r>
              <a:rPr lang="ru-RU" dirty="0">
                <a:solidFill>
                  <a:srgbClr val="FF0000"/>
                </a:solidFill>
              </a:rPr>
              <a:t>1 шаг</a:t>
            </a:r>
          </a:p>
        </p:txBody>
      </p:sp>
      <p:sp>
        <p:nvSpPr>
          <p:cNvPr id="3" name="Объект 2"/>
          <p:cNvSpPr>
            <a:spLocks noGrp="1"/>
          </p:cNvSpPr>
          <p:nvPr>
            <p:ph idx="1"/>
          </p:nvPr>
        </p:nvSpPr>
        <p:spPr>
          <a:xfrm>
            <a:off x="630381" y="1022466"/>
            <a:ext cx="10999123" cy="5361709"/>
          </a:xfrm>
        </p:spPr>
        <p:txBody>
          <a:bodyPr>
            <a:normAutofit fontScale="55000" lnSpcReduction="20000"/>
          </a:bodyPr>
          <a:lstStyle/>
          <a:p>
            <a:pPr marL="0" indent="0">
              <a:buNone/>
            </a:pPr>
            <a:r>
              <a:rPr lang="ru-RU" sz="3400" dirty="0">
                <a:solidFill>
                  <a:srgbClr val="0070C0"/>
                </a:solidFill>
              </a:rPr>
              <a:t>Определиться с предметом закупки (потребностью) – что необходимо закупить.</a:t>
            </a:r>
          </a:p>
          <a:p>
            <a:pPr marL="0" indent="0">
              <a:buNone/>
            </a:pPr>
            <a:endParaRPr lang="ru-RU" dirty="0"/>
          </a:p>
          <a:p>
            <a:pPr marL="0" indent="0">
              <a:buNone/>
            </a:pPr>
            <a:r>
              <a:rPr lang="ru-RU" b="1" dirty="0"/>
              <a:t>На какие вопросы при этом надо обратить внимание и «дать на них ответы в ТЗ»:</a:t>
            </a:r>
          </a:p>
          <a:p>
            <a:pPr marL="514350" indent="-514350">
              <a:buAutoNum type="arabicPeriod"/>
            </a:pPr>
            <a:r>
              <a:rPr lang="ru-RU" dirty="0"/>
              <a:t>Какой предполагается заключить договора по итогам закупки:</a:t>
            </a:r>
          </a:p>
          <a:p>
            <a:r>
              <a:rPr lang="ru-RU" dirty="0"/>
              <a:t>только поставка, или только работы (услуги), и «смешанный» вариант  - работы с поставкой</a:t>
            </a:r>
          </a:p>
          <a:p>
            <a:pPr marL="0" indent="0">
              <a:buNone/>
            </a:pPr>
            <a:r>
              <a:rPr lang="ru-RU" dirty="0"/>
              <a:t>2. Нужен ли монтаж, пуско-наладка, ввод в эксплуатацию, обучение сотрудников</a:t>
            </a:r>
          </a:p>
          <a:p>
            <a:pPr marL="0" indent="0">
              <a:buNone/>
            </a:pPr>
            <a:r>
              <a:rPr lang="ru-RU" dirty="0"/>
              <a:t>3. Необходимы ли лицензии, членство в СРО по предмету закупки</a:t>
            </a:r>
          </a:p>
          <a:p>
            <a:pPr marL="0" indent="0">
              <a:buNone/>
            </a:pPr>
            <a:r>
              <a:rPr lang="ru-RU" dirty="0"/>
              <a:t>4. Имеют ли товары, работы, услуги функциональную связь друг с другом</a:t>
            </a:r>
          </a:p>
          <a:p>
            <a:pPr marL="0" indent="0">
              <a:buNone/>
            </a:pPr>
            <a:r>
              <a:rPr lang="ru-RU" i="1" dirty="0">
                <a:solidFill>
                  <a:srgbClr val="7030A0"/>
                </a:solidFill>
              </a:rPr>
              <a:t>Включение в состав лотов товаров, работ, услуг, технологически и функционально не связанных может рассматриваться ФАС России как ограничение конкуренции.</a:t>
            </a:r>
          </a:p>
          <a:p>
            <a:pPr marL="0" indent="0">
              <a:buNone/>
            </a:pPr>
            <a:r>
              <a:rPr lang="ru-RU" dirty="0"/>
              <a:t>5. Будет ли устанавливаться гарантийный срок или срок годности</a:t>
            </a:r>
          </a:p>
          <a:p>
            <a:r>
              <a:rPr lang="ru-RU" dirty="0"/>
              <a:t>необходима ли  расширенная гарантия поставщика по сравнению с гарантией производителя</a:t>
            </a:r>
          </a:p>
          <a:p>
            <a:pPr marL="0" indent="0">
              <a:buNone/>
            </a:pPr>
            <a:r>
              <a:rPr lang="ru-RU" dirty="0"/>
              <a:t>6. Есть ли потребность в неоднократной закупке необходимой продукции в течение года или можно сразу «сторговать» на год (два, три, иной срок).</a:t>
            </a:r>
          </a:p>
          <a:p>
            <a:pPr marL="0" indent="0">
              <a:buNone/>
            </a:pPr>
            <a:r>
              <a:rPr lang="ru-RU" i="1" dirty="0">
                <a:solidFill>
                  <a:srgbClr val="7030A0"/>
                </a:solidFill>
              </a:rPr>
              <a:t>От ответа на этот вопрос будет зависеть количество (объем) закупаемой продукции. </a:t>
            </a:r>
          </a:p>
          <a:p>
            <a:pPr marL="0" indent="0">
              <a:buNone/>
            </a:pPr>
            <a:r>
              <a:rPr lang="ru-RU" i="1" dirty="0">
                <a:solidFill>
                  <a:srgbClr val="7030A0"/>
                </a:solidFill>
              </a:rPr>
              <a:t>Проще закупать необходимую продукцию 1 раз в год (меньше трудозатрат, скорее всего меньшая цена), но могут возникать сложности со складом – негде хранить.</a:t>
            </a:r>
          </a:p>
          <a:p>
            <a:pPr marL="0" indent="0">
              <a:buNone/>
            </a:pPr>
            <a:r>
              <a:rPr lang="ru-RU" i="1" dirty="0">
                <a:solidFill>
                  <a:srgbClr val="7030A0"/>
                </a:solidFill>
              </a:rPr>
              <a:t>В ряде случаев невозможно спрогнозировать будет ли возникать потребность в течение года.</a:t>
            </a:r>
            <a:endParaRPr lang="ru-RU" dirty="0"/>
          </a:p>
        </p:txBody>
      </p:sp>
    </p:spTree>
    <p:extLst>
      <p:ext uri="{BB962C8B-B14F-4D97-AF65-F5344CB8AC3E}">
        <p14:creationId xmlns:p14="http://schemas.microsoft.com/office/powerpoint/2010/main" val="239359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274638"/>
            <a:ext cx="10972800" cy="539094"/>
          </a:xfrm>
        </p:spPr>
        <p:txBody>
          <a:bodyPr/>
          <a:lstStyle/>
          <a:p>
            <a:r>
              <a:rPr lang="ru-RU" dirty="0">
                <a:solidFill>
                  <a:srgbClr val="FF0000"/>
                </a:solidFill>
              </a:rPr>
              <a:t>104-ФЗ от 16.04.2022 – с 01.07.2022</a:t>
            </a:r>
          </a:p>
        </p:txBody>
      </p:sp>
      <p:sp>
        <p:nvSpPr>
          <p:cNvPr id="3" name="Объект 2">
            <a:extLst>
              <a:ext uri="{FF2B5EF4-FFF2-40B4-BE49-F238E27FC236}">
                <a16:creationId xmlns:a16="http://schemas.microsoft.com/office/drawing/2014/main" id="{8F20D914-F69B-4071-84D6-97D523CF7808}"/>
              </a:ext>
            </a:extLst>
          </p:cNvPr>
          <p:cNvSpPr>
            <a:spLocks noGrp="1"/>
          </p:cNvSpPr>
          <p:nvPr>
            <p:ph idx="1"/>
          </p:nvPr>
        </p:nvSpPr>
        <p:spPr>
          <a:xfrm>
            <a:off x="366319" y="813732"/>
            <a:ext cx="10972800" cy="4525963"/>
          </a:xfrm>
        </p:spPr>
        <p:txBody>
          <a:bodyPr/>
          <a:lstStyle/>
          <a:p>
            <a:r>
              <a:rPr lang="ru-RU" sz="1400" dirty="0"/>
              <a:t>6.1. При описании в документации о конкурентной закупке предмета закупки заказчик должен руководствоваться следующими правилами:</a:t>
            </a:r>
          </a:p>
          <a:p>
            <a:r>
              <a:rPr lang="ru-RU" sz="1400" dirty="0"/>
              <a:t>1) в описании предмета закупки указываются функциональные характеристики (потребительские свойства), технические и качественные характеристики, а также эксплуатационные характеристики (при необходимости) предмета закупки;</a:t>
            </a:r>
          </a:p>
          <a:p>
            <a:endParaRPr lang="ru-RU" sz="1400" dirty="0"/>
          </a:p>
          <a:p>
            <a:r>
              <a:rPr lang="ru-RU" sz="1400" dirty="0"/>
              <a:t>2) в описание предмета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a:t>
            </a:r>
            <a:r>
              <a:rPr lang="ru-RU" sz="1400" strike="sngStrike" dirty="0"/>
              <a:t>наименование страны происхождения товара</a:t>
            </a:r>
            <a:r>
              <a:rPr lang="ru-RU" sz="1400" dirty="0"/>
              <a:t>, требования к товарам, информации, работам, услугам при условии, что такие требования влекут за собой необоснованное ограничение количества участников закупки, за исключением случаев, если не имеется другого способа, обеспечивающего более точное и четкое описание указанных характеристик предмета закупки;</a:t>
            </a:r>
          </a:p>
          <a:p>
            <a:endParaRPr lang="ru-RU" sz="1400" dirty="0"/>
          </a:p>
          <a:p>
            <a:r>
              <a:rPr lang="ru-RU" sz="1400" dirty="0"/>
              <a:t>3) в случае использования в описании предмета закупки указания на товарный знак необходимо использовать слова "(или эквивалент)", за исключением случаев:</a:t>
            </a:r>
          </a:p>
          <a:p>
            <a:r>
              <a:rPr lang="ru-RU" sz="1400" dirty="0"/>
              <a:t>а)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a:t>
            </a:r>
          </a:p>
          <a:p>
            <a:r>
              <a:rPr lang="ru-RU" sz="1400" dirty="0"/>
              <a:t>б)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r>
              <a:rPr lang="ru-RU" sz="1400" dirty="0"/>
              <a:t>в) закупок товаров, необходимых для исполнения государственного или муниципального контракта;</a:t>
            </a:r>
          </a:p>
          <a:p>
            <a:r>
              <a:rPr lang="ru-RU" sz="1400" dirty="0"/>
              <a:t>г) закупок с указанием конкретных товарных знаков, знаков обслуживания, патентов, полезных моделей, промышленных образцов, места происхождения товара, изготовителя товара, если это предусмотрено условиями международных договоров Российской Федерации или условиями договоров юридических лиц, указанных в части 2 статьи 1 настоящего Федерального закона, в целях исполнения этими юридическими лицами обязательств по заключенным договорам с юридическими лицами, в том числе иностранными юридическими лицами.</a:t>
            </a:r>
          </a:p>
        </p:txBody>
      </p:sp>
    </p:spTree>
    <p:extLst>
      <p:ext uri="{BB962C8B-B14F-4D97-AF65-F5344CB8AC3E}">
        <p14:creationId xmlns:p14="http://schemas.microsoft.com/office/powerpoint/2010/main" val="39623026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815" y="173932"/>
            <a:ext cx="10515600" cy="432897"/>
          </a:xfrm>
        </p:spPr>
        <p:txBody>
          <a:bodyPr>
            <a:normAutofit fontScale="90000"/>
          </a:bodyPr>
          <a:lstStyle/>
          <a:p>
            <a:r>
              <a:rPr lang="ru-RU" dirty="0">
                <a:solidFill>
                  <a:srgbClr val="FF0000"/>
                </a:solidFill>
              </a:rPr>
              <a:t>2 шаг</a:t>
            </a:r>
          </a:p>
        </p:txBody>
      </p:sp>
      <p:sp>
        <p:nvSpPr>
          <p:cNvPr id="3" name="Объект 2"/>
          <p:cNvSpPr>
            <a:spLocks noGrp="1"/>
          </p:cNvSpPr>
          <p:nvPr>
            <p:ph idx="1"/>
          </p:nvPr>
        </p:nvSpPr>
        <p:spPr>
          <a:xfrm>
            <a:off x="688570" y="731521"/>
            <a:ext cx="10515600" cy="4880178"/>
          </a:xfrm>
        </p:spPr>
        <p:txBody>
          <a:bodyPr>
            <a:normAutofit/>
          </a:bodyPr>
          <a:lstStyle/>
          <a:p>
            <a:pPr marL="0" indent="0">
              <a:buNone/>
            </a:pPr>
            <a:r>
              <a:rPr lang="ru-RU" sz="2400" dirty="0">
                <a:solidFill>
                  <a:srgbClr val="0070C0"/>
                </a:solidFill>
              </a:rPr>
              <a:t>Определить функциональные характеристики (потребительские свойства), технические и качественные характеристики, а также эксплуатационные характеристики (при необходимости) предмета закупки</a:t>
            </a:r>
          </a:p>
          <a:p>
            <a:pPr marL="0" indent="0">
              <a:buNone/>
            </a:pPr>
            <a:r>
              <a:rPr lang="ru-RU" sz="2400" b="1" dirty="0"/>
              <a:t>На какие вопросы при этом надо обратить внимание:</a:t>
            </a:r>
          </a:p>
          <a:p>
            <a:pPr marL="457200" indent="-457200">
              <a:buAutoNum type="arabicPeriod"/>
            </a:pPr>
            <a:r>
              <a:rPr lang="ru-RU" sz="1800" dirty="0"/>
              <a:t>Есть ли ГОСТы, </a:t>
            </a:r>
            <a:r>
              <a:rPr lang="ru-RU" sz="1800" dirty="0" err="1"/>
              <a:t>техрегламенты</a:t>
            </a:r>
            <a:r>
              <a:rPr lang="ru-RU" sz="1800" dirty="0"/>
              <a:t> по предмету закупки. Если есть указать.</a:t>
            </a:r>
          </a:p>
          <a:p>
            <a:pPr marL="0" indent="0">
              <a:buNone/>
            </a:pPr>
            <a:r>
              <a:rPr lang="ru-RU" sz="1600" i="1" dirty="0">
                <a:solidFill>
                  <a:srgbClr val="7030A0"/>
                </a:solidFill>
              </a:rPr>
              <a:t>    Пример</a:t>
            </a:r>
          </a:p>
          <a:p>
            <a:pPr marL="0" indent="0">
              <a:buNone/>
            </a:pPr>
            <a:endParaRPr lang="ru-RU" sz="2400" dirty="0"/>
          </a:p>
          <a:p>
            <a:pPr marL="0" indent="0">
              <a:buNone/>
            </a:pPr>
            <a:endParaRPr lang="ru-RU" sz="1600" dirty="0"/>
          </a:p>
        </p:txBody>
      </p:sp>
      <p:pic>
        <p:nvPicPr>
          <p:cNvPr id="6" name="Рисунок 5"/>
          <p:cNvPicPr>
            <a:picLocks noChangeAspect="1"/>
          </p:cNvPicPr>
          <p:nvPr/>
        </p:nvPicPr>
        <p:blipFill>
          <a:blip r:embed="rId2"/>
          <a:stretch>
            <a:fillRect/>
          </a:stretch>
        </p:blipFill>
        <p:spPr>
          <a:xfrm>
            <a:off x="2909455" y="2816109"/>
            <a:ext cx="6318277" cy="3326996"/>
          </a:xfrm>
          <a:prstGeom prst="rect">
            <a:avLst/>
          </a:prstGeom>
        </p:spPr>
      </p:pic>
      <p:sp>
        <p:nvSpPr>
          <p:cNvPr id="4" name="Прямоугольник 3"/>
          <p:cNvSpPr/>
          <p:nvPr/>
        </p:nvSpPr>
        <p:spPr>
          <a:xfrm>
            <a:off x="688570" y="6143105"/>
            <a:ext cx="1125681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srgbClr val="7030A0"/>
                </a:solidFill>
                <a:effectLst/>
                <a:uLnTx/>
                <a:uFillTx/>
                <a:latin typeface="Calibri" panose="020F0502020204030204"/>
                <a:ea typeface="+mn-ea"/>
                <a:cs typeface="+mn-cs"/>
              </a:rPr>
              <a:t>Нежелательно просто указывать: «в  соответствии с ГОСТ», так как участники могут задавать запросы на разъяснение, в соответствии с каким именно </a:t>
            </a:r>
            <a:r>
              <a:rPr kumimoji="0" lang="ru-RU" sz="1800" b="0" i="1" u="none" strike="noStrike" kern="1200" cap="none" spc="0" normalizeH="0" baseline="0" noProof="0" dirty="0" err="1">
                <a:ln>
                  <a:noFill/>
                </a:ln>
                <a:solidFill>
                  <a:srgbClr val="7030A0"/>
                </a:solidFill>
                <a:effectLst/>
                <a:uLnTx/>
                <a:uFillTx/>
                <a:latin typeface="Calibri" panose="020F0502020204030204"/>
                <a:ea typeface="+mn-ea"/>
                <a:cs typeface="+mn-cs"/>
              </a:rPr>
              <a:t>ГОСТОм</a:t>
            </a:r>
            <a:r>
              <a:rPr kumimoji="0" lang="en-US" sz="1800" b="0" i="1" u="none" strike="noStrike" kern="1200" cap="none" spc="0" normalizeH="0" baseline="0" noProof="0" dirty="0">
                <a:ln>
                  <a:noFill/>
                </a:ln>
                <a:solidFill>
                  <a:srgbClr val="7030A0"/>
                </a:solidFill>
                <a:effectLst/>
                <a:uLnTx/>
                <a:uFillTx/>
                <a:latin typeface="Calibri" panose="020F0502020204030204"/>
                <a:ea typeface="+mn-ea"/>
                <a:cs typeface="+mn-cs"/>
              </a:rPr>
              <a:t>?</a:t>
            </a:r>
            <a:endParaRPr kumimoji="0" lang="ru-RU" sz="1800" b="0"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38600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815" y="173932"/>
            <a:ext cx="10515600" cy="432897"/>
          </a:xfrm>
        </p:spPr>
        <p:txBody>
          <a:bodyPr>
            <a:normAutofit fontScale="90000"/>
          </a:bodyPr>
          <a:lstStyle/>
          <a:p>
            <a:r>
              <a:rPr lang="ru-RU" dirty="0">
                <a:solidFill>
                  <a:srgbClr val="FF0000"/>
                </a:solidFill>
              </a:rPr>
              <a:t>2 шаг</a:t>
            </a:r>
          </a:p>
        </p:txBody>
      </p:sp>
      <p:sp>
        <p:nvSpPr>
          <p:cNvPr id="3" name="Объект 2"/>
          <p:cNvSpPr>
            <a:spLocks noGrp="1"/>
          </p:cNvSpPr>
          <p:nvPr>
            <p:ph idx="1"/>
          </p:nvPr>
        </p:nvSpPr>
        <p:spPr>
          <a:xfrm>
            <a:off x="688570" y="731520"/>
            <a:ext cx="10515600" cy="5710843"/>
          </a:xfrm>
        </p:spPr>
        <p:txBody>
          <a:bodyPr>
            <a:normAutofit lnSpcReduction="10000"/>
          </a:bodyPr>
          <a:lstStyle/>
          <a:p>
            <a:pPr marL="0" indent="0">
              <a:buNone/>
            </a:pPr>
            <a:r>
              <a:rPr lang="en-US" sz="2400" dirty="0"/>
              <a:t>2</a:t>
            </a:r>
            <a:r>
              <a:rPr lang="ru-RU" sz="2400" dirty="0"/>
              <a:t>. Проверить действующий ли ГОСТ. </a:t>
            </a:r>
            <a:endParaRPr lang="ru-RU" sz="2400" i="1" dirty="0">
              <a:solidFill>
                <a:srgbClr val="7030A0"/>
              </a:solidFill>
            </a:endParaRPr>
          </a:p>
          <a:p>
            <a:pPr marL="0" indent="0">
              <a:buNone/>
            </a:pPr>
            <a:r>
              <a:rPr lang="ru-RU" sz="1800" i="1" dirty="0" err="1">
                <a:solidFill>
                  <a:srgbClr val="7030A0"/>
                </a:solidFill>
              </a:rPr>
              <a:t>Росстандарт</a:t>
            </a:r>
            <a:r>
              <a:rPr lang="ru-RU" sz="1800" i="1" dirty="0">
                <a:solidFill>
                  <a:srgbClr val="7030A0"/>
                </a:solidFill>
              </a:rPr>
              <a:t> проводит большую работу по замене и актуализации ГОСТов, много ГОСТов меняются или признаются утратившими силу.</a:t>
            </a:r>
          </a:p>
          <a:p>
            <a:pPr marL="0" indent="0">
              <a:buNone/>
            </a:pPr>
            <a:endParaRPr lang="ru-RU" sz="2400" dirty="0"/>
          </a:p>
          <a:p>
            <a:pPr marL="0" indent="0">
              <a:buNone/>
            </a:pPr>
            <a:r>
              <a:rPr lang="ru-RU" sz="2400" dirty="0"/>
              <a:t>3. Решить, исчерпываются ли ГОСТом все необходимые характеристики продукции. </a:t>
            </a:r>
          </a:p>
          <a:p>
            <a:pPr marL="0" indent="0">
              <a:buNone/>
            </a:pPr>
            <a:r>
              <a:rPr lang="ru-RU" sz="1900" i="1" dirty="0">
                <a:solidFill>
                  <a:srgbClr val="7030A0"/>
                </a:solidFill>
              </a:rPr>
              <a:t>Если исчерпываются, то можно не указывать характеристики продукции, а указать: «Характеристики в соответствии с ГОСТ». Номер и реквизиты ГОСТа указываются обязательно. </a:t>
            </a:r>
            <a:r>
              <a:rPr lang="ru-RU" sz="1900" dirty="0"/>
              <a:t>(в соответствии с Письмом МЭР РФ от 1 августа 2016 г. N Д28и-2011)</a:t>
            </a:r>
          </a:p>
          <a:p>
            <a:pPr marL="0" indent="0">
              <a:buNone/>
            </a:pPr>
            <a:r>
              <a:rPr lang="ru-RU" sz="1800" i="1" dirty="0">
                <a:solidFill>
                  <a:srgbClr val="7030A0"/>
                </a:solidFill>
              </a:rPr>
              <a:t>Если инициатором не используются установленные в соответствии с законодательством о техническом регулировании, законодательством о стандартизации требования к безопасности, качеству, техническим характеристикам, функциональным характеристикам (потребительским свойствам) товара, работы, услуги, к размерам, упаковке, отгрузке товара, к результатам работы, в ТЗ должно содержаться обоснование необходимости использования иных требований, связанных с определением соответствия поставляемого товара, выполняемой работы, оказываемой услуги потребностям инициатора. </a:t>
            </a:r>
          </a:p>
          <a:p>
            <a:pPr marL="0" fontAlgn="t">
              <a:spcBef>
                <a:spcPts val="0"/>
              </a:spcBef>
            </a:pPr>
            <a:endParaRPr lang="ru-RU" sz="1800" i="1" dirty="0">
              <a:solidFill>
                <a:srgbClr val="7030A0"/>
              </a:solidFill>
            </a:endParaRPr>
          </a:p>
          <a:p>
            <a:pPr marL="0" fontAlgn="t">
              <a:spcBef>
                <a:spcPts val="0"/>
              </a:spcBef>
            </a:pPr>
            <a:r>
              <a:rPr lang="ru-RU" sz="1800" i="1" dirty="0">
                <a:solidFill>
                  <a:srgbClr val="7030A0"/>
                </a:solidFill>
              </a:rPr>
              <a:t>Это обоснование </a:t>
            </a:r>
            <a:r>
              <a:rPr lang="ru-RU" sz="1800" b="1" dirty="0">
                <a:solidFill>
                  <a:srgbClr val="7030A0"/>
                </a:solidFill>
              </a:rPr>
              <a:t>будет включено в документацию о закупке </a:t>
            </a:r>
            <a:r>
              <a:rPr lang="ru-RU" sz="1800" b="1" dirty="0"/>
              <a:t>в соответствии с пунктом 1 части 10 статьи 4 223-ФЗ. </a:t>
            </a:r>
            <a:r>
              <a:rPr lang="ru-RU" sz="1800" dirty="0"/>
              <a:t>(пример – Решение Московского УФАС по делу № 077/07/00-12773/2020 от 06.08.2020 г.: в документации указаны характеристики не в соответствии с ГОСТ, обоснования нет – жалоба обоснована).</a:t>
            </a:r>
          </a:p>
          <a:p>
            <a:pPr marL="0" indent="0">
              <a:buNone/>
            </a:pPr>
            <a:endParaRPr lang="ru-RU" sz="1600" b="1" dirty="0"/>
          </a:p>
          <a:p>
            <a:pPr marL="0" indent="0">
              <a:buNone/>
            </a:pPr>
            <a:endParaRPr lang="ru-RU" sz="1900" i="1" dirty="0">
              <a:solidFill>
                <a:srgbClr val="7030A0"/>
              </a:solidFill>
            </a:endParaRPr>
          </a:p>
          <a:p>
            <a:pPr marL="0" indent="0">
              <a:buNone/>
            </a:pPr>
            <a:endParaRPr lang="ru-RU" sz="2400" i="1" dirty="0">
              <a:solidFill>
                <a:srgbClr val="7030A0"/>
              </a:solidFill>
            </a:endParaRPr>
          </a:p>
          <a:p>
            <a:endParaRPr lang="ru-RU" sz="2400" i="1" dirty="0">
              <a:solidFill>
                <a:srgbClr val="7030A0"/>
              </a:solidFill>
            </a:endParaRPr>
          </a:p>
          <a:p>
            <a:pPr marL="0" indent="0">
              <a:buNone/>
            </a:pPr>
            <a:endParaRPr lang="ru-RU" sz="2400" i="1" dirty="0">
              <a:solidFill>
                <a:srgbClr val="7030A0"/>
              </a:solidFill>
            </a:endParaRPr>
          </a:p>
          <a:p>
            <a:pPr marL="0" indent="0">
              <a:buNone/>
            </a:pPr>
            <a:endParaRPr lang="ru-RU" sz="2400" dirty="0"/>
          </a:p>
          <a:p>
            <a:pPr marL="0" indent="0">
              <a:buNone/>
            </a:pPr>
            <a:endParaRPr lang="ru-RU" sz="1600" dirty="0"/>
          </a:p>
        </p:txBody>
      </p:sp>
    </p:spTree>
    <p:extLst>
      <p:ext uri="{BB962C8B-B14F-4D97-AF65-F5344CB8AC3E}">
        <p14:creationId xmlns:p14="http://schemas.microsoft.com/office/powerpoint/2010/main" val="22614288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1143000"/>
          </a:xfrm>
        </p:spPr>
        <p:txBody>
          <a:bodyPr>
            <a:normAutofit/>
          </a:bodyPr>
          <a:lstStyle/>
          <a:p>
            <a:r>
              <a:rPr lang="ru-RU" sz="2400" dirty="0">
                <a:solidFill>
                  <a:srgbClr val="FF0000"/>
                </a:solidFill>
              </a:rPr>
              <a:t>Основные нарушения по ГОСТам</a:t>
            </a:r>
          </a:p>
        </p:txBody>
      </p:sp>
      <p:sp>
        <p:nvSpPr>
          <p:cNvPr id="3" name="Объект 2"/>
          <p:cNvSpPr>
            <a:spLocks noGrp="1"/>
          </p:cNvSpPr>
          <p:nvPr>
            <p:ph idx="1"/>
          </p:nvPr>
        </p:nvSpPr>
        <p:spPr>
          <a:xfrm>
            <a:off x="1919536" y="1340772"/>
            <a:ext cx="8424936" cy="4525963"/>
          </a:xfrm>
        </p:spPr>
        <p:txBody>
          <a:bodyPr>
            <a:noAutofit/>
          </a:bodyPr>
          <a:lstStyle/>
          <a:p>
            <a:r>
              <a:rPr lang="ru-RU" sz="1600" dirty="0">
                <a:latin typeface="Arial" pitchFamily="34" charset="0"/>
                <a:cs typeface="Arial" pitchFamily="34" charset="0"/>
              </a:rPr>
              <a:t>использование терминологии, не соответствующей нормативным документам</a:t>
            </a:r>
          </a:p>
          <a:p>
            <a:r>
              <a:rPr lang="ru-RU" sz="1600" dirty="0">
                <a:latin typeface="Arial" pitchFamily="34" charset="0"/>
                <a:cs typeface="Arial" pitchFamily="34" charset="0"/>
              </a:rPr>
              <a:t>использование показателей, которые ГОСТом не нормируются</a:t>
            </a:r>
          </a:p>
          <a:p>
            <a:r>
              <a:rPr lang="ru-RU" sz="1600" dirty="0">
                <a:latin typeface="Arial" pitchFamily="34" charset="0"/>
                <a:cs typeface="Arial" pitchFamily="34" charset="0"/>
              </a:rPr>
              <a:t>использование ГОСТов, утративших силу</a:t>
            </a:r>
          </a:p>
          <a:p>
            <a:r>
              <a:rPr lang="ru-RU" sz="1600" dirty="0">
                <a:latin typeface="Arial" pitchFamily="34" charset="0"/>
                <a:cs typeface="Arial" pitchFamily="34" charset="0"/>
              </a:rPr>
              <a:t>использование иностранных стандартов вместо существующих документов национальной системы стандартизации</a:t>
            </a:r>
          </a:p>
          <a:p>
            <a:r>
              <a:rPr lang="ru-RU" sz="1600" dirty="0">
                <a:latin typeface="Arial" pitchFamily="34" charset="0"/>
                <a:cs typeface="Arial" pitchFamily="34" charset="0"/>
              </a:rPr>
              <a:t>несоответствие показателей существующим диапазонам ГОСТ</a:t>
            </a:r>
          </a:p>
          <a:p>
            <a:r>
              <a:rPr lang="ru-RU" sz="1600" dirty="0">
                <a:solidFill>
                  <a:srgbClr val="1A171B"/>
                </a:solidFill>
                <a:latin typeface="Arial" pitchFamily="34" charset="0"/>
                <a:ea typeface="Times New Roman"/>
                <a:cs typeface="Arial" pitchFamily="34" charset="0"/>
              </a:rPr>
              <a:t>наличие избыточных требований к описанию участниками закупки показателей химических и физических свойств товаров, конкретные значе­ния которых можно определить только путем испытаний </a:t>
            </a:r>
          </a:p>
          <a:p>
            <a:r>
              <a:rPr lang="ru-RU" sz="1600" dirty="0">
                <a:solidFill>
                  <a:srgbClr val="1A171B"/>
                </a:solidFill>
                <a:latin typeface="Arial" pitchFamily="34" charset="0"/>
                <a:ea typeface="Times New Roman"/>
                <a:cs typeface="Arial" pitchFamily="34" charset="0"/>
              </a:rPr>
              <a:t>требование предоставления конкретных значений показателей пред­лагаемой к поставке продукции, если техническими регламентами или доку­ментами национальной системы стандартизации эти показатели определены как диапазоны, а их точные значения можно определить только путем испы­</a:t>
            </a:r>
            <a:r>
              <a:rPr lang="ru-RU" sz="1600" spc="-15" dirty="0">
                <a:solidFill>
                  <a:srgbClr val="1A171B"/>
                </a:solidFill>
                <a:latin typeface="Arial" pitchFamily="34" charset="0"/>
                <a:ea typeface="Times New Roman"/>
                <a:cs typeface="Arial" pitchFamily="34" charset="0"/>
              </a:rPr>
              <a:t>таний</a:t>
            </a:r>
            <a:endParaRPr lang="ru-RU" sz="1600" dirty="0">
              <a:latin typeface="Arial" pitchFamily="34" charset="0"/>
              <a:cs typeface="Arial" pitchFamily="34" charset="0"/>
            </a:endParaRPr>
          </a:p>
          <a:p>
            <a:endParaRPr lang="ru-RU" sz="1200" dirty="0"/>
          </a:p>
        </p:txBody>
      </p:sp>
    </p:spTree>
    <p:extLst>
      <p:ext uri="{BB962C8B-B14F-4D97-AF65-F5344CB8AC3E}">
        <p14:creationId xmlns:p14="http://schemas.microsoft.com/office/powerpoint/2010/main" val="687237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440" y="482139"/>
            <a:ext cx="10515600" cy="5802890"/>
          </a:xfrm>
        </p:spPr>
        <p:txBody>
          <a:bodyPr>
            <a:normAutofit fontScale="62500" lnSpcReduction="20000"/>
          </a:bodyPr>
          <a:lstStyle/>
          <a:p>
            <a:r>
              <a:rPr lang="ru-RU" i="1" dirty="0">
                <a:solidFill>
                  <a:srgbClr val="7030A0"/>
                </a:solidFill>
              </a:rPr>
              <a:t>В случае установления в документации требований об одновременном соответствии предлагаемых участниками показателей товара как значениям, предусмотренным ГОСТ, так и значениям, указанным в документации, последние не должны противоречить требованиям ГОСТ, а также не должны вводить участников закупки в заблуждение и позволять указать в заявке противоречащие положениям ГОСТ показатели и (или) их значения.</a:t>
            </a:r>
          </a:p>
          <a:p>
            <a:r>
              <a:rPr lang="ru-RU" i="1" dirty="0">
                <a:solidFill>
                  <a:srgbClr val="7030A0"/>
                </a:solidFill>
              </a:rPr>
              <a:t>Например, если показатель в ГОСТ определен любым допустимым значением от 10 до 20 единиц, то значения, содержащиеся в документации и в отношении которых участники закупки делают свое предложение, не должны:</a:t>
            </a:r>
          </a:p>
          <a:p>
            <a:r>
              <a:rPr lang="ru-RU" i="1" dirty="0">
                <a:solidFill>
                  <a:srgbClr val="7030A0"/>
                </a:solidFill>
              </a:rPr>
              <a:t>позволять участникам закупки указать в своих заявках значения, которые противоречат требованиям ГОСТ, например значение - 5 единиц;</a:t>
            </a:r>
          </a:p>
          <a:p>
            <a:r>
              <a:rPr lang="ru-RU" i="1" dirty="0">
                <a:solidFill>
                  <a:srgbClr val="7030A0"/>
                </a:solidFill>
              </a:rPr>
              <a:t>вводить участников закупки в заблуждение, предусматривая в документации значения, например от 10 до 30 единиц, которые впоследствии могут рассматриваться комиссией заказчика по осуществлению закупок как соответствующие значениям документации, извещения о проведении закупки, но в свою очередь противоречащие требованиям ГОСТ, что повлечет отклонение заявки участника закупки.</a:t>
            </a:r>
          </a:p>
          <a:p>
            <a:endParaRPr lang="ru-RU" i="1" dirty="0">
              <a:solidFill>
                <a:srgbClr val="7030A0"/>
              </a:solidFill>
            </a:endParaRPr>
          </a:p>
          <a:p>
            <a:r>
              <a:rPr lang="ru-RU" i="1" dirty="0">
                <a:solidFill>
                  <a:srgbClr val="7030A0"/>
                </a:solidFill>
              </a:rPr>
              <a:t>При установлении заказчиком в документации требований к описанию участниками закупки товаров следует учесть, что 223-ФЗ не обязывает участника закупки иметь в наличии товар в момент подачи заявки, в связи с чем требования заказчика подробно описать в заявке (путем предоставления показателей и (или) их значений, как в виде одного значения, диапазона значений, так и сохранения неизменного значения) химический состав и (или) компоненты товара, и (или) показатели технологии производства, испытания товара, и (или) показатели, значения которых становятся известными при испытании определенной партии товара после его производства, могут иметь признаки ограничения доступа к участию в закупке. </a:t>
            </a:r>
            <a:r>
              <a:rPr lang="ru-RU" dirty="0"/>
              <a:t>(Письмо ФАС от 01.07.2016 № ИА/44536/16)</a:t>
            </a:r>
          </a:p>
          <a:p>
            <a:endParaRPr lang="ru-RU" dirty="0"/>
          </a:p>
        </p:txBody>
      </p:sp>
    </p:spTree>
    <p:extLst>
      <p:ext uri="{BB962C8B-B14F-4D97-AF65-F5344CB8AC3E}">
        <p14:creationId xmlns:p14="http://schemas.microsoft.com/office/powerpoint/2010/main" val="32971542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815" y="173932"/>
            <a:ext cx="10515600" cy="432897"/>
          </a:xfrm>
        </p:spPr>
        <p:txBody>
          <a:bodyPr>
            <a:normAutofit fontScale="90000"/>
          </a:bodyPr>
          <a:lstStyle/>
          <a:p>
            <a:r>
              <a:rPr lang="ru-RU" dirty="0">
                <a:solidFill>
                  <a:srgbClr val="FF0000"/>
                </a:solidFill>
              </a:rPr>
              <a:t>2 шаг</a:t>
            </a:r>
          </a:p>
        </p:txBody>
      </p:sp>
      <p:sp>
        <p:nvSpPr>
          <p:cNvPr id="3" name="Объект 2"/>
          <p:cNvSpPr>
            <a:spLocks noGrp="1"/>
          </p:cNvSpPr>
          <p:nvPr>
            <p:ph idx="1"/>
          </p:nvPr>
        </p:nvSpPr>
        <p:spPr>
          <a:xfrm>
            <a:off x="688570" y="731521"/>
            <a:ext cx="10515600" cy="4880178"/>
          </a:xfrm>
        </p:spPr>
        <p:txBody>
          <a:bodyPr>
            <a:normAutofit/>
          </a:bodyPr>
          <a:lstStyle/>
          <a:p>
            <a:pPr marL="0" indent="0">
              <a:buNone/>
            </a:pPr>
            <a:endParaRPr lang="ru-RU" sz="2400" dirty="0">
              <a:solidFill>
                <a:srgbClr val="0070C0"/>
              </a:solidFill>
            </a:endParaRPr>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i="1" dirty="0">
                <a:solidFill>
                  <a:srgbClr val="7030A0"/>
                </a:solidFill>
              </a:rPr>
              <a:t>Пример</a:t>
            </a:r>
            <a:r>
              <a:rPr lang="ru-RU" sz="1600" dirty="0"/>
              <a:t>:</a:t>
            </a:r>
          </a:p>
        </p:txBody>
      </p:sp>
      <p:pic>
        <p:nvPicPr>
          <p:cNvPr id="4" name="Рисунок 3"/>
          <p:cNvPicPr>
            <a:picLocks noChangeAspect="1"/>
          </p:cNvPicPr>
          <p:nvPr/>
        </p:nvPicPr>
        <p:blipFill>
          <a:blip r:embed="rId2"/>
          <a:stretch>
            <a:fillRect/>
          </a:stretch>
        </p:blipFill>
        <p:spPr>
          <a:xfrm>
            <a:off x="1745673" y="2202873"/>
            <a:ext cx="9998824" cy="4512000"/>
          </a:xfrm>
          <a:prstGeom prst="rect">
            <a:avLst/>
          </a:prstGeom>
        </p:spPr>
      </p:pic>
      <p:sp>
        <p:nvSpPr>
          <p:cNvPr id="5" name="Прямоугольник 4"/>
          <p:cNvSpPr/>
          <p:nvPr/>
        </p:nvSpPr>
        <p:spPr>
          <a:xfrm>
            <a:off x="688570" y="691768"/>
            <a:ext cx="1028284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4. В случае, если предполагается закупка не по ГОСТу, а по ТУ: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либо такое ТУ необходимо прикладывать к ТЗ,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либо надо давать ссылку на сайт, где ТУ размещено </a:t>
            </a:r>
            <a:r>
              <a:rPr kumimoji="0" lang="ru-RU" sz="1800" b="0" i="1" u="none" strike="noStrike" kern="1200" cap="none" spc="0" normalizeH="0" baseline="0" noProof="0" dirty="0">
                <a:ln>
                  <a:noFill/>
                </a:ln>
                <a:solidFill>
                  <a:srgbClr val="7030A0"/>
                </a:solidFill>
                <a:effectLst/>
                <a:uLnTx/>
                <a:uFillTx/>
                <a:latin typeface="Calibri" panose="020F0502020204030204"/>
                <a:ea typeface="+mn-ea"/>
                <a:cs typeface="+mn-cs"/>
              </a:rPr>
              <a:t>(менее желательный вариант),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либо в ТЗ включать подробное описание из ТУ </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(Пример – Решение Московского УФАС по делу от 11.12.2015 №1-00-2033/77-15: нет ТУ, жалоба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369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698" y="173932"/>
            <a:ext cx="10515600" cy="690591"/>
          </a:xfrm>
        </p:spPr>
        <p:txBody>
          <a:bodyPr>
            <a:normAutofit fontScale="90000"/>
          </a:bodyPr>
          <a:lstStyle/>
          <a:p>
            <a:r>
              <a:rPr lang="ru-RU" dirty="0">
                <a:solidFill>
                  <a:srgbClr val="FF0000"/>
                </a:solidFill>
              </a:rPr>
              <a:t>3 шаг</a:t>
            </a:r>
          </a:p>
        </p:txBody>
      </p:sp>
      <p:sp>
        <p:nvSpPr>
          <p:cNvPr id="3" name="Объект 2"/>
          <p:cNvSpPr>
            <a:spLocks noGrp="1"/>
          </p:cNvSpPr>
          <p:nvPr>
            <p:ph idx="1"/>
          </p:nvPr>
        </p:nvSpPr>
        <p:spPr>
          <a:xfrm>
            <a:off x="705196" y="1005840"/>
            <a:ext cx="10515600" cy="5021494"/>
          </a:xfrm>
        </p:spPr>
        <p:txBody>
          <a:bodyPr>
            <a:normAutofit/>
          </a:bodyPr>
          <a:lstStyle/>
          <a:p>
            <a:r>
              <a:rPr lang="ru-RU" dirty="0">
                <a:solidFill>
                  <a:srgbClr val="00B0F0"/>
                </a:solidFill>
              </a:rPr>
              <a:t>Определиться с эквивалентной продукцией.</a:t>
            </a:r>
          </a:p>
          <a:p>
            <a:r>
              <a:rPr lang="ru-RU" sz="1800" b="1" dirty="0"/>
              <a:t>На какие вопросы надо обратить внимание:</a:t>
            </a:r>
          </a:p>
          <a:p>
            <a:pPr marL="0" indent="0">
              <a:buNone/>
            </a:pPr>
            <a:r>
              <a:rPr lang="ru-RU" sz="1800" dirty="0"/>
              <a:t>1. Может быть предмет закупки попадает под исключение, когда слова «эквивалент» можно не добавлять к товарному знаку. Если исключение – указать в ТЗ в соответствии с каким пунктом ч. 6.1. ст. 3 223-ФЗ не указываются слова «или эквивалент»</a:t>
            </a:r>
          </a:p>
          <a:p>
            <a:pPr marL="0" indent="0">
              <a:buNone/>
            </a:pPr>
            <a:r>
              <a:rPr lang="ru-RU" sz="1400" dirty="0"/>
              <a:t>Ч. 6.1. ст. 3 223-ФЗ: в случае использования в описании предмета закупки указания на товарный знак необходимо использовать слова "(или эквивалент)", за исключением случаев:</a:t>
            </a:r>
          </a:p>
          <a:p>
            <a:pPr marL="0" indent="0">
              <a:buNone/>
            </a:pPr>
            <a:r>
              <a:rPr lang="ru-RU" sz="1400" dirty="0"/>
              <a:t>а)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a:t>
            </a:r>
          </a:p>
          <a:p>
            <a:pPr marL="0" indent="0">
              <a:buNone/>
            </a:pPr>
            <a:r>
              <a:rPr lang="ru-RU" sz="1400" dirty="0"/>
              <a:t>б)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pPr marL="0" indent="0">
              <a:buNone/>
            </a:pPr>
            <a:r>
              <a:rPr lang="ru-RU" sz="1400" dirty="0"/>
              <a:t>в) закупок товаров, необходимых для исполнения государственного или муниципального контракта;</a:t>
            </a:r>
          </a:p>
          <a:p>
            <a:pPr marL="0" indent="0">
              <a:buNone/>
            </a:pPr>
            <a:r>
              <a:rPr lang="ru-RU" sz="1400" dirty="0"/>
              <a:t>г) закупок с указанием конкретных товарных знаков, знаков обслуживания, патентов, полезных моделей, промышленных образцов, места происхождения товара, изготовителя товара, если это предусмотрено условиями международных договоров Российской Федерации или условиями договоров Заказчика, в целях исполнения Заказчиком обязательств по заключенным договорам с юридическими лицами, в том числе иностранными юридическими лицами.</a:t>
            </a:r>
          </a:p>
          <a:p>
            <a:pPr marL="0" indent="0">
              <a:buNone/>
            </a:pPr>
            <a:r>
              <a:rPr lang="ru-RU" sz="1400" dirty="0"/>
              <a:t>Также, если есть проектная документация, то можно не указывать слова «или эквивалент» к товарным знакам, заложенным проектировщиком, но тогда в составе заявки участника целесообразно требовать только «согласие».</a:t>
            </a:r>
          </a:p>
          <a:p>
            <a:pPr marL="0" indent="0">
              <a:buNone/>
            </a:pPr>
            <a:endParaRPr lang="ru-RU" sz="1800" dirty="0"/>
          </a:p>
          <a:p>
            <a:pPr marL="0" indent="0">
              <a:buNone/>
            </a:pPr>
            <a:endParaRPr lang="ru-RU" sz="1800" dirty="0">
              <a:solidFill>
                <a:srgbClr val="00B0F0"/>
              </a:solidFill>
            </a:endParaRPr>
          </a:p>
        </p:txBody>
      </p:sp>
    </p:spTree>
    <p:extLst>
      <p:ext uri="{BB962C8B-B14F-4D97-AF65-F5344CB8AC3E}">
        <p14:creationId xmlns:p14="http://schemas.microsoft.com/office/powerpoint/2010/main" val="28544683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698" y="173932"/>
            <a:ext cx="10515600" cy="690591"/>
          </a:xfrm>
        </p:spPr>
        <p:txBody>
          <a:bodyPr>
            <a:normAutofit fontScale="90000"/>
          </a:bodyPr>
          <a:lstStyle/>
          <a:p>
            <a:r>
              <a:rPr lang="ru-RU" dirty="0">
                <a:solidFill>
                  <a:srgbClr val="FF0000"/>
                </a:solidFill>
              </a:rPr>
              <a:t>3 шаг</a:t>
            </a:r>
          </a:p>
        </p:txBody>
      </p:sp>
      <p:sp>
        <p:nvSpPr>
          <p:cNvPr id="3" name="Объект 2"/>
          <p:cNvSpPr>
            <a:spLocks noGrp="1"/>
          </p:cNvSpPr>
          <p:nvPr>
            <p:ph idx="1"/>
          </p:nvPr>
        </p:nvSpPr>
        <p:spPr>
          <a:xfrm>
            <a:off x="705196" y="864523"/>
            <a:ext cx="10515600" cy="5735781"/>
          </a:xfrm>
        </p:spPr>
        <p:txBody>
          <a:bodyPr>
            <a:normAutofit fontScale="92500" lnSpcReduction="20000"/>
          </a:bodyPr>
          <a:lstStyle/>
          <a:p>
            <a:pPr marL="0" indent="0">
              <a:buNone/>
            </a:pPr>
            <a:r>
              <a:rPr lang="ru-RU" sz="1800" b="1" dirty="0"/>
              <a:t>2. Если в ТЗ включены  функциональные характеристики (потребительские свойства), технические и качественные характеристики, необходимо проверить, есть ли минимум две модели разных производителей, «проходящих» под указанные характеристики.</a:t>
            </a:r>
          </a:p>
          <a:p>
            <a:pPr marL="0" indent="0">
              <a:buNone/>
            </a:pPr>
            <a:r>
              <a:rPr lang="ru-RU" sz="1800" i="1" dirty="0">
                <a:solidFill>
                  <a:srgbClr val="7030A0"/>
                </a:solidFill>
              </a:rPr>
              <a:t>Если под характеристики «проходит» только одна модель (даже при наличии слов «или эквивалент»), есть риски подачи жалобы со стороны участника и признание заказчика ограничивающим конкуренцию со стороны ФАС России.). В этом случае, необходимо решить вопрос об указании допустимых диапазонов по каждой характеристике, допускающих к поставке продукцию нескольких производителей. </a:t>
            </a:r>
            <a:r>
              <a:rPr lang="ru-RU" sz="1800" dirty="0"/>
              <a:t>(пример – Решение Новгородского УФАС от 14 мая 2020 г. N 053/01/17-97/2020: Указание показатель "Шасси" с требованием к его значению "МСН-10-003" (столбец 10 технического задания) присуще исключительно конкретному товару, а именно: гусеничной транспортной машине МСН-10-ГТМ. Несмотря на наличие слов «или эквивалент», заказчик нарушил пункты2, 3 части 1 статьи 17 135-ФЗ)</a:t>
            </a:r>
          </a:p>
          <a:p>
            <a:pPr marL="0" indent="0">
              <a:buNone/>
            </a:pPr>
            <a:endParaRPr lang="ru-RU" sz="1800" i="1" dirty="0">
              <a:solidFill>
                <a:srgbClr val="7030A0"/>
              </a:solidFill>
            </a:endParaRPr>
          </a:p>
          <a:p>
            <a:pPr marL="0" indent="0">
              <a:buNone/>
            </a:pPr>
            <a:r>
              <a:rPr lang="ru-RU" sz="1800" i="1" dirty="0">
                <a:solidFill>
                  <a:srgbClr val="7030A0"/>
                </a:solidFill>
              </a:rPr>
              <a:t>Указание конкретных (не диапазонных) характеристик возможно, но также при условии, что есть минимум две модели разных производителей, «проходящих» под указанные характеристики. </a:t>
            </a:r>
            <a:r>
              <a:rPr lang="ru-RU" sz="1800" dirty="0"/>
              <a:t>(пример - Решение Московского УФАС по делу № 077/07/00-9339/2019 от 16.09.2019: закупали радиостанции портативные: Габариты 98х59х31 мм. Под них подходили 3 модели разных производителей</a:t>
            </a:r>
            <a:r>
              <a:rPr lang="en-US" sz="1800" dirty="0"/>
              <a:t>Travel </a:t>
            </a:r>
            <a:r>
              <a:rPr lang="ru-RU" sz="1800" dirty="0"/>
              <a:t>Т-388, </a:t>
            </a:r>
            <a:r>
              <a:rPr lang="en-US" sz="1800" dirty="0"/>
              <a:t>Midland LXT-425, </a:t>
            </a:r>
            <a:r>
              <a:rPr lang="en-US" sz="1800" dirty="0" err="1"/>
              <a:t>Baofeng</a:t>
            </a:r>
            <a:r>
              <a:rPr lang="en-US" sz="1800" dirty="0"/>
              <a:t> </a:t>
            </a:r>
            <a:r>
              <a:rPr lang="ru-RU" sz="1800" dirty="0"/>
              <a:t>ВЕ-ТЗ. Жалоба не обоснована).</a:t>
            </a:r>
          </a:p>
          <a:p>
            <a:pPr marL="0" indent="0">
              <a:buNone/>
            </a:pPr>
            <a:endParaRPr lang="ru-RU" sz="1800" i="1" dirty="0">
              <a:solidFill>
                <a:srgbClr val="7030A0"/>
              </a:solidFill>
            </a:endParaRPr>
          </a:p>
          <a:p>
            <a:pPr marL="0" indent="0">
              <a:buNone/>
            </a:pPr>
            <a:endParaRPr lang="ru-RU" sz="1800" i="1" dirty="0">
              <a:solidFill>
                <a:srgbClr val="7030A0"/>
              </a:solidFill>
            </a:endParaRPr>
          </a:p>
          <a:p>
            <a:pPr marL="0" fontAlgn="t">
              <a:spcBef>
                <a:spcPts val="0"/>
              </a:spcBef>
            </a:pPr>
            <a:r>
              <a:rPr lang="ru-RU" sz="1800" i="1" dirty="0">
                <a:solidFill>
                  <a:srgbClr val="7030A0"/>
                </a:solidFill>
              </a:rPr>
              <a:t>Если товар уникальный, приобретается патент, полезная модель, промышленный образец, необходимо рассмотреть вопрос о закупке у единственного поставщика или иным неконкурентным способом в соответствии с Положением о закупке, так как проведение конкурентной закупки может рассматриваться ФАС России как ограничение конкуренции. </a:t>
            </a:r>
            <a:r>
              <a:rPr lang="ru-RU" sz="1700" dirty="0"/>
              <a:t>(пример – Решение Московского УФАС по делу от 11.11.2015 №1-00-1900/77-15; </a:t>
            </a:r>
          </a:p>
          <a:p>
            <a:pPr marL="0" indent="0" fontAlgn="t">
              <a:spcBef>
                <a:spcPts val="0"/>
              </a:spcBef>
              <a:buNone/>
            </a:pPr>
            <a:r>
              <a:rPr lang="ru-RU" sz="1700" dirty="0"/>
              <a:t>Если </a:t>
            </a:r>
            <a:r>
              <a:rPr lang="ru-RU" sz="1700" dirty="0" err="1"/>
              <a:t>редукцион</a:t>
            </a:r>
            <a:r>
              <a:rPr lang="ru-RU" sz="1700" dirty="0"/>
              <a:t> определен как неконкурентный способ, при его проведении могут не соблюдаться требования ч. 6. 1. ст. 3 (по указанию «или эквивалент») – Решение Московского </a:t>
            </a:r>
            <a:r>
              <a:rPr lang="ru-RU" sz="1700" dirty="0" err="1"/>
              <a:t>УФАСпо</a:t>
            </a:r>
            <a:r>
              <a:rPr lang="ru-RU" sz="1700" dirty="0"/>
              <a:t> делам № 077/07/00-12292/2020 от 05.08.2020) </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33837574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5196" y="0"/>
            <a:ext cx="10515600" cy="690591"/>
          </a:xfrm>
        </p:spPr>
        <p:txBody>
          <a:bodyPr>
            <a:normAutofit fontScale="90000"/>
          </a:bodyPr>
          <a:lstStyle/>
          <a:p>
            <a:r>
              <a:rPr lang="ru-RU" dirty="0">
                <a:solidFill>
                  <a:srgbClr val="FF0000"/>
                </a:solidFill>
              </a:rPr>
              <a:t>Чего в ТЗ делать нельзя</a:t>
            </a:r>
          </a:p>
        </p:txBody>
      </p:sp>
      <p:sp>
        <p:nvSpPr>
          <p:cNvPr id="3" name="Объект 2"/>
          <p:cNvSpPr>
            <a:spLocks noGrp="1"/>
          </p:cNvSpPr>
          <p:nvPr>
            <p:ph idx="1"/>
          </p:nvPr>
        </p:nvSpPr>
        <p:spPr>
          <a:xfrm>
            <a:off x="480752" y="831272"/>
            <a:ext cx="11157065" cy="5735781"/>
          </a:xfrm>
        </p:spPr>
        <p:txBody>
          <a:bodyPr>
            <a:normAutofit fontScale="77500" lnSpcReduction="20000"/>
          </a:bodyPr>
          <a:lstStyle/>
          <a:p>
            <a:r>
              <a:rPr lang="ru-RU" sz="1800" i="1" dirty="0">
                <a:solidFill>
                  <a:srgbClr val="7030A0"/>
                </a:solidFill>
              </a:rPr>
              <a:t>Нельзя указывать в  ТЗ: «Указание в настоящем техническом описании товарных знаков, знаков обслуживания, патентов, полезных моделей, наименование места происхождения продукции или наименование производителя без дополнения таких указаний словами «или эквивалент» и аналогичного, считать сопровождаемым со словами «или эквивалент», при этом поставляемый товар должен соответствовать потребностям и характеристикам Заказчика, указанными в Техническом задании и настоящем техническом описании»  - такая формулировка признается  ФАС России абстрактной. </a:t>
            </a:r>
            <a:r>
              <a:rPr lang="ru-RU" sz="1800" dirty="0"/>
              <a:t>(пример -  Решение Московского УФАС по делу № 077/07/00-4652/2019 от 25.09.2019)</a:t>
            </a:r>
          </a:p>
          <a:p>
            <a:r>
              <a:rPr lang="ru-RU" sz="1800" i="1" dirty="0">
                <a:solidFill>
                  <a:srgbClr val="7030A0"/>
                </a:solidFill>
              </a:rPr>
              <a:t>Нельзя указывать характеристики, противоречащие ГОСТ, без соответствующего обоснования – это рассматривается ФАС России как  ограничение конкуренции </a:t>
            </a:r>
            <a:r>
              <a:rPr lang="ru-RU" sz="1800" dirty="0"/>
              <a:t>(пример - решение Московского УФАС по делу № 077/07/00-12773/2020 от 06.08.2020 г.)</a:t>
            </a:r>
          </a:p>
          <a:p>
            <a:r>
              <a:rPr lang="ru-RU" sz="1800" i="1" dirty="0">
                <a:solidFill>
                  <a:srgbClr val="7030A0"/>
                </a:solidFill>
              </a:rPr>
              <a:t>Нельзя указывать в ТЗ страну происхождения товаров – это рассматривается ФАС России как ограничение конкуренции.</a:t>
            </a:r>
          </a:p>
          <a:p>
            <a:r>
              <a:rPr lang="ru-RU" sz="1800" i="1" dirty="0">
                <a:solidFill>
                  <a:srgbClr val="7030A0"/>
                </a:solidFill>
              </a:rPr>
              <a:t>Нельзя указывать в ТЗ требования к участникам закупки, как условие допуска к закупке,  о наличии у них квалификации, в том числе опыта, производственных мощностей, трудовых ресурсов - это рассматривается ФАС России как ограничение конкуренции. Эти показатели могут включаться только в критерии оценки и сопоставления заявок. </a:t>
            </a:r>
            <a:r>
              <a:rPr lang="ru-RU" sz="1800" dirty="0"/>
              <a:t>(Пример - Решение Комиссии ФАС России по контролю в сфере закупок № 223ФЗ-110/18 от 16.02.2018)</a:t>
            </a:r>
          </a:p>
          <a:p>
            <a:r>
              <a:rPr lang="ru-RU" sz="1800" i="1" dirty="0">
                <a:solidFill>
                  <a:srgbClr val="7030A0"/>
                </a:solidFill>
              </a:rPr>
              <a:t>Выездные проверки наличия мощностей и оборудования – нарушение 223-ФЗ</a:t>
            </a:r>
            <a:r>
              <a:rPr lang="ru-RU" sz="1800" dirty="0"/>
              <a:t> (Пример – Решение Московского УФАС  по делу № 077/07/00-12517/2020 от 04.08.2020)</a:t>
            </a:r>
          </a:p>
          <a:p>
            <a:r>
              <a:rPr lang="ru-RU" sz="1800" i="1" dirty="0">
                <a:solidFill>
                  <a:srgbClr val="7030A0"/>
                </a:solidFill>
              </a:rPr>
              <a:t>Нельзя указывать в ТЗ: «Характеристики продукции – см. сайт производителя». Даже если на сайте они есть, так как характеристики предмета закупки должны включаться в ТЗ</a:t>
            </a:r>
            <a:r>
              <a:rPr lang="ru-RU" sz="1800" dirty="0"/>
              <a:t>. (пример -  Решение Московского УФАС по делу № 077/07/00-4652/2019 от 25.09.2019)</a:t>
            </a:r>
          </a:p>
          <a:p>
            <a:r>
              <a:rPr lang="ru-RU" sz="1800" i="1" dirty="0">
                <a:solidFill>
                  <a:srgbClr val="7030A0"/>
                </a:solidFill>
              </a:rPr>
              <a:t>Нельзя указывать в ТЗ каталожные номера без указания каталога, из которого они берутся. Если в ТЗ указывается каталожный номер или артикул надо проверить, если ли потенциальные эквиваленты. Если есть – указать «или эквивалент». Если этого не сделать есть риски подачи жалобы со стороны участника и признание заказчика ограничивающим конкуренцию со стороны ФАС России. </a:t>
            </a:r>
            <a:r>
              <a:rPr lang="ru-RU" sz="1800" dirty="0"/>
              <a:t>(Пример – Решение ЦА ФАС </a:t>
            </a:r>
            <a:r>
              <a:rPr lang="ru-RU" altLang="ru-RU" sz="1800" dirty="0"/>
              <a:t>№ 223ФЗ-879/19 от 30.08.2019)</a:t>
            </a:r>
          </a:p>
          <a:p>
            <a:pPr lvl="0"/>
            <a:r>
              <a:rPr lang="ru-RU" sz="1800" i="1" dirty="0">
                <a:solidFill>
                  <a:srgbClr val="7030A0"/>
                </a:solidFill>
              </a:rPr>
              <a:t>Нельзя на этапе подачи заявок требовать наличие дилерского соглашения/ письма завода-изготовителя/иных документов от производителя  - это ограничивает конкуренцию </a:t>
            </a:r>
            <a:r>
              <a:rPr lang="ru-RU" sz="1800" dirty="0">
                <a:solidFill>
                  <a:prstClr val="black"/>
                </a:solidFill>
              </a:rPr>
              <a:t>(пример – Решение Московского УФАС по делу № 077/07/00-12675/2020 от 05.08.2020 г.)</a:t>
            </a:r>
          </a:p>
          <a:p>
            <a:pPr lvl="0"/>
            <a:r>
              <a:rPr lang="ru-RU" sz="1800" i="1" dirty="0">
                <a:solidFill>
                  <a:srgbClr val="7030A0"/>
                </a:solidFill>
              </a:rPr>
              <a:t>Нельзя в составе заявки требовать паспорта качества, сертификаты соответствия и иные документы, которые должны передаваться вместе с товаром – это ограничивает конкуренцию </a:t>
            </a:r>
            <a:r>
              <a:rPr lang="ru-RU" sz="1800" dirty="0">
                <a:solidFill>
                  <a:prstClr val="black"/>
                </a:solidFill>
              </a:rPr>
              <a:t>(пример - Решение Комиссии ФАС России по контролю в сфере закупок № 223ФЗ-85/18 от 08.02.2018)</a:t>
            </a:r>
          </a:p>
          <a:p>
            <a:pPr lvl="0"/>
            <a:r>
              <a:rPr lang="ru-RU" sz="1800" i="1" dirty="0">
                <a:solidFill>
                  <a:srgbClr val="7030A0"/>
                </a:solidFill>
              </a:rPr>
              <a:t>Запрос образцов продукции на этапе подачи заявок может рассматриваться как ограничение конкуренции, </a:t>
            </a:r>
            <a:r>
              <a:rPr lang="ru-RU" sz="1800" b="1" i="1" dirty="0">
                <a:solidFill>
                  <a:srgbClr val="7030A0"/>
                </a:solidFill>
              </a:rPr>
              <a:t>но практика разная </a:t>
            </a:r>
            <a:r>
              <a:rPr lang="ru-RU" sz="1800" dirty="0"/>
              <a:t>(пример - 18 ААС в Постановлении от 11 июня 2019 года по делу № А76-36387/2018 отменил постановление о наложении на заказчика административного штрафа за несоответствие извещения и документации требованиям законодательства в связи с требованием образцов продукции в составе заявки)</a:t>
            </a:r>
          </a:p>
          <a:p>
            <a:pPr lvl="0"/>
            <a:endParaRPr lang="ru-RU" sz="1800" b="1" i="1" dirty="0">
              <a:solidFill>
                <a:srgbClr val="7030A0"/>
              </a:solidFill>
            </a:endParaRPr>
          </a:p>
          <a:p>
            <a:endParaRPr lang="ru-RU" sz="1800" dirty="0"/>
          </a:p>
          <a:p>
            <a:pPr marL="0" indent="0">
              <a:buNone/>
            </a:pPr>
            <a:endParaRPr lang="ru-RU" sz="1800" dirty="0">
              <a:solidFill>
                <a:srgbClr val="00B0F0"/>
              </a:solidFill>
            </a:endParaRPr>
          </a:p>
        </p:txBody>
      </p:sp>
    </p:spTree>
    <p:extLst>
      <p:ext uri="{BB962C8B-B14F-4D97-AF65-F5344CB8AC3E}">
        <p14:creationId xmlns:p14="http://schemas.microsoft.com/office/powerpoint/2010/main" val="3263308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BB692D-7F98-47BF-A54B-C9B3079E34F6}"/>
              </a:ext>
            </a:extLst>
          </p:cNvPr>
          <p:cNvSpPr>
            <a:spLocks noGrp="1"/>
          </p:cNvSpPr>
          <p:nvPr>
            <p:ph idx="1"/>
          </p:nvPr>
        </p:nvSpPr>
        <p:spPr>
          <a:xfrm>
            <a:off x="609600" y="1166018"/>
            <a:ext cx="10972800" cy="4525963"/>
          </a:xfrm>
        </p:spPr>
        <p:txBody>
          <a:bodyPr/>
          <a:lstStyle/>
          <a:p>
            <a:pPr algn="ctr"/>
            <a:r>
              <a:rPr lang="ru-RU" dirty="0">
                <a:solidFill>
                  <a:srgbClr val="00B0F0"/>
                </a:solidFill>
              </a:rPr>
              <a:t>Обзор итогов прокурорского надзора.</a:t>
            </a:r>
          </a:p>
          <a:p>
            <a:pPr algn="ctr"/>
            <a:r>
              <a:rPr lang="ru-RU" dirty="0">
                <a:solidFill>
                  <a:srgbClr val="00B0F0"/>
                </a:solidFill>
              </a:rPr>
              <a:t>Типовые и неординарные ошибки заказчиков.</a:t>
            </a:r>
          </a:p>
          <a:p>
            <a:pPr algn="ctr"/>
            <a:endParaRPr lang="ru-RU" dirty="0">
              <a:solidFill>
                <a:srgbClr val="00B0F0"/>
              </a:solidFill>
            </a:endParaRPr>
          </a:p>
          <a:p>
            <a:pPr algn="ctr"/>
            <a:r>
              <a:rPr lang="ru-RU" sz="1600" dirty="0"/>
              <a:t>Аналитический обзор прокурорского надзора с 2012 по 2016 год  - см. https://rzakupka.ru/wp-content/uploads/2018/06/Analitic.pdf</a:t>
            </a:r>
          </a:p>
          <a:p>
            <a:pPr algn="ctr"/>
            <a:endParaRPr lang="ru-RU" dirty="0">
              <a:solidFill>
                <a:srgbClr val="00B0F0"/>
              </a:solidFill>
            </a:endParaRPr>
          </a:p>
          <a:p>
            <a:endParaRPr lang="ru-RU" dirty="0"/>
          </a:p>
        </p:txBody>
      </p:sp>
    </p:spTree>
    <p:extLst>
      <p:ext uri="{BB962C8B-B14F-4D97-AF65-F5344CB8AC3E}">
        <p14:creationId xmlns:p14="http://schemas.microsoft.com/office/powerpoint/2010/main" val="1227309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2708920"/>
            <a:ext cx="8229600" cy="1143000"/>
          </a:xfrm>
        </p:spPr>
        <p:txBody>
          <a:bodyPr>
            <a:normAutofit fontScale="90000"/>
          </a:bodyPr>
          <a:lstStyle/>
          <a:p>
            <a:r>
              <a:rPr lang="ru-RU" dirty="0">
                <a:solidFill>
                  <a:srgbClr val="C00000"/>
                </a:solidFill>
              </a:rPr>
              <a:t>I.	НАРУШЕНИЯ ОБЯЗАТЕЛЬНОГО ПОРЯДКА ИНФОРМАЦИОННОГО ОБЕСПЕЧЕНИЯ ЗАКУПКИ</a:t>
            </a:r>
            <a:br>
              <a:rPr lang="ru-RU" dirty="0">
                <a:solidFill>
                  <a:srgbClr val="C00000"/>
                </a:solidFill>
              </a:rPr>
            </a:br>
            <a:r>
              <a:rPr lang="ru-RU" dirty="0">
                <a:solidFill>
                  <a:srgbClr val="C00000"/>
                </a:solidFill>
              </a:rPr>
              <a:t>1.1.	Нарушения сроков размещения информации в ЕИС или </a:t>
            </a:r>
            <a:r>
              <a:rPr lang="ru-RU" dirty="0" err="1">
                <a:solidFill>
                  <a:srgbClr val="C00000"/>
                </a:solidFill>
              </a:rPr>
              <a:t>неразмещение</a:t>
            </a:r>
            <a:r>
              <a:rPr lang="ru-RU" dirty="0">
                <a:solidFill>
                  <a:srgbClr val="C00000"/>
                </a:solidFill>
              </a:rPr>
              <a:t> информации</a:t>
            </a: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303245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9096500-34BD-4844-98AE-35D468F7CCBE}"/>
              </a:ext>
            </a:extLst>
          </p:cNvPr>
          <p:cNvSpPr>
            <a:spLocks noGrp="1"/>
          </p:cNvSpPr>
          <p:nvPr>
            <p:ph idx="1"/>
          </p:nvPr>
        </p:nvSpPr>
        <p:spPr>
          <a:xfrm>
            <a:off x="343949" y="176169"/>
            <a:ext cx="11518084" cy="6681831"/>
          </a:xfrm>
        </p:spPr>
        <p:txBody>
          <a:bodyPr>
            <a:noAutofit/>
          </a:bodyPr>
          <a:lstStyle/>
          <a:p>
            <a:r>
              <a:rPr lang="ru-RU" sz="1600" dirty="0"/>
              <a:t>ВАЖНО!: согласно постановлению от 01.04.2022 №553 документ о подтверждении производства промышленной продукции на территории Российской Федерации, выданные Министерством промышленности и торговли Российской Федерации и Торгово-промышленной палатой Российской Федерации действителен </a:t>
            </a:r>
            <a:r>
              <a:rPr lang="ru-RU" sz="1600" dirty="0">
                <a:solidFill>
                  <a:srgbClr val="FF0000"/>
                </a:solidFill>
              </a:rPr>
              <a:t>до 1 апреля 2023 г.</a:t>
            </a:r>
          </a:p>
          <a:p>
            <a:r>
              <a:rPr lang="ru-RU" sz="1600" dirty="0"/>
              <a:t>Документы о подтверждении производства промышленной продукции на территории Российской Федерации, выданные в соответствии с </a:t>
            </a:r>
            <a:r>
              <a:rPr lang="ru-RU" sz="1600" u="sng" dirty="0"/>
              <a:t>пунктом 3</a:t>
            </a:r>
            <a:r>
              <a:rPr lang="ru-RU" sz="1600" dirty="0"/>
              <a:t> настоящего постановления, действуют до 1 апреля 2023 г.</a:t>
            </a:r>
          </a:p>
          <a:p>
            <a:endParaRPr lang="ru-RU" sz="1200" i="1" dirty="0"/>
          </a:p>
          <a:p>
            <a:r>
              <a:rPr lang="ru-RU" sz="1200" i="1" dirty="0"/>
              <a:t>3. На период со дня вступления в силу настоящего постановления и до 31 декабря 2022 г. дополнительно к критериям подтверждения производства промышленной продукции на территории Российской Федерации, установленным пунктом 1 постановления Правительства Российской Федерации от 17 июля 2015 г. N 719 "О подтверждении производства промышленной продукции на территории Российской Федерации" (далее - постановление Правительства Российской Федерации от 17 июля 2015 г. N 719) … </a:t>
            </a:r>
            <a:r>
              <a:rPr lang="ru-RU" sz="1200" b="1" i="1" dirty="0"/>
              <a:t>(за исключением продукции, включенной в разделы II и ХII указанного приложения, а также продукции, включенной в раздел IV указанного приложения и классифицируемой кодами по ОК 034-2014 (КПЕС 2008) из 26.11.22.200 "Светодиоды, включая светодиодные модули по технологии </a:t>
            </a:r>
            <a:r>
              <a:rPr lang="ru-RU" sz="1200" b="1" i="1" dirty="0" err="1"/>
              <a:t>chip-on-board</a:t>
            </a:r>
            <a:r>
              <a:rPr lang="ru-RU" sz="1200" b="1" i="1" dirty="0"/>
              <a:t> и иные модификации сборок светоизлучающих полупроводниковых кристаллов", из 27.40.39 "Светильник светодиодный, включая иные светодиодные светотехнические изделия")</a:t>
            </a:r>
            <a:r>
              <a:rPr lang="ru-RU" sz="1200" i="1" dirty="0"/>
              <a:t>:</a:t>
            </a:r>
          </a:p>
          <a:p>
            <a:r>
              <a:rPr lang="ru-RU" sz="1200" i="1" dirty="0"/>
              <a:t>а) в отношении продукции, для которой определены дифференцированные требования о совокупном количестве баллов за выполнение (освоение) на территории Российской Федерации соответствующих операций (условий) в зависимости от области применения документов о подтверждении производства промышленной продукции на территории Российской Федерации, применяется использование таких документов с минимальным количеством баллов для всех мер государственной поддержки, а также для целей государственных (муниципальных)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и закупок в соответствии с Федеральным законом "О закупках товаров, работ, услуг отдельными видами юридических лиц";</a:t>
            </a:r>
          </a:p>
          <a:p>
            <a:r>
              <a:rPr lang="ru-RU" sz="1200" i="1" dirty="0"/>
              <a:t>б) в отношении продукции, для которой определены дифференцированные процентные показатели от максимально возможного количества баллов (без учета баллов за осуществление научно-исследовательских и опытно-конструкторских работ), применяется использование документов о подтверждении производства промышленной продукции на территории Российской Федерации с процентным показателем без учета годового периода, установленного приложением к постановлению Правительства Российской Федерации от 17 июля 2015 г. N 719 (в редакции настоящего постановления), для всех мер государственной поддержки, а также для целей государственных (муниципальных)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и закупок в соответствии с Федеральным законом "О закупках товаров, работ, услуг отдельными видами юридических лиц"; …</a:t>
            </a:r>
          </a:p>
        </p:txBody>
      </p:sp>
    </p:spTree>
    <p:extLst>
      <p:ext uri="{BB962C8B-B14F-4D97-AF65-F5344CB8AC3E}">
        <p14:creationId xmlns:p14="http://schemas.microsoft.com/office/powerpoint/2010/main" val="29824136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1409CB-C459-45DD-89B5-85E72CED7A5F}"/>
              </a:ext>
            </a:extLst>
          </p:cNvPr>
          <p:cNvSpPr>
            <a:spLocks noGrp="1"/>
          </p:cNvSpPr>
          <p:nvPr>
            <p:ph idx="1"/>
          </p:nvPr>
        </p:nvSpPr>
        <p:spPr>
          <a:xfrm>
            <a:off x="268447" y="744523"/>
            <a:ext cx="11537659" cy="4525963"/>
          </a:xfrm>
        </p:spPr>
        <p:txBody>
          <a:bodyPr/>
          <a:lstStyle/>
          <a:p>
            <a:r>
              <a:rPr lang="ru-RU" sz="1400" dirty="0"/>
              <a:t>3.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порядке, предусмотренном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в ином порядке -</a:t>
            </a:r>
          </a:p>
          <a:p>
            <a:r>
              <a:rPr lang="ru-RU" sz="1400" dirty="0"/>
              <a:t>влечет наложение административного штрафа </a:t>
            </a:r>
            <a:r>
              <a:rPr lang="ru-RU" sz="1400" dirty="0">
                <a:solidFill>
                  <a:srgbClr val="FF0000"/>
                </a:solidFill>
              </a:rPr>
              <a:t>на должностных лиц в размере от двадцати тысяч до тридцати тысяч рублей; на юридических лиц - от пятидесяти тысяч до ста тысяч рублей.</a:t>
            </a:r>
          </a:p>
          <a:p>
            <a:endParaRPr lang="ru-RU" sz="1400" dirty="0"/>
          </a:p>
          <a:p>
            <a:r>
              <a:rPr lang="ru-RU" sz="1400" dirty="0"/>
              <a:t>4. Нарушение предусмотренных законодательством Российской Федерации в сфере закупок товаров, работ, услуг отдельными видами юридических лиц сроков размещения в единой информационной системе в сфере закупок информации о закупке товаров, работ, услуг, размещение которой предусмотрено законодательством Российской Федерации в сфере закупок товаров, работ, услуг отдельными видами юридических лиц, за исключением случаев, предусмотренных частью 6 настоящей статьи, -</a:t>
            </a:r>
          </a:p>
          <a:p>
            <a:r>
              <a:rPr lang="ru-RU" sz="1400" dirty="0"/>
              <a:t>влечет наложение административного штрафа </a:t>
            </a:r>
            <a:r>
              <a:rPr lang="ru-RU" sz="1400" dirty="0">
                <a:solidFill>
                  <a:srgbClr val="FF0000"/>
                </a:solidFill>
              </a:rPr>
              <a:t>на должностных лиц в размере от двух тысяч до пяти тысяч рублей; на юридических лиц - от десяти тысяч до тридцати тысяч рублей.</a:t>
            </a:r>
          </a:p>
          <a:p>
            <a:endParaRPr lang="ru-RU" sz="1400" dirty="0"/>
          </a:p>
          <a:p>
            <a:r>
              <a:rPr lang="ru-RU" sz="1400" dirty="0"/>
              <a:t>5. </a:t>
            </a:r>
            <a:r>
              <a:rPr lang="ru-RU" sz="1400" dirty="0" err="1"/>
              <a:t>Неразмещение</a:t>
            </a:r>
            <a:r>
              <a:rPr lang="ru-RU" sz="1400" dirty="0"/>
              <a:t> в единой информационной системе в сфере закупок информации о закупке товаров, работ, услуг, размещение которой предусмотрено законодательством Российской Федерации в сфере закупок товаров, работ, услуг отдельными видами юридических лиц, -</a:t>
            </a:r>
          </a:p>
          <a:p>
            <a:r>
              <a:rPr lang="ru-RU" sz="1400" dirty="0"/>
              <a:t>влечет наложение административного штрафа </a:t>
            </a:r>
            <a:r>
              <a:rPr lang="ru-RU" sz="1400" dirty="0">
                <a:solidFill>
                  <a:srgbClr val="FF0000"/>
                </a:solidFill>
              </a:rPr>
              <a:t>на должностных лиц в размере от тридцати тысяч до пятидесяти тысяч рублей; на юридических лиц - от ста тысяч до трехсот тысяч рублей.</a:t>
            </a:r>
          </a:p>
          <a:p>
            <a:endParaRPr lang="ru-RU" sz="1400" dirty="0"/>
          </a:p>
          <a:p>
            <a:r>
              <a:rPr lang="ru-RU" sz="1400" dirty="0"/>
              <a:t>6. Нарушение установленных законодательством Российской Федерации в сфере закупок товаров, работ, услуг отдельными видами юридических лиц сроков размещения в единой информационной системе в сфере закупок изменений, вносимых в правовые акты, регламентирующие правила закупки товаров, работ, услуг заказчиком, утвержденные с учетом положений законодательства Российской Федерации в сфере закупок товаров, работ, услуг отдельными видами юридических лиц, -</a:t>
            </a:r>
          </a:p>
          <a:p>
            <a:r>
              <a:rPr lang="ru-RU" sz="1400" dirty="0"/>
              <a:t>влечет наложение административного штрафа </a:t>
            </a:r>
            <a:r>
              <a:rPr lang="ru-RU" sz="1400" dirty="0">
                <a:solidFill>
                  <a:srgbClr val="FF0000"/>
                </a:solidFill>
              </a:rPr>
              <a:t>на должностных лиц в размере от пяти тысяч до десяти тысяч рублей; на юридических лиц - от десяти тысяч до тридцати тысяч рублей.</a:t>
            </a:r>
          </a:p>
        </p:txBody>
      </p:sp>
      <p:sp>
        <p:nvSpPr>
          <p:cNvPr id="5" name="Заголовок 1">
            <a:extLst>
              <a:ext uri="{FF2B5EF4-FFF2-40B4-BE49-F238E27FC236}">
                <a16:creationId xmlns:a16="http://schemas.microsoft.com/office/drawing/2014/main" id="{6358ACA4-ED73-43D2-91D7-D2DCB7DF52E5}"/>
              </a:ext>
            </a:extLst>
          </p:cNvPr>
          <p:cNvSpPr>
            <a:spLocks noGrp="1"/>
          </p:cNvSpPr>
          <p:nvPr>
            <p:ph type="title"/>
          </p:nvPr>
        </p:nvSpPr>
        <p:spPr>
          <a:xfrm>
            <a:off x="609600" y="188640"/>
            <a:ext cx="10972800" cy="222421"/>
          </a:xfrm>
        </p:spPr>
        <p:txBody>
          <a:bodyPr/>
          <a:lstStyle/>
          <a:p>
            <a:r>
              <a:rPr lang="ru-RU" sz="3200" dirty="0">
                <a:solidFill>
                  <a:srgbClr val="FF0000"/>
                </a:solidFill>
              </a:rPr>
              <a:t>Что за такое бывает в соответствии со статьей 7.32.3 КОАП</a:t>
            </a:r>
            <a:r>
              <a:rPr lang="en-US" sz="3200" dirty="0">
                <a:solidFill>
                  <a:srgbClr val="FF0000"/>
                </a:solidFill>
              </a:rPr>
              <a:t>?</a:t>
            </a:r>
            <a:endParaRPr lang="ru-RU" sz="3200" dirty="0">
              <a:solidFill>
                <a:srgbClr val="FF0000"/>
              </a:solidFill>
            </a:endParaRPr>
          </a:p>
        </p:txBody>
      </p:sp>
    </p:spTree>
    <p:extLst>
      <p:ext uri="{BB962C8B-B14F-4D97-AF65-F5344CB8AC3E}">
        <p14:creationId xmlns:p14="http://schemas.microsoft.com/office/powerpoint/2010/main" val="13244762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dirty="0">
                <a:solidFill>
                  <a:srgbClr val="C00000"/>
                </a:solidFill>
              </a:rPr>
              <a:t>По размещению Положения</a:t>
            </a:r>
          </a:p>
        </p:txBody>
      </p:sp>
      <p:sp>
        <p:nvSpPr>
          <p:cNvPr id="3" name="Объект 2"/>
          <p:cNvSpPr>
            <a:spLocks noGrp="1"/>
          </p:cNvSpPr>
          <p:nvPr>
            <p:ph idx="1"/>
          </p:nvPr>
        </p:nvSpPr>
        <p:spPr>
          <a:xfrm>
            <a:off x="404070" y="1189083"/>
            <a:ext cx="11374073" cy="4479834"/>
          </a:xfrm>
        </p:spPr>
        <p:txBody>
          <a:bodyPr>
            <a:normAutofit fontScale="85000" lnSpcReduction="10000"/>
          </a:bodyPr>
          <a:lstStyle/>
          <a:p>
            <a:pPr>
              <a:lnSpc>
                <a:spcPct val="115000"/>
              </a:lnSpc>
              <a:spcAft>
                <a:spcPts val="600"/>
              </a:spcAft>
              <a:buFont typeface="Symbol"/>
              <a:buChar char=""/>
            </a:pPr>
            <a:r>
              <a:rPr lang="ru-RU" dirty="0">
                <a:effectLst/>
                <a:latin typeface="Times New Roman"/>
                <a:ea typeface="Calibri"/>
                <a:cs typeface="Times New Roman"/>
              </a:rPr>
              <a:t>Заказчики осуществляют закупки товаров, работ, услуг в отсутствие утвержденного и размещенного в ЕИС Положения о закупке и без применения положений Закона № 44-ФЗ </a:t>
            </a:r>
          </a:p>
          <a:p>
            <a:pPr>
              <a:lnSpc>
                <a:spcPct val="115000"/>
              </a:lnSpc>
              <a:spcAft>
                <a:spcPts val="600"/>
              </a:spcAft>
              <a:buFont typeface="Symbol"/>
              <a:buChar char=""/>
            </a:pPr>
            <a:r>
              <a:rPr lang="ru-RU" dirty="0">
                <a:solidFill>
                  <a:srgbClr val="00B0F0"/>
                </a:solidFill>
                <a:effectLst/>
                <a:latin typeface="Times New Roman"/>
                <a:ea typeface="Calibri"/>
                <a:cs typeface="Times New Roman"/>
              </a:rPr>
              <a:t>Положение не приведено в соответствие с требованиями законодательства – новелла с 01.01.2019</a:t>
            </a:r>
          </a:p>
          <a:p>
            <a:pPr>
              <a:lnSpc>
                <a:spcPct val="115000"/>
              </a:lnSpc>
              <a:spcAft>
                <a:spcPts val="600"/>
              </a:spcAft>
              <a:buFont typeface="Symbol"/>
              <a:buChar char=""/>
            </a:pPr>
            <a:r>
              <a:rPr lang="ru-RU" dirty="0">
                <a:effectLst/>
                <a:latin typeface="Times New Roman"/>
                <a:ea typeface="Calibri"/>
                <a:cs typeface="Times New Roman"/>
              </a:rPr>
              <a:t>Изменения, внесенные в Положение о закупке, не размещены в ЕИС</a:t>
            </a:r>
            <a:endParaRPr lang="ru-RU" sz="2400" dirty="0">
              <a:ea typeface="Calibri"/>
              <a:cs typeface="Times New Roman"/>
            </a:endParaRPr>
          </a:p>
          <a:p>
            <a:pPr>
              <a:lnSpc>
                <a:spcPct val="115000"/>
              </a:lnSpc>
              <a:spcAft>
                <a:spcPts val="600"/>
              </a:spcAft>
              <a:buFont typeface="Symbol"/>
              <a:buChar char=""/>
            </a:pPr>
            <a:r>
              <a:rPr lang="ru-RU" dirty="0">
                <a:effectLst/>
                <a:latin typeface="Times New Roman"/>
                <a:ea typeface="Calibri"/>
                <a:cs typeface="Times New Roman"/>
              </a:rPr>
              <a:t>Изменения, внесенные  в Положение о закупке,  размещены в ЕИС с нарушением сроков</a:t>
            </a:r>
            <a:endParaRPr lang="ru-RU" dirty="0"/>
          </a:p>
        </p:txBody>
      </p:sp>
    </p:spTree>
    <p:extLst>
      <p:ext uri="{BB962C8B-B14F-4D97-AF65-F5344CB8AC3E}">
        <p14:creationId xmlns:p14="http://schemas.microsoft.com/office/powerpoint/2010/main" val="30474745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dirty="0">
                <a:solidFill>
                  <a:srgbClr val="00B0F0"/>
                </a:solidFill>
              </a:rPr>
              <a:t>По </a:t>
            </a:r>
            <a:r>
              <a:rPr lang="ru-RU" dirty="0" err="1">
                <a:solidFill>
                  <a:srgbClr val="00B0F0"/>
                </a:solidFill>
              </a:rPr>
              <a:t>неразмещению</a:t>
            </a:r>
            <a:r>
              <a:rPr lang="ru-RU" dirty="0">
                <a:solidFill>
                  <a:srgbClr val="00B0F0"/>
                </a:solidFill>
              </a:rPr>
              <a:t> Положения - примеры</a:t>
            </a:r>
          </a:p>
        </p:txBody>
      </p:sp>
      <p:sp>
        <p:nvSpPr>
          <p:cNvPr id="3" name="Объект 2"/>
          <p:cNvSpPr>
            <a:spLocks noGrp="1"/>
          </p:cNvSpPr>
          <p:nvPr>
            <p:ph idx="1"/>
          </p:nvPr>
        </p:nvSpPr>
        <p:spPr>
          <a:xfrm>
            <a:off x="404070" y="1189083"/>
            <a:ext cx="11374073" cy="4479834"/>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После вмешательства прокуратуры (Камчатский край) локальный акт приведен в соответствие с федеральным законодательством</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29.10.2021</a:t>
            </a:r>
          </a:p>
          <a:p>
            <a:pPr>
              <a:lnSpc>
                <a:spcPct val="115000"/>
              </a:lnSpc>
              <a:spcAft>
                <a:spcPts val="600"/>
              </a:spcAft>
              <a:buFont typeface="Symbol"/>
              <a:buChar char=""/>
            </a:pPr>
            <a:r>
              <a:rPr lang="ru-RU" dirty="0">
                <a:effectLst/>
                <a:latin typeface="Times New Roman"/>
                <a:ea typeface="Calibri"/>
                <a:cs typeface="Times New Roman"/>
              </a:rPr>
              <a:t>Елизовская городская прокуратура провела проверку соблюдения законодательства о закупках отдельными юридическими лицами.</a:t>
            </a:r>
          </a:p>
          <a:p>
            <a:pPr>
              <a:lnSpc>
                <a:spcPct val="115000"/>
              </a:lnSpc>
              <a:spcAft>
                <a:spcPts val="600"/>
              </a:spcAft>
              <a:buFont typeface="Symbol"/>
              <a:buChar char=""/>
            </a:pPr>
            <a:r>
              <a:rPr lang="ru-RU" dirty="0">
                <a:effectLst/>
                <a:latin typeface="Times New Roman"/>
                <a:ea typeface="Calibri"/>
                <a:cs typeface="Times New Roman"/>
              </a:rPr>
              <a:t>Установлено, что в детском саду №1 «Ласточка» изданный локальный правовой акт, регулирующий порядок приобретения товаров, работ и услуг, не соответствует требованиям действующего законодательства. Положение о порядке осуществления закупочной деятельности на официальном портале единой государственной информационной системы (ЕИС) не размещено</a:t>
            </a:r>
          </a:p>
          <a:p>
            <a:pPr>
              <a:lnSpc>
                <a:spcPct val="115000"/>
              </a:lnSpc>
              <a:spcAft>
                <a:spcPts val="600"/>
              </a:spcAft>
              <a:buFont typeface="Symbol"/>
              <a:buChar char=""/>
            </a:pPr>
            <a:r>
              <a:rPr lang="ru-RU" dirty="0">
                <a:effectLst/>
                <a:latin typeface="Times New Roman"/>
                <a:ea typeface="Calibri"/>
                <a:cs typeface="Times New Roman"/>
              </a:rPr>
              <a:t>Прокуратура внесла заведующему дошкольного учреждения представление и принесла протест на противоречащий закону внутренний нормативный документ. Меры реагирования рассмотрены и удовлетворены.</a:t>
            </a:r>
          </a:p>
          <a:p>
            <a:pPr>
              <a:lnSpc>
                <a:spcPct val="115000"/>
              </a:lnSpc>
              <a:spcAft>
                <a:spcPts val="600"/>
              </a:spcAft>
              <a:buFont typeface="Symbol"/>
              <a:buChar char=""/>
            </a:pPr>
            <a:r>
              <a:rPr lang="ru-RU" dirty="0">
                <a:effectLst/>
                <a:latin typeface="Times New Roman"/>
                <a:ea typeface="Calibri"/>
                <a:cs typeface="Times New Roman"/>
              </a:rPr>
              <a:t>В целях исполнения требований прокурора издан актуальный вариант локального акта, содержание которого размещено на сайте.</a:t>
            </a:r>
          </a:p>
          <a:p>
            <a:pPr>
              <a:lnSpc>
                <a:spcPct val="115000"/>
              </a:lnSpc>
              <a:spcAft>
                <a:spcPts val="600"/>
              </a:spcAft>
              <a:buFont typeface="Symbol"/>
              <a:buChar char=""/>
            </a:pPr>
            <a:r>
              <a:rPr lang="ru-RU" dirty="0">
                <a:effectLst/>
                <a:latin typeface="Times New Roman"/>
                <a:ea typeface="Calibri"/>
                <a:cs typeface="Times New Roman"/>
              </a:rPr>
              <a:t>Также прокуратура возбудила дело об административном правонарушении в отношении руководителя учреждения по части 6 ст. 7.32.3 Кодекса РФ об административных правонарушениях (нарушение порядка осуществления закупки товаров, работ, услуг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По материалам прокурора территориальным органом Федеральной антимонопольной службы виновное лицо привлечено к административной ответственности в виде штрафа в сумме 5 000 рублей.</a:t>
            </a:r>
          </a:p>
          <a:p>
            <a:pPr>
              <a:lnSpc>
                <a:spcPct val="115000"/>
              </a:lnSpc>
              <a:spcAft>
                <a:spcPts val="600"/>
              </a:spcAft>
              <a:buFont typeface="Symbol"/>
              <a:buChar char=""/>
            </a:pPr>
            <a:r>
              <a:rPr lang="ru-RU" dirty="0">
                <a:effectLst/>
                <a:latin typeface="Times New Roman"/>
                <a:ea typeface="Calibri"/>
                <a:cs typeface="Times New Roman"/>
              </a:rPr>
              <a:t>Источник https://procrf.ru/news/2491316-posle-vmeshatelstva-prokuraturyi-lokalnyiy-akt-priveden-v-sootvetstvie-s-federalnyim.html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413576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dirty="0">
                <a:solidFill>
                  <a:srgbClr val="00B0F0"/>
                </a:solidFill>
              </a:rPr>
              <a:t>По </a:t>
            </a:r>
            <a:r>
              <a:rPr lang="ru-RU" dirty="0" err="1">
                <a:solidFill>
                  <a:srgbClr val="00B0F0"/>
                </a:solidFill>
              </a:rPr>
              <a:t>неразмещению</a:t>
            </a:r>
            <a:r>
              <a:rPr lang="ru-RU" dirty="0">
                <a:solidFill>
                  <a:srgbClr val="00B0F0"/>
                </a:solidFill>
              </a:rPr>
              <a:t> Положения - примеры</a:t>
            </a:r>
          </a:p>
        </p:txBody>
      </p:sp>
      <p:sp>
        <p:nvSpPr>
          <p:cNvPr id="3" name="Объект 2"/>
          <p:cNvSpPr>
            <a:spLocks noGrp="1"/>
          </p:cNvSpPr>
          <p:nvPr>
            <p:ph idx="1"/>
          </p:nvPr>
        </p:nvSpPr>
        <p:spPr>
          <a:xfrm>
            <a:off x="404070" y="1189083"/>
            <a:ext cx="11374073" cy="4479834"/>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По итогам проверки Усть-Джегутинской межрайонной прокуратуры устранены нарушения закона в сфере осуществления муниципальных закупок</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23.04.2020</a:t>
            </a:r>
          </a:p>
          <a:p>
            <a:pPr>
              <a:lnSpc>
                <a:spcPct val="115000"/>
              </a:lnSpc>
              <a:spcAft>
                <a:spcPts val="600"/>
              </a:spcAft>
              <a:buFont typeface="Symbol"/>
              <a:buChar char=""/>
            </a:pPr>
            <a:r>
              <a:rPr lang="ru-RU" dirty="0">
                <a:effectLst/>
                <a:latin typeface="Times New Roman"/>
                <a:ea typeface="Calibri"/>
                <a:cs typeface="Times New Roman"/>
              </a:rPr>
              <a:t>Усть-Джегутинская межрайонная прокуратура проверила исполнение требований законодательства в сфере жилищно-коммунального хозяйства Усть-Джегутинским МУП ПО «Водоснабжение и водоотведение».</a:t>
            </a:r>
          </a:p>
          <a:p>
            <a:pPr>
              <a:lnSpc>
                <a:spcPct val="115000"/>
              </a:lnSpc>
              <a:spcAft>
                <a:spcPts val="600"/>
              </a:spcAft>
              <a:buFont typeface="Symbol"/>
              <a:buChar char=""/>
            </a:pPr>
            <a:r>
              <a:rPr lang="ru-RU" dirty="0">
                <a:effectLst/>
                <a:latin typeface="Times New Roman"/>
                <a:ea typeface="Calibri"/>
                <a:cs typeface="Times New Roman"/>
              </a:rPr>
              <a:t>Проверка показала, что при закупке товаров </a:t>
            </a:r>
            <a:r>
              <a:rPr lang="ru-RU" dirty="0" err="1">
                <a:effectLst/>
                <a:latin typeface="Times New Roman"/>
                <a:ea typeface="Calibri"/>
                <a:cs typeface="Times New Roman"/>
              </a:rPr>
              <a:t>водоснабжающая</a:t>
            </a:r>
            <a:r>
              <a:rPr lang="ru-RU" dirty="0">
                <a:effectLst/>
                <a:latin typeface="Times New Roman"/>
                <a:ea typeface="Calibri"/>
                <a:cs typeface="Times New Roman"/>
              </a:rPr>
              <a:t> организация  не руководствовалась нормами Федеральных законов  «О закупках товаров, работ, услуг отдельными видами юридических лиц» и  «О контрактной системе в сфере закупок товаров, работ, услуг для обеспечения государственных и муниципальных нужд».</a:t>
            </a:r>
          </a:p>
          <a:p>
            <a:pPr>
              <a:lnSpc>
                <a:spcPct val="115000"/>
              </a:lnSpc>
              <a:spcAft>
                <a:spcPts val="600"/>
              </a:spcAft>
              <a:buFont typeface="Symbol"/>
              <a:buChar char=""/>
            </a:pPr>
            <a:r>
              <a:rPr lang="ru-RU" dirty="0">
                <a:effectLst/>
                <a:latin typeface="Times New Roman"/>
                <a:ea typeface="Calibri"/>
                <a:cs typeface="Times New Roman"/>
              </a:rPr>
              <a:t>Закупки товаров, работ и услуг, необходимых для осуществления хозяйственной деятельности предприятия, производились бухгалтерией на основании гражданско-правовых договоров.</a:t>
            </a:r>
          </a:p>
          <a:p>
            <a:pPr>
              <a:lnSpc>
                <a:spcPct val="115000"/>
              </a:lnSpc>
              <a:spcAft>
                <a:spcPts val="600"/>
              </a:spcAft>
              <a:buFont typeface="Symbol"/>
              <a:buChar char=""/>
            </a:pPr>
            <a:r>
              <a:rPr lang="ru-RU" dirty="0">
                <a:effectLst/>
                <a:latin typeface="Times New Roman"/>
                <a:ea typeface="Calibri"/>
                <a:cs typeface="Times New Roman"/>
              </a:rPr>
              <a:t>Также установлено, что на предприятии отсутствует нормативный акт, регламентирующий порядок проведения закупок.  </a:t>
            </a:r>
          </a:p>
          <a:p>
            <a:pPr>
              <a:lnSpc>
                <a:spcPct val="115000"/>
              </a:lnSpc>
              <a:spcAft>
                <a:spcPts val="600"/>
              </a:spcAft>
              <a:buFont typeface="Symbol"/>
              <a:buChar char=""/>
            </a:pPr>
            <a:r>
              <a:rPr lang="ru-RU" dirty="0">
                <a:effectLst/>
                <a:latin typeface="Times New Roman"/>
                <a:ea typeface="Calibri"/>
                <a:cs typeface="Times New Roman"/>
              </a:rPr>
              <a:t>В целях устранения нарушений закона прокурором руководителю юридического лица было внесено представление.</a:t>
            </a:r>
          </a:p>
          <a:p>
            <a:pPr>
              <a:lnSpc>
                <a:spcPct val="115000"/>
              </a:lnSpc>
              <a:spcAft>
                <a:spcPts val="600"/>
              </a:spcAft>
              <a:buFont typeface="Symbol"/>
              <a:buChar char=""/>
            </a:pPr>
            <a:r>
              <a:rPr lang="ru-RU" dirty="0">
                <a:effectLst/>
                <a:latin typeface="Times New Roman"/>
                <a:ea typeface="Calibri"/>
                <a:cs typeface="Times New Roman"/>
              </a:rPr>
              <a:t>В настоящее время акт прокурорского реагирования рассмотрен и удовлетворен, принято Положение о порядке проведения закупок, работник, допустивший нарушения закона, привлечен  к дисциплинарной ответственности.</a:t>
            </a:r>
          </a:p>
          <a:p>
            <a:pPr>
              <a:lnSpc>
                <a:spcPct val="115000"/>
              </a:lnSpc>
              <a:spcAft>
                <a:spcPts val="600"/>
              </a:spcAft>
              <a:buFont typeface="Symbol"/>
              <a:buChar char=""/>
            </a:pPr>
            <a:r>
              <a:rPr lang="ru-RU" dirty="0">
                <a:effectLst/>
                <a:latin typeface="Times New Roman"/>
                <a:ea typeface="Calibri"/>
                <a:cs typeface="Times New Roman"/>
              </a:rPr>
              <a:t>Источник https://cherkesk.bezformata.com/listnews/ust-dzhegutinskoj-mezhrajonnoj-prokuraturi/83427560/</a:t>
            </a:r>
          </a:p>
        </p:txBody>
      </p:sp>
    </p:spTree>
    <p:extLst>
      <p:ext uri="{BB962C8B-B14F-4D97-AF65-F5344CB8AC3E}">
        <p14:creationId xmlns:p14="http://schemas.microsoft.com/office/powerpoint/2010/main" val="4223703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dirty="0">
                <a:solidFill>
                  <a:srgbClr val="00B0F0"/>
                </a:solidFill>
              </a:rPr>
              <a:t>По </a:t>
            </a:r>
            <a:r>
              <a:rPr lang="ru-RU" dirty="0" err="1">
                <a:solidFill>
                  <a:srgbClr val="00B0F0"/>
                </a:solidFill>
              </a:rPr>
              <a:t>неразмещению</a:t>
            </a:r>
            <a:r>
              <a:rPr lang="ru-RU" dirty="0">
                <a:solidFill>
                  <a:srgbClr val="00B0F0"/>
                </a:solidFill>
              </a:rPr>
              <a:t> Положения - примеры</a:t>
            </a:r>
          </a:p>
        </p:txBody>
      </p:sp>
      <p:sp>
        <p:nvSpPr>
          <p:cNvPr id="3" name="Объект 2"/>
          <p:cNvSpPr>
            <a:spLocks noGrp="1"/>
          </p:cNvSpPr>
          <p:nvPr>
            <p:ph idx="1"/>
          </p:nvPr>
        </p:nvSpPr>
        <p:spPr>
          <a:xfrm>
            <a:off x="404070" y="1189082"/>
            <a:ext cx="11374073" cy="5480277"/>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Прокуратурой Кяхтинского района (</a:t>
            </a:r>
            <a:r>
              <a:rPr lang="ru-RU" dirty="0" err="1">
                <a:effectLst/>
                <a:latin typeface="Times New Roman"/>
                <a:ea typeface="Calibri"/>
                <a:cs typeface="Times New Roman"/>
              </a:rPr>
              <a:t>Респ</a:t>
            </a:r>
            <a:r>
              <a:rPr lang="ru-RU" dirty="0">
                <a:effectLst/>
                <a:latin typeface="Times New Roman"/>
                <a:ea typeface="Calibri"/>
                <a:cs typeface="Times New Roman"/>
              </a:rPr>
              <a:t>. Бурятия) пресечены нарушения законодательства о закупках в деятельности муниципального унитарного предприятия</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24.05.2019</a:t>
            </a:r>
          </a:p>
          <a:p>
            <a:pPr>
              <a:lnSpc>
                <a:spcPct val="115000"/>
              </a:lnSpc>
              <a:spcAft>
                <a:spcPts val="600"/>
              </a:spcAft>
              <a:buFont typeface="Symbol"/>
              <a:buChar char=""/>
            </a:pPr>
            <a:r>
              <a:rPr lang="ru-RU" dirty="0">
                <a:effectLst/>
                <a:latin typeface="Times New Roman"/>
                <a:ea typeface="Calibri"/>
                <a:cs typeface="Times New Roman"/>
              </a:rPr>
              <a:t>Прокуратурой Кяхтинского района проведена проверка исполнения законодательства в сфере закупок товаров, работ, услуг для обеспечения государственных и муниципальных нужд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Установлено, что директором муниципального унитарного предприятия «</a:t>
            </a:r>
            <a:r>
              <a:rPr lang="ru-RU" dirty="0" err="1">
                <a:effectLst/>
                <a:latin typeface="Times New Roman"/>
                <a:ea typeface="Calibri"/>
                <a:cs typeface="Times New Roman"/>
              </a:rPr>
              <a:t>Водсервис</a:t>
            </a:r>
            <a:r>
              <a:rPr lang="ru-RU" dirty="0">
                <a:effectLst/>
                <a:latin typeface="Times New Roman"/>
                <a:ea typeface="Calibri"/>
                <a:cs typeface="Times New Roman"/>
              </a:rPr>
              <a:t>» заключен договор на обслуживание очистных сооружений с обществом с ограниченной ответственностью «</a:t>
            </a:r>
            <a:r>
              <a:rPr lang="ru-RU" dirty="0" err="1">
                <a:effectLst/>
                <a:latin typeface="Times New Roman"/>
                <a:ea typeface="Calibri"/>
                <a:cs typeface="Times New Roman"/>
              </a:rPr>
              <a:t>ВостСибНико</a:t>
            </a:r>
            <a:r>
              <a:rPr lang="ru-RU" dirty="0">
                <a:effectLst/>
                <a:latin typeface="Times New Roman"/>
                <a:ea typeface="Calibri"/>
                <a:cs typeface="Times New Roman"/>
              </a:rPr>
              <a:t>» на основании положения о закупке предприятия, утвержденного в соответствии с Федеральным законом от 18.07.2011 № 223-ФЗ «О закупках товаров, работ, услуг отдельным видам юридических лиц».</a:t>
            </a:r>
          </a:p>
          <a:p>
            <a:pPr>
              <a:lnSpc>
                <a:spcPct val="115000"/>
              </a:lnSpc>
              <a:spcAft>
                <a:spcPts val="600"/>
              </a:spcAft>
              <a:buFont typeface="Symbol"/>
              <a:buChar char=""/>
            </a:pPr>
            <a:r>
              <a:rPr lang="ru-RU" dirty="0">
                <a:effectLst/>
                <a:latin typeface="Times New Roman"/>
                <a:ea typeface="Calibri"/>
                <a:cs typeface="Times New Roman"/>
              </a:rPr>
              <a:t>В нарушение требований закона положение о закупке не было размещено в Единой информационной системе в сфере закупок, в связи с чем заключение договора предприятием должно производится в порядке, установленном Федеральным законом от 05.04.2013 № 44-ФЗ «О контрактной системе в сфере закупок товаров, работ, услуг для обеспечения государственных и муниципальных нужд».</a:t>
            </a:r>
          </a:p>
          <a:p>
            <a:pPr>
              <a:lnSpc>
                <a:spcPct val="115000"/>
              </a:lnSpc>
              <a:spcAft>
                <a:spcPts val="600"/>
              </a:spcAft>
              <a:buFont typeface="Symbol"/>
              <a:buChar char=""/>
            </a:pPr>
            <a:r>
              <a:rPr lang="ru-RU" dirty="0">
                <a:effectLst/>
                <a:latin typeface="Times New Roman"/>
                <a:ea typeface="Calibri"/>
                <a:cs typeface="Times New Roman"/>
              </a:rPr>
              <a:t>Прокурором района руководителю предприятия внесено представление, которое удовлетворено, виновное должностное лицо привлечено к дисциплинарной ответственности, нарушения законодательства о закупках устранены. По постановлению прокурора района директор предприятия привлечен к административной ответственности, предусмотренной частью 3 ст. 7.32.3 КоАП РФ (нарушение порядка осуществления закупки товаров, работ, услуг отдельными видами юридических лиц) в виде штрафа в размере 20 тыс. рублей.</a:t>
            </a:r>
          </a:p>
          <a:p>
            <a:pPr>
              <a:lnSpc>
                <a:spcPct val="115000"/>
              </a:lnSpc>
              <a:spcAft>
                <a:spcPts val="600"/>
              </a:spcAft>
              <a:buFont typeface="Symbol"/>
              <a:buChar char=""/>
            </a:pPr>
            <a:r>
              <a:rPr lang="ru-RU" dirty="0">
                <a:effectLst/>
                <a:latin typeface="Times New Roman"/>
                <a:ea typeface="Calibri"/>
                <a:cs typeface="Times New Roman"/>
              </a:rPr>
              <a:t>Источник: https://procrf.ru/news/746949-prokuraturoy-kyahtinskogo-rayona-presechenyi-narusheniya-zakonodatelstva-o-zakupkah-v-deyatelnosti.html</a:t>
            </a:r>
          </a:p>
        </p:txBody>
      </p:sp>
    </p:spTree>
    <p:extLst>
      <p:ext uri="{BB962C8B-B14F-4D97-AF65-F5344CB8AC3E}">
        <p14:creationId xmlns:p14="http://schemas.microsoft.com/office/powerpoint/2010/main" val="19540449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dirty="0">
                <a:solidFill>
                  <a:srgbClr val="00B0F0"/>
                </a:solidFill>
              </a:rPr>
              <a:t>По </a:t>
            </a:r>
            <a:r>
              <a:rPr lang="ru-RU" dirty="0" err="1">
                <a:solidFill>
                  <a:srgbClr val="00B0F0"/>
                </a:solidFill>
              </a:rPr>
              <a:t>неразмещению</a:t>
            </a:r>
            <a:r>
              <a:rPr lang="ru-RU" dirty="0">
                <a:solidFill>
                  <a:srgbClr val="00B0F0"/>
                </a:solidFill>
              </a:rPr>
              <a:t> Положения - примеры</a:t>
            </a:r>
          </a:p>
        </p:txBody>
      </p:sp>
      <p:sp>
        <p:nvSpPr>
          <p:cNvPr id="3" name="Объект 2"/>
          <p:cNvSpPr>
            <a:spLocks noGrp="1"/>
          </p:cNvSpPr>
          <p:nvPr>
            <p:ph idx="1"/>
          </p:nvPr>
        </p:nvSpPr>
        <p:spPr>
          <a:xfrm>
            <a:off x="243282" y="696286"/>
            <a:ext cx="11685864" cy="5821960"/>
          </a:xfrm>
        </p:spPr>
        <p:txBody>
          <a:bodyPr>
            <a:normAutofit fontScale="25000" lnSpcReduction="20000"/>
          </a:bodyPr>
          <a:lstStyle/>
          <a:p>
            <a:pPr>
              <a:lnSpc>
                <a:spcPct val="115000"/>
              </a:lnSpc>
              <a:spcAft>
                <a:spcPts val="600"/>
              </a:spcAft>
              <a:buFont typeface="Symbol"/>
              <a:buChar char=""/>
            </a:pPr>
            <a:r>
              <a:rPr lang="ru-RU" sz="4800" dirty="0">
                <a:effectLst/>
                <a:latin typeface="Times New Roman"/>
                <a:ea typeface="Calibri"/>
                <a:cs typeface="Times New Roman"/>
              </a:rPr>
              <a:t>Прокуратура Октябрьского округа г. Мурманска выявила нарушения законодательства в деятельности муниципального автономного учреждения образования город Мурманска «Центр школьного питания»</a:t>
            </a:r>
          </a:p>
          <a:p>
            <a:pPr>
              <a:lnSpc>
                <a:spcPct val="115000"/>
              </a:lnSpc>
              <a:spcAft>
                <a:spcPts val="600"/>
              </a:spcAft>
              <a:buFont typeface="Symbol"/>
              <a:buChar char=""/>
            </a:pPr>
            <a:r>
              <a:rPr lang="ru-RU" sz="4800" b="1" dirty="0">
                <a:solidFill>
                  <a:srgbClr val="FF0000"/>
                </a:solidFill>
                <a:effectLst/>
                <a:latin typeface="Times New Roman"/>
                <a:ea typeface="Calibri"/>
                <a:cs typeface="Times New Roman"/>
              </a:rPr>
              <a:t>Дата опубликования: 12.04.2019</a:t>
            </a:r>
          </a:p>
          <a:p>
            <a:pPr>
              <a:lnSpc>
                <a:spcPct val="115000"/>
              </a:lnSpc>
              <a:spcAft>
                <a:spcPts val="600"/>
              </a:spcAft>
              <a:buFont typeface="Symbol"/>
              <a:buChar char=""/>
            </a:pPr>
            <a:r>
              <a:rPr lang="ru-RU" sz="4800" dirty="0">
                <a:effectLst/>
                <a:latin typeface="Times New Roman"/>
                <a:ea typeface="Calibri"/>
                <a:cs typeface="Times New Roman"/>
              </a:rPr>
              <a:t>Проверка исполнения Закон о закупках в ходе осуществления хозяйственной деятельности муниципальным автономным учреждением образования город Мурманска «Центр школьного питания» (далее - МАУО «ЦШП») выявила многочисленные нарушения.</a:t>
            </a:r>
          </a:p>
          <a:p>
            <a:pPr>
              <a:lnSpc>
                <a:spcPct val="115000"/>
              </a:lnSpc>
              <a:spcAft>
                <a:spcPts val="600"/>
              </a:spcAft>
              <a:buFont typeface="Symbol"/>
              <a:buChar char=""/>
            </a:pPr>
            <a:r>
              <a:rPr lang="ru-RU" sz="4800" dirty="0">
                <a:effectLst/>
                <a:latin typeface="Times New Roman"/>
                <a:ea typeface="Calibri"/>
                <a:cs typeface="Times New Roman"/>
              </a:rPr>
              <a:t>Так, в нарушение </a:t>
            </a:r>
            <a:r>
              <a:rPr lang="ru-RU" sz="4800" dirty="0" err="1">
                <a:effectLst/>
                <a:latin typeface="Times New Roman"/>
                <a:ea typeface="Calibri"/>
                <a:cs typeface="Times New Roman"/>
              </a:rPr>
              <a:t>ст.ст</a:t>
            </a:r>
            <a:r>
              <a:rPr lang="ru-RU" sz="4800" dirty="0">
                <a:effectLst/>
                <a:latin typeface="Times New Roman"/>
                <a:ea typeface="Calibri"/>
                <a:cs typeface="Times New Roman"/>
              </a:rPr>
              <a:t>. 2,3,4 Федерального закона от 18.07.2011 № 223-ФЗ регламентирующих правовую основу и информационную открытость закупочной деятельности заказчиков, МАУО «ЦШП» в единой информационной системе в сфере закупок не размещены Положение о закупках, план закупки товаров, работ, услуг Учреждения, ежемесячные отчеты о количестве и об общей стоимости договоров, заключенных заказчиком по результатам закупки товаров, работ, услуг, в том числе об общей стоимости договоров, а также сами договоры, заключенные Учреждением с поставщиками.</a:t>
            </a:r>
          </a:p>
          <a:p>
            <a:pPr>
              <a:lnSpc>
                <a:spcPct val="115000"/>
              </a:lnSpc>
              <a:spcAft>
                <a:spcPts val="600"/>
              </a:spcAft>
              <a:buFont typeface="Symbol"/>
              <a:buChar char=""/>
            </a:pPr>
            <a:r>
              <a:rPr lang="ru-RU" sz="4800" dirty="0">
                <a:effectLst/>
                <a:latin typeface="Times New Roman"/>
                <a:ea typeface="Calibri"/>
                <a:cs typeface="Times New Roman"/>
              </a:rPr>
              <a:t>Кроме того учитывая, что Положение о закупке товаров, работ услуг МАУО «ЦШП» в единой информационной системе в сфере закупок до настоящего времени не размещено, в силу частей 4 и 5.1 статьи 8 Федерального закона от 18.07.2011 № 223-ФЗ, Учреждение при закупке должно руководствоваться положениями Федерального закона от 05.04.2013 № 44-ФЗ «О контрактной системе в сфере закупок товаров, работ, услуг для обеспечения государственных и муниципальных нужд» в части определения поставщика (подрядчика, исполнителя) до дня размещения утвержденного положения о закупке.</a:t>
            </a:r>
          </a:p>
          <a:p>
            <a:pPr>
              <a:lnSpc>
                <a:spcPct val="115000"/>
              </a:lnSpc>
              <a:spcAft>
                <a:spcPts val="600"/>
              </a:spcAft>
              <a:buFont typeface="Symbol"/>
              <a:buChar char=""/>
            </a:pPr>
            <a:r>
              <a:rPr lang="ru-RU" sz="4800" dirty="0">
                <a:effectLst/>
                <a:latin typeface="Times New Roman"/>
                <a:ea typeface="Calibri"/>
                <a:cs typeface="Times New Roman"/>
              </a:rPr>
              <a:t>Вместе с тем, установлено, что МАУО «ЦШП» заключаются договоры поставки продуктов питания без проведения конкурентных процедур, как с единственными поставщиками.</a:t>
            </a:r>
          </a:p>
          <a:p>
            <a:pPr>
              <a:lnSpc>
                <a:spcPct val="115000"/>
              </a:lnSpc>
              <a:spcAft>
                <a:spcPts val="600"/>
              </a:spcAft>
              <a:buFont typeface="Symbol"/>
              <a:buChar char=""/>
            </a:pPr>
            <a:r>
              <a:rPr lang="ru-RU" sz="4800" dirty="0">
                <a:effectLst/>
                <a:latin typeface="Times New Roman"/>
                <a:ea typeface="Calibri"/>
                <a:cs typeface="Times New Roman"/>
              </a:rPr>
              <a:t>15.03.2019 за </a:t>
            </a:r>
            <a:r>
              <a:rPr lang="ru-RU" sz="4800" dirty="0" err="1">
                <a:effectLst/>
                <a:latin typeface="Times New Roman"/>
                <a:ea typeface="Calibri"/>
                <a:cs typeface="Times New Roman"/>
              </a:rPr>
              <a:t>неразмещение</a:t>
            </a:r>
            <a:r>
              <a:rPr lang="ru-RU" sz="4800" dirty="0">
                <a:effectLst/>
                <a:latin typeface="Times New Roman"/>
                <a:ea typeface="Calibri"/>
                <a:cs typeface="Times New Roman"/>
              </a:rPr>
              <a:t> в единой информационной системе в сфере закупок информации о закупке товаров, работ, услуг, размещение которой предусмотрено законодательством Российской Федерации в сфере закупок товаров, работ, услуг отдельными видами юридических лиц, а также за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порядке, предусмотренном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прокуратурой округа в отношении юридического и должностного лица вынесено 10 постановлений о возбуждении дел об административных правонарушениях, предусмотренных частью 5 и частью 3 статьи 7.32.3 Кодекса Российской Федерации об административных правонарушениях</a:t>
            </a:r>
          </a:p>
          <a:p>
            <a:pPr>
              <a:lnSpc>
                <a:spcPct val="115000"/>
              </a:lnSpc>
              <a:spcAft>
                <a:spcPts val="600"/>
              </a:spcAft>
              <a:buFont typeface="Symbol"/>
              <a:buChar char=""/>
            </a:pPr>
            <a:r>
              <a:rPr lang="ru-RU" sz="4800" dirty="0">
                <a:effectLst/>
                <a:latin typeface="Times New Roman"/>
                <a:ea typeface="Calibri"/>
                <a:cs typeface="Times New Roman"/>
              </a:rPr>
              <a:t>10.04.2019 постановления прокуратуры округа рассмотрены, удовлетворены, должностное и юридическое лица привлечены к административной ответственности с наложением штрафов.</a:t>
            </a:r>
          </a:p>
          <a:p>
            <a:pPr>
              <a:lnSpc>
                <a:spcPct val="115000"/>
              </a:lnSpc>
              <a:spcAft>
                <a:spcPts val="600"/>
              </a:spcAft>
              <a:buFont typeface="Symbol"/>
              <a:buChar char=""/>
            </a:pPr>
            <a:r>
              <a:rPr lang="ru-RU" sz="4800" dirty="0">
                <a:effectLst/>
                <a:latin typeface="Times New Roman"/>
                <a:ea typeface="Calibri"/>
                <a:cs typeface="Times New Roman"/>
              </a:rPr>
              <a:t>Также по выявленным фактам прокуратурой округа руководителю Учреждение 18.03.2019 внесено представление об устранении нарушений федерального законодательства, на незаконный правовой акт – Положение о закупках 15.03.2019 принесен протест.</a:t>
            </a:r>
          </a:p>
          <a:p>
            <a:pPr>
              <a:lnSpc>
                <a:spcPct val="115000"/>
              </a:lnSpc>
              <a:spcAft>
                <a:spcPts val="600"/>
              </a:spcAft>
              <a:buFont typeface="Symbol"/>
              <a:buChar char=""/>
            </a:pPr>
            <a:r>
              <a:rPr lang="ru-RU" sz="4800" dirty="0">
                <a:effectLst/>
                <a:latin typeface="Times New Roman"/>
                <a:ea typeface="Calibri"/>
                <a:cs typeface="Times New Roman"/>
              </a:rPr>
              <a:t>В настоящее время протест рассмотрен, удовлетворен, Положение приведено в соответствие с требованиями действующего законодательства, представление об устранении нарушений находится на рассмотрении.</a:t>
            </a:r>
          </a:p>
          <a:p>
            <a:pPr>
              <a:lnSpc>
                <a:spcPct val="115000"/>
              </a:lnSpc>
              <a:spcAft>
                <a:spcPts val="600"/>
              </a:spcAft>
              <a:buFont typeface="Symbol"/>
              <a:buChar char=""/>
            </a:pPr>
            <a:r>
              <a:rPr lang="ru-RU" sz="4000" dirty="0">
                <a:effectLst/>
                <a:latin typeface="Times New Roman"/>
                <a:ea typeface="Calibri"/>
                <a:cs typeface="Times New Roman"/>
              </a:rPr>
              <a:t>Источник: https://prok-murmansk.ru/news/11997-prokuratura-oktyabrskogo-okruga-g-murmanska-vyyavila-narusheniya-zakonodatelstva-v-deyatelnosti-municipalnogo-avtonomnogo-uchrezhdeniya-obrazovaniya-gorod-murmanska-centr-shkolnogo-pitaniya</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1134583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dirty="0">
                <a:solidFill>
                  <a:srgbClr val="00B0F0"/>
                </a:solidFill>
              </a:rPr>
              <a:t>По </a:t>
            </a:r>
            <a:r>
              <a:rPr lang="ru-RU" dirty="0" err="1">
                <a:solidFill>
                  <a:srgbClr val="00B0F0"/>
                </a:solidFill>
              </a:rPr>
              <a:t>неразмещению</a:t>
            </a:r>
            <a:r>
              <a:rPr lang="ru-RU" dirty="0">
                <a:solidFill>
                  <a:srgbClr val="00B0F0"/>
                </a:solidFill>
              </a:rPr>
              <a:t> Положения - примеры</a:t>
            </a:r>
          </a:p>
        </p:txBody>
      </p:sp>
      <p:sp>
        <p:nvSpPr>
          <p:cNvPr id="3" name="Объект 2"/>
          <p:cNvSpPr>
            <a:spLocks noGrp="1"/>
          </p:cNvSpPr>
          <p:nvPr>
            <p:ph idx="1"/>
          </p:nvPr>
        </p:nvSpPr>
        <p:spPr>
          <a:xfrm>
            <a:off x="243282" y="696286"/>
            <a:ext cx="11685864" cy="5821960"/>
          </a:xfrm>
        </p:spPr>
        <p:txBody>
          <a:bodyPr>
            <a:normAutofit fontScale="32500" lnSpcReduction="20000"/>
          </a:bodyPr>
          <a:lstStyle/>
          <a:p>
            <a:pPr>
              <a:lnSpc>
                <a:spcPct val="115000"/>
              </a:lnSpc>
              <a:spcAft>
                <a:spcPts val="600"/>
              </a:spcAft>
              <a:buFont typeface="Symbol"/>
              <a:buChar char=""/>
            </a:pPr>
            <a:r>
              <a:rPr lang="ru-RU" sz="4800" dirty="0">
                <a:effectLst/>
                <a:latin typeface="Times New Roman"/>
                <a:ea typeface="Calibri"/>
                <a:cs typeface="Times New Roman"/>
              </a:rPr>
              <a:t>В Гатчине (Ленинградская обл.) по постановлению прокурора МУП «Аптека № 68» заплатит административный штраф за нарушение требований законодательства в сфере закупок</a:t>
            </a:r>
          </a:p>
          <a:p>
            <a:pPr>
              <a:lnSpc>
                <a:spcPct val="115000"/>
              </a:lnSpc>
              <a:spcAft>
                <a:spcPts val="600"/>
              </a:spcAft>
              <a:buFont typeface="Symbol"/>
              <a:buChar char=""/>
            </a:pPr>
            <a:r>
              <a:rPr lang="ru-RU" sz="4800" b="1" dirty="0">
                <a:solidFill>
                  <a:srgbClr val="FF0000"/>
                </a:solidFill>
                <a:effectLst/>
                <a:latin typeface="Times New Roman"/>
                <a:ea typeface="Calibri"/>
                <a:cs typeface="Times New Roman"/>
              </a:rPr>
              <a:t>Дата опубликования: 12.05.2017 </a:t>
            </a:r>
          </a:p>
          <a:p>
            <a:pPr>
              <a:lnSpc>
                <a:spcPct val="115000"/>
              </a:lnSpc>
              <a:spcAft>
                <a:spcPts val="600"/>
              </a:spcAft>
              <a:buFont typeface="Symbol"/>
              <a:buChar char=""/>
            </a:pPr>
            <a:r>
              <a:rPr lang="ru-RU" sz="4800" dirty="0">
                <a:effectLst/>
                <a:latin typeface="Times New Roman"/>
                <a:ea typeface="Calibri"/>
                <a:cs typeface="Times New Roman"/>
              </a:rPr>
              <a:t>Гатчинской городской прокуратурой проведена проверка соблюдения федерального законодательства о закупках товаров, работ, услуг отдельными видами юридических лиц.</a:t>
            </a:r>
          </a:p>
          <a:p>
            <a:pPr>
              <a:lnSpc>
                <a:spcPct val="115000"/>
              </a:lnSpc>
              <a:spcAft>
                <a:spcPts val="600"/>
              </a:spcAft>
              <a:buFont typeface="Symbol"/>
              <a:buChar char=""/>
            </a:pPr>
            <a:r>
              <a:rPr lang="ru-RU" sz="4800" dirty="0">
                <a:effectLst/>
                <a:latin typeface="Times New Roman"/>
                <a:ea typeface="Calibri"/>
                <a:cs typeface="Times New Roman"/>
              </a:rPr>
              <a:t>Установлено, что МУП «Аптека № 68» МО город Коммунар в нарушение требований действующего законодательства утвержденное Положение о закупке не размещено на момент проведения проверки в единой информационной системе на официальном сайте http://zakupki.gov.ru. В нарушение Закона о контрактной системе, договоры поставки лекарственных средств заключены с единственным поставщиком.</a:t>
            </a:r>
          </a:p>
          <a:p>
            <a:pPr>
              <a:lnSpc>
                <a:spcPct val="115000"/>
              </a:lnSpc>
              <a:spcAft>
                <a:spcPts val="600"/>
              </a:spcAft>
              <a:buFont typeface="Symbol"/>
              <a:buChar char=""/>
            </a:pPr>
            <a:r>
              <a:rPr lang="ru-RU" sz="4800" dirty="0">
                <a:effectLst/>
                <a:latin typeface="Times New Roman"/>
                <a:ea typeface="Calibri"/>
                <a:cs typeface="Times New Roman"/>
              </a:rPr>
              <a:t>По фактам выявленных нарушений Гатчинской городской прокуратурой в отношении руководителя МУП возбуждено дело об административном правонарушении, предусмотренном ч.3 ст. 7.32.3 КоАП РФ (осуществление закупки товаров, в случае, если такая закупка в соответствии с законодательством Российской Федерации в сфере закупок товаров отдельными видами юридических лиц должна осуществляться в порядке, предусмотренном законодательством Российской Федерации о контрактной системе), по результатам рассмотрения которого постановлением УФАС по Ленинградской области руководитель предприятия привлечен к административной ответственности с назначением штрафа в размере 20 000 рублей.</a:t>
            </a:r>
          </a:p>
          <a:p>
            <a:pPr>
              <a:lnSpc>
                <a:spcPct val="115000"/>
              </a:lnSpc>
              <a:spcAft>
                <a:spcPts val="600"/>
              </a:spcAft>
              <a:buFont typeface="Symbol"/>
              <a:buChar char=""/>
            </a:pPr>
            <a:r>
              <a:rPr lang="ru-RU" sz="4800" dirty="0">
                <a:effectLst/>
                <a:latin typeface="Times New Roman"/>
                <a:ea typeface="Calibri"/>
                <a:cs typeface="Times New Roman"/>
              </a:rPr>
              <a:t>	Источник: http://prokuratura-lenobl.ru/news/10235-v-gatchine-po-postanovleniyu-prokurora-mup-apteka-no-68-zaplatit-administrativnyy-shtraf-za-narushenie-trebovaniy-zakonodatelstva-v-sfere-zakupok</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4501970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sz="3200" dirty="0">
                <a:solidFill>
                  <a:srgbClr val="00B0F0"/>
                </a:solidFill>
              </a:rPr>
              <a:t>По </a:t>
            </a:r>
            <a:r>
              <a:rPr lang="ru-RU" sz="3200" dirty="0" err="1">
                <a:solidFill>
                  <a:srgbClr val="00B0F0"/>
                </a:solidFill>
              </a:rPr>
              <a:t>неприведению</a:t>
            </a:r>
            <a:r>
              <a:rPr lang="ru-RU" sz="3200" dirty="0">
                <a:solidFill>
                  <a:srgbClr val="00B0F0"/>
                </a:solidFill>
              </a:rPr>
              <a:t> Положения в соответствие с изменениями в 223-ФЗ - примеры</a:t>
            </a:r>
          </a:p>
        </p:txBody>
      </p:sp>
      <p:sp>
        <p:nvSpPr>
          <p:cNvPr id="3" name="Объект 2"/>
          <p:cNvSpPr>
            <a:spLocks noGrp="1"/>
          </p:cNvSpPr>
          <p:nvPr>
            <p:ph idx="1"/>
          </p:nvPr>
        </p:nvSpPr>
        <p:spPr>
          <a:xfrm>
            <a:off x="404070" y="1189083"/>
            <a:ext cx="11374073" cy="4479834"/>
          </a:xfrm>
        </p:spPr>
        <p:txBody>
          <a:bodyPr>
            <a:normAutofit fontScale="85000" lnSpcReduction="10000"/>
          </a:bodyPr>
          <a:lstStyle/>
          <a:p>
            <a:pPr marL="0" lvl="0" indent="0">
              <a:lnSpc>
                <a:spcPct val="107000"/>
              </a:lnSpc>
              <a:spcAft>
                <a:spcPts val="800"/>
              </a:spcAft>
              <a:buNone/>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 протесту прокуратуры Саратовской области региональным министерством молодежной политики и спорта внесены изменения в порядок закупок для государственных нужд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Дата опубликования 21.09.2020</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Прокуратура области в ходе проведенной проверки выявлены противоречия законодательству в Типовом положении о закупке товаров, работ, услуг отдельными видами юридических лиц, подведомственных министерству молодежной политики и спорта области.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Нарушения обусловлены несвоевременным приведением нормативного акта в соответствие с изменениями законодательства. Ограничивались объемы планирования закупок у субъектов малого и среднего предпринимательства. Типовое положение не предусматривало полный перечень случаев, в которых недопустимо использовать эквиваленты в описании предмета закупки.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Прокуратурой области для обеспечения корректировки нормативного правового акта министру молодежной политики и спорта принесен протест, который рассмотрен и удовлетворен.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Приказом министерства молодежной политики и спорта области от 14.09.2020 № 360 действие незаконных положений документа приостановлено, разработан и проходит согласование проект приказа о внесении необходимых изменений.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Источник</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https://procrf.ru/news/2372466-po-protestu-prokuraturyi-oblasti-regionalnyim-ministerstvom-molodejnoy-politiki-i-sporta.html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07964896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sz="3200" dirty="0">
                <a:solidFill>
                  <a:srgbClr val="00B0F0"/>
                </a:solidFill>
              </a:rPr>
              <a:t>По </a:t>
            </a:r>
            <a:r>
              <a:rPr lang="ru-RU" sz="3200" dirty="0" err="1">
                <a:solidFill>
                  <a:srgbClr val="00B0F0"/>
                </a:solidFill>
              </a:rPr>
              <a:t>неприведению</a:t>
            </a:r>
            <a:r>
              <a:rPr lang="ru-RU" sz="3200" dirty="0">
                <a:solidFill>
                  <a:srgbClr val="00B0F0"/>
                </a:solidFill>
              </a:rPr>
              <a:t> Положения в соответствие с изменениями в 223-ФЗ - примеры</a:t>
            </a:r>
          </a:p>
        </p:txBody>
      </p:sp>
      <p:sp>
        <p:nvSpPr>
          <p:cNvPr id="3" name="Объект 2"/>
          <p:cNvSpPr>
            <a:spLocks noGrp="1"/>
          </p:cNvSpPr>
          <p:nvPr>
            <p:ph idx="1"/>
          </p:nvPr>
        </p:nvSpPr>
        <p:spPr>
          <a:xfrm>
            <a:off x="404070" y="1189083"/>
            <a:ext cx="11374073" cy="4479834"/>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Псковской транспортной прокуратурой выявлены нарушения законодательства о закупках товаров, работ и услуг</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06.03.2019</a:t>
            </a:r>
          </a:p>
          <a:p>
            <a:pPr>
              <a:lnSpc>
                <a:spcPct val="115000"/>
              </a:lnSpc>
              <a:spcAft>
                <a:spcPts val="600"/>
              </a:spcAft>
              <a:buFont typeface="Symbol"/>
              <a:buChar char=""/>
            </a:pPr>
            <a:r>
              <a:rPr lang="ru-RU" dirty="0">
                <a:effectLst/>
                <a:latin typeface="Times New Roman"/>
                <a:ea typeface="Calibri"/>
                <a:cs typeface="Times New Roman"/>
              </a:rPr>
              <a:t>Псковской транспортной прокуратурой проведена проверка исполнения законодательства о закупках товаров, работ и услуг в ОАО «Псковавиа», в ходе которой выявлены нарушения. Как сообщили в пресс-службе Северо-Западной транспортной прокуратуры, установлено, что указанным обществом сведения о количестве и стоимости договоров, заключенных заказчиком по результатам закупки у единственного поставщика (исполнителя, подрядчика) размещались с нарушением сроков.</a:t>
            </a:r>
          </a:p>
          <a:p>
            <a:pPr>
              <a:lnSpc>
                <a:spcPct val="115000"/>
              </a:lnSpc>
              <a:spcAft>
                <a:spcPts val="600"/>
              </a:spcAft>
              <a:buFont typeface="Symbol"/>
              <a:buChar char=""/>
            </a:pPr>
            <a:r>
              <a:rPr lang="ru-RU" dirty="0">
                <a:effectLst/>
                <a:latin typeface="Times New Roman"/>
                <a:ea typeface="Calibri"/>
                <a:cs typeface="Times New Roman"/>
              </a:rPr>
              <a:t>Кроме того, </a:t>
            </a:r>
            <a:r>
              <a:rPr lang="ru-RU" b="1" u="sng" dirty="0">
                <a:effectLst/>
                <a:latin typeface="Times New Roman"/>
                <a:ea typeface="Calibri"/>
                <a:cs typeface="Times New Roman"/>
              </a:rPr>
              <a:t>положение о порядке проведения закупок товаров (работ, услуг) для нужд ОАО «Псковавиа» не приведено в соответствие действующему законодательству и не размещено в единой информационной системе на официальном сайте zakupki.gov.ru в установленный срок.</a:t>
            </a:r>
          </a:p>
          <a:p>
            <a:pPr>
              <a:lnSpc>
                <a:spcPct val="115000"/>
              </a:lnSpc>
              <a:spcAft>
                <a:spcPts val="600"/>
              </a:spcAft>
              <a:buFont typeface="Symbol"/>
              <a:buChar char=""/>
            </a:pPr>
            <a:r>
              <a:rPr lang="ru-RU" dirty="0">
                <a:effectLst/>
                <a:latin typeface="Times New Roman"/>
                <a:ea typeface="Calibri"/>
                <a:cs typeface="Times New Roman"/>
              </a:rPr>
              <a:t>В связи с этим Псковской транспортной прокуратурой в отношении указанного общества и ответственного лица возбуждены дела об административных правонарушениях по ч. 4 и ч. 5 ст. 7.32.3 КоАП РФ (нарушение порядка осуществления закупки товаров, работ, услуг отдельными видами юридических лиц), внесено представление.</a:t>
            </a:r>
          </a:p>
          <a:p>
            <a:pPr>
              <a:lnSpc>
                <a:spcPct val="115000"/>
              </a:lnSpc>
              <a:spcAft>
                <a:spcPts val="600"/>
              </a:spcAft>
              <a:buFont typeface="Symbol"/>
              <a:buChar char=""/>
            </a:pPr>
            <a:r>
              <a:rPr lang="ru-RU" dirty="0">
                <a:effectLst/>
                <a:latin typeface="Times New Roman"/>
                <a:ea typeface="Calibri"/>
                <a:cs typeface="Times New Roman"/>
              </a:rPr>
              <a:t>Ход рассмотрения актов прокурорского реагирования и устранение нарушений контролируются.</a:t>
            </a:r>
          </a:p>
          <a:p>
            <a:pPr>
              <a:lnSpc>
                <a:spcPct val="115000"/>
              </a:lnSpc>
              <a:spcAft>
                <a:spcPts val="600"/>
              </a:spcAft>
              <a:buFont typeface="Symbol"/>
              <a:buChar char=""/>
            </a:pPr>
            <a:r>
              <a:rPr lang="ru-RU" dirty="0">
                <a:effectLst/>
                <a:latin typeface="Times New Roman"/>
                <a:ea typeface="Calibri"/>
                <a:cs typeface="Times New Roman"/>
              </a:rPr>
              <a:t>Источник: https://sztproc.ru/news/9931--pskovskoy-transportnoy-prokuraturoy-vyyavleny-narusheniya-zakonodatelstva-o-zakupkah-tovarov-rabot-i-uslug.html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37467568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Заголовок 1">
            <a:extLst>
              <a:ext uri="{FF2B5EF4-FFF2-40B4-BE49-F238E27FC236}">
                <a16:creationId xmlns:a16="http://schemas.microsoft.com/office/drawing/2014/main" id="{DB3410B0-5843-4B50-8B3F-430A41BC5008}"/>
              </a:ext>
            </a:extLst>
          </p:cNvPr>
          <p:cNvSpPr>
            <a:spLocks noGrp="1"/>
          </p:cNvSpPr>
          <p:nvPr>
            <p:ph type="title"/>
          </p:nvPr>
        </p:nvSpPr>
        <p:spPr>
          <a:xfrm>
            <a:off x="1981200" y="0"/>
            <a:ext cx="8229600" cy="1143000"/>
          </a:xfrm>
        </p:spPr>
        <p:txBody>
          <a:bodyPr/>
          <a:lstStyle/>
          <a:p>
            <a:r>
              <a:rPr lang="ru-RU" altLang="ru-RU" sz="2400" dirty="0">
                <a:solidFill>
                  <a:srgbClr val="FF0000"/>
                </a:solidFill>
              </a:rPr>
              <a:t>Решение АС Красноярского края 10.09.2019 по делу № А33-20533/2019 (1 из 2)</a:t>
            </a:r>
          </a:p>
        </p:txBody>
      </p:sp>
      <p:sp>
        <p:nvSpPr>
          <p:cNvPr id="115715" name="Содержимое 2">
            <a:extLst>
              <a:ext uri="{FF2B5EF4-FFF2-40B4-BE49-F238E27FC236}">
                <a16:creationId xmlns:a16="http://schemas.microsoft.com/office/drawing/2014/main" id="{34939BE0-9B46-44FC-8D60-C3B43C318EB0}"/>
              </a:ext>
            </a:extLst>
          </p:cNvPr>
          <p:cNvSpPr>
            <a:spLocks noGrp="1"/>
          </p:cNvSpPr>
          <p:nvPr>
            <p:ph idx="1"/>
          </p:nvPr>
        </p:nvSpPr>
        <p:spPr>
          <a:xfrm>
            <a:off x="1015067" y="1201739"/>
            <a:ext cx="9915787" cy="4924425"/>
          </a:xfrm>
        </p:spPr>
        <p:txBody>
          <a:bodyPr/>
          <a:lstStyle/>
          <a:p>
            <a:r>
              <a:rPr lang="ru-RU" altLang="ru-RU" sz="1600" dirty="0"/>
              <a:t>В ходе рассмотрения жалоб ООО «Лизинговая компания «Дельта»» на действия организатора закупки - МУП «Жилищно-коммунальный сервис» в г. Сосновоборске, антимонопольным органом произведен анализ Положения о закупке товаров, работ и услуг для нужд МУП «Жилищно-коммунальный сервис» г. Сосновоборска, утвержденного приказом № 69 от 17.10.2018, и размещенного в ЕИС до 01.01.2019, на соответствие требованиям Федерального закона о закупках (в редакции Федерального закона № 505-ФЗ), в ходе которого установлено следующее.</a:t>
            </a:r>
          </a:p>
          <a:p>
            <a:r>
              <a:rPr lang="ru-RU" altLang="ru-RU" sz="1600" dirty="0"/>
              <a:t> </a:t>
            </a:r>
            <a:r>
              <a:rPr lang="ru-RU" altLang="ru-RU" sz="1600" b="1" dirty="0"/>
              <a:t>В пунктах 1.9.14, 5.1.6, 6.1.6 действующего на момент проведения закупки Положения о закупках, также как и в Положении о закупках, утвержденном приказом № 69 от 17.10.2018, установлено, что заказчик может отказаться от проведения запроса предложений, запроса котировок на любом этапе проведения закупки. </a:t>
            </a:r>
          </a:p>
          <a:p>
            <a:r>
              <a:rPr lang="ru-RU" altLang="ru-RU" sz="1600" dirty="0"/>
              <a:t>Указанное положение противоречит требованию части 5 статьи 3.2. Федерального закона о закупках, согласно которому заказчик вправе отменить конкурентную закупку по одному и более предмету закупки (лоту) до наступления даты и времени окончания срока подачи заявок на участие в конкурентной закупке. </a:t>
            </a:r>
          </a:p>
          <a:p>
            <a:r>
              <a:rPr lang="ru-RU" altLang="ru-RU" sz="1600" b="1" dirty="0"/>
              <a:t>В пунктах 5.1.1, 6.1.1 Положения о закупках, действующего на момент проведения закупки, указано, что запрос котировок и запрос предложений не являются торгам или публичным конкурсом, их проведение не регулируются статьями 447-449, 1057-1061 Гражданского кодекса Российской Федерации, вследствие чего у заказчика отсутствует соответствующий объем гражданско-правовых обязательств по заключению договора с победителем запроса котировок, запроса предложений или иным его участником.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78BFE4-F9AC-44E6-B89B-319E158E4624}"/>
              </a:ext>
            </a:extLst>
          </p:cNvPr>
          <p:cNvSpPr>
            <a:spLocks noGrp="1"/>
          </p:cNvSpPr>
          <p:nvPr>
            <p:ph type="title"/>
          </p:nvPr>
        </p:nvSpPr>
        <p:spPr>
          <a:xfrm>
            <a:off x="838200" y="1564754"/>
            <a:ext cx="10515600" cy="1325563"/>
          </a:xfrm>
        </p:spPr>
        <p:txBody>
          <a:bodyPr/>
          <a:lstStyle/>
          <a:p>
            <a:r>
              <a:rPr lang="ru-RU" dirty="0">
                <a:solidFill>
                  <a:srgbClr val="FF0000"/>
                </a:solidFill>
              </a:rPr>
              <a:t>Про индексацию цены договора</a:t>
            </a:r>
          </a:p>
        </p:txBody>
      </p:sp>
    </p:spTree>
    <p:extLst>
      <p:ext uri="{BB962C8B-B14F-4D97-AF65-F5344CB8AC3E}">
        <p14:creationId xmlns:p14="http://schemas.microsoft.com/office/powerpoint/2010/main" val="35157839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Заголовок 1">
            <a:extLst>
              <a:ext uri="{FF2B5EF4-FFF2-40B4-BE49-F238E27FC236}">
                <a16:creationId xmlns:a16="http://schemas.microsoft.com/office/drawing/2014/main" id="{C4DC7A54-A4B3-4737-929D-D46F0B2D7501}"/>
              </a:ext>
            </a:extLst>
          </p:cNvPr>
          <p:cNvSpPr>
            <a:spLocks noGrp="1"/>
          </p:cNvSpPr>
          <p:nvPr>
            <p:ph type="title"/>
          </p:nvPr>
        </p:nvSpPr>
        <p:spPr>
          <a:xfrm>
            <a:off x="1981200" y="0"/>
            <a:ext cx="8229600" cy="1143000"/>
          </a:xfrm>
        </p:spPr>
        <p:txBody>
          <a:bodyPr/>
          <a:lstStyle/>
          <a:p>
            <a:r>
              <a:rPr lang="ru-RU" altLang="ru-RU" sz="2400" dirty="0">
                <a:solidFill>
                  <a:srgbClr val="FF0000"/>
                </a:solidFill>
              </a:rPr>
              <a:t>Решение АС Красноярского края 10.09.2019 по делу № А33-20533/2019 (2 из 2)</a:t>
            </a:r>
          </a:p>
        </p:txBody>
      </p:sp>
      <p:sp>
        <p:nvSpPr>
          <p:cNvPr id="116739" name="Содержимое 2">
            <a:extLst>
              <a:ext uri="{FF2B5EF4-FFF2-40B4-BE49-F238E27FC236}">
                <a16:creationId xmlns:a16="http://schemas.microsoft.com/office/drawing/2014/main" id="{DD874EE8-3C49-4BAB-AD77-74A22928E9E2}"/>
              </a:ext>
            </a:extLst>
          </p:cNvPr>
          <p:cNvSpPr>
            <a:spLocks noGrp="1"/>
          </p:cNvSpPr>
          <p:nvPr>
            <p:ph idx="1"/>
          </p:nvPr>
        </p:nvSpPr>
        <p:spPr>
          <a:xfrm>
            <a:off x="604007" y="1201739"/>
            <a:ext cx="10586907" cy="4924425"/>
          </a:xfrm>
        </p:spPr>
        <p:txBody>
          <a:bodyPr/>
          <a:lstStyle/>
          <a:p>
            <a:r>
              <a:rPr lang="ru-RU" altLang="ru-RU" sz="1600" dirty="0"/>
              <a:t>Из части 3.1 статьи 3 Федерального закона о закупках следует, что запрос котировок и запрос предложений являются торгами. </a:t>
            </a:r>
          </a:p>
          <a:p>
            <a:r>
              <a:rPr lang="ru-RU" altLang="ru-RU" sz="1600" dirty="0"/>
              <a:t>Согласно части 2 статьи 3.4 Федерального закона о закупках конкурентная закупка с участием субъектов малого и среднего предпринимательства осуществляется путем проведения конкурса в электронной форме, аукциона в электронной форме, запроса котировок в электронной форме или запроса предложений в электронной форме. </a:t>
            </a:r>
          </a:p>
          <a:p>
            <a:r>
              <a:rPr lang="ru-RU" altLang="ru-RU" sz="1600" b="1" dirty="0"/>
              <a:t>При этом, раздел 8 «Закупка у СМСП» Положения о закупке не содержит требования о проведении закупки у СМСД только в форме электронных торгов. </a:t>
            </a:r>
          </a:p>
          <a:p>
            <a:r>
              <a:rPr lang="ru-RU" altLang="ru-RU" sz="1600" dirty="0"/>
              <a:t>Проанализировав указанные положения, суд соглашается с позицией антимонопольного органа, что МУП «Жилищно-коммунальный сервис» в г. Сосновоборске, в нарушение требований части 3 статьи 4 Федерального закона от 31.12.2017 N 505-ФЗ «О внесении изменений в отдельные законодательные акты Российской Федерации», Положение о закупке товаров, работ и услуг для нужд МУП «Жилищно-коммунальный сервис» г. Сосновоборска, утвержденное приказом № 69 от 17.10.2018 и размещенное в ЕИС до 01.01.2019, не привело в соответствие с требованиями Федерального закона от 18.07.2011 № 223-ФЗ.</a:t>
            </a:r>
          </a:p>
          <a:p>
            <a:r>
              <a:rPr lang="ru-RU" altLang="ru-RU" sz="1600" dirty="0"/>
              <a:t>Вместе с тем, Федеральный закон от 31.12.2017 N 505-ФЗ предусматривает обязанность заказчиков привести в соответствие положения о закупках до 01.01.2019.</a:t>
            </a:r>
          </a:p>
          <a:p>
            <a:r>
              <a:rPr lang="ru-RU" altLang="ru-RU" sz="1600" dirty="0">
                <a:solidFill>
                  <a:srgbClr val="FF0000"/>
                </a:solidFill>
              </a:rPr>
              <a:t>Суд также учитывает, что Федеральный закон от 31.12.2017 N 505-ФЗ не предусматривает возможности проведения закупок на основании Положения, в который внесены изменения после 01.01.2019. В этом случае заказчику надлежит руководствоваться Федеральным законом от 5 апреля 2013 года N 44-ФЗ "О контрактной системе в сфере закупок товаров, работ, услуг для обеспечения государственных и муниципальных нужд"</a:t>
            </a:r>
          </a:p>
          <a:p>
            <a:endParaRPr lang="ru-RU" altLang="ru-RU" sz="1600" dirty="0"/>
          </a:p>
          <a:p>
            <a:endParaRPr lang="ru-RU" altLang="ru-RU" sz="16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изменений в Положение - примеры</a:t>
            </a:r>
          </a:p>
        </p:txBody>
      </p:sp>
      <p:sp>
        <p:nvSpPr>
          <p:cNvPr id="3" name="Объект 2"/>
          <p:cNvSpPr>
            <a:spLocks noGrp="1"/>
          </p:cNvSpPr>
          <p:nvPr>
            <p:ph idx="1"/>
          </p:nvPr>
        </p:nvSpPr>
        <p:spPr>
          <a:xfrm>
            <a:off x="243282" y="696286"/>
            <a:ext cx="11685864" cy="582196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В Хабаровске по инициативе прокурора должностные лица образовательных учреждений привлечены к ответственности за нарушение законодательства о контрактной системе</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22.03.2021</a:t>
            </a:r>
          </a:p>
          <a:p>
            <a:pPr>
              <a:lnSpc>
                <a:spcPct val="115000"/>
              </a:lnSpc>
              <a:spcAft>
                <a:spcPts val="600"/>
              </a:spcAft>
              <a:buFont typeface="Symbol"/>
              <a:buChar char=""/>
            </a:pPr>
            <a:r>
              <a:rPr lang="ru-RU" dirty="0">
                <a:effectLst/>
                <a:latin typeface="Times New Roman"/>
                <a:ea typeface="Calibri"/>
                <a:cs typeface="Times New Roman"/>
              </a:rPr>
              <a:t>Прокуратурой города Хабаровска проведена проверка исполнения муниципальными автономными образовательными учреждениями законодательства о закупках товаров, работ, услуг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Постановлением администрации г. Хабаровска от 14.09.2020 № 2905 «О внесении изменений в отдельные постановления администрации г. Хабаровска» в Типовое положение о закупке товаров, работ, услуг для нужд бюджетных, автономных учреждений внесены изменения.</a:t>
            </a:r>
          </a:p>
          <a:p>
            <a:pPr>
              <a:lnSpc>
                <a:spcPct val="115000"/>
              </a:lnSpc>
              <a:spcAft>
                <a:spcPts val="600"/>
              </a:spcAft>
              <a:buFont typeface="Symbol"/>
              <a:buChar char=""/>
            </a:pPr>
            <a:r>
              <a:rPr lang="ru-RU" dirty="0">
                <a:effectLst/>
                <a:latin typeface="Times New Roman"/>
                <a:ea typeface="Calibri"/>
                <a:cs typeface="Times New Roman"/>
              </a:rPr>
              <a:t>Муниципальные бюджетные, автономные учреждения и унитарные предприятия, для которых применение Типового положения о закупке является обязательным, должны внести изменения в собственные положения о закупке в течение 15 дней с даты размещения в Единой информационной системе в сфере закупок товаров, работ, услуг изменений, внесенных в Типовое положение.</a:t>
            </a:r>
          </a:p>
          <a:p>
            <a:pPr>
              <a:lnSpc>
                <a:spcPct val="115000"/>
              </a:lnSpc>
              <a:spcAft>
                <a:spcPts val="600"/>
              </a:spcAft>
              <a:buFont typeface="Symbol"/>
              <a:buChar char=""/>
            </a:pPr>
            <a:r>
              <a:rPr lang="ru-RU" dirty="0">
                <a:effectLst/>
                <a:latin typeface="Times New Roman"/>
                <a:ea typeface="Calibri"/>
                <a:cs typeface="Times New Roman"/>
              </a:rPr>
              <a:t>Должностными лицами МАОУ г. Хабаровска «Средняя школа № 66», Гимназия Восточных языков № 4 и «Политехнический лицей» положения в установленный срок не размещены.</a:t>
            </a:r>
          </a:p>
          <a:p>
            <a:pPr>
              <a:lnSpc>
                <a:spcPct val="115000"/>
              </a:lnSpc>
              <a:spcAft>
                <a:spcPts val="600"/>
              </a:spcAft>
              <a:buFont typeface="Symbol"/>
              <a:buChar char=""/>
            </a:pPr>
            <a:r>
              <a:rPr lang="ru-RU" dirty="0">
                <a:effectLst/>
                <a:latin typeface="Times New Roman"/>
                <a:ea typeface="Calibri"/>
                <a:cs typeface="Times New Roman"/>
              </a:rPr>
              <a:t>Заместитель прокурора города внес руководителям учреждений представления. По результатам их рассмотрения нарушения устранены, виновное должностное лицо привлечено к дисциплинарной ответственности, с сотрудниками проведена разъяснительная работа.</a:t>
            </a:r>
          </a:p>
          <a:p>
            <a:pPr>
              <a:lnSpc>
                <a:spcPct val="115000"/>
              </a:lnSpc>
              <a:spcAft>
                <a:spcPts val="600"/>
              </a:spcAft>
              <a:buFont typeface="Symbol"/>
              <a:buChar char=""/>
            </a:pPr>
            <a:r>
              <a:rPr lang="ru-RU" dirty="0">
                <a:effectLst/>
                <a:latin typeface="Times New Roman"/>
                <a:ea typeface="Calibri"/>
                <a:cs typeface="Times New Roman"/>
              </a:rPr>
              <a:t>На основании постановлений прокурора три должностных лиц общеобразовательных учреждений привлечены к административной ответственности по ч. 4 ст. 7.32.3 КоАП РФ (нарушение срока размещения информации) в виде предупреждений.</a:t>
            </a:r>
          </a:p>
          <a:p>
            <a:pPr>
              <a:lnSpc>
                <a:spcPct val="115000"/>
              </a:lnSpc>
              <a:spcAft>
                <a:spcPts val="600"/>
              </a:spcAft>
              <a:buFont typeface="Symbol"/>
              <a:buChar char=""/>
            </a:pPr>
            <a:r>
              <a:rPr lang="ru-RU" dirty="0">
                <a:effectLst/>
                <a:latin typeface="Times New Roman"/>
                <a:ea typeface="Calibri"/>
                <a:cs typeface="Times New Roman"/>
              </a:rPr>
              <a:t>Источник https://procrf.ru/news/2424409-v-habarovske-po-initsiative-prokurora-doljnostnyie-litsa-obrazovatelnyih-uchrejdeniy-privlechenyi.html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22062532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изменений в Положение - примеры</a:t>
            </a:r>
          </a:p>
        </p:txBody>
      </p:sp>
      <p:sp>
        <p:nvSpPr>
          <p:cNvPr id="3" name="Объект 2"/>
          <p:cNvSpPr>
            <a:spLocks noGrp="1"/>
          </p:cNvSpPr>
          <p:nvPr>
            <p:ph idx="1"/>
          </p:nvPr>
        </p:nvSpPr>
        <p:spPr>
          <a:xfrm>
            <a:off x="243282" y="696286"/>
            <a:ext cx="11685864" cy="5821960"/>
          </a:xfrm>
        </p:spPr>
        <p:txBody>
          <a:bodyPr>
            <a:normAutofit fontScale="62500" lnSpcReduction="20000"/>
          </a:bodyPr>
          <a:lstStyle/>
          <a:p>
            <a:pPr>
              <a:lnSpc>
                <a:spcPct val="115000"/>
              </a:lnSpc>
              <a:spcAft>
                <a:spcPts val="600"/>
              </a:spcAft>
              <a:buFont typeface="Symbol"/>
              <a:buChar char=""/>
            </a:pPr>
            <a:r>
              <a:rPr lang="ru-RU" dirty="0">
                <a:effectLst/>
                <a:latin typeface="Times New Roman"/>
                <a:ea typeface="Calibri"/>
                <a:cs typeface="Times New Roman"/>
              </a:rPr>
              <a:t>Валуйским межрайонным прокурором  (Белгородская обл.) опротестованы локальные акты образовательных организаций в сфере закупок</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12.04.2021</a:t>
            </a:r>
          </a:p>
          <a:p>
            <a:pPr>
              <a:lnSpc>
                <a:spcPct val="115000"/>
              </a:lnSpc>
              <a:spcAft>
                <a:spcPts val="600"/>
              </a:spcAft>
              <a:buFont typeface="Symbol"/>
              <a:buChar char=""/>
            </a:pPr>
            <a:r>
              <a:rPr lang="ru-RU" dirty="0">
                <a:effectLst/>
                <a:latin typeface="Times New Roman"/>
                <a:ea typeface="Calibri"/>
                <a:cs typeface="Times New Roman"/>
              </a:rPr>
              <a:t>Валуйской межрайонной прокуратурой в ходе проверки установлено, что положения о закупках муниципальных образовательных учреждений Валуйского городского округа не приведены в соответствие с действующим законодательством.</a:t>
            </a:r>
          </a:p>
          <a:p>
            <a:pPr>
              <a:lnSpc>
                <a:spcPct val="115000"/>
              </a:lnSpc>
              <a:spcAft>
                <a:spcPts val="600"/>
              </a:spcAft>
              <a:buFont typeface="Symbol"/>
              <a:buChar char=""/>
            </a:pPr>
            <a:r>
              <a:rPr lang="ru-RU" dirty="0">
                <a:effectLst/>
                <a:latin typeface="Times New Roman"/>
                <a:ea typeface="Calibri"/>
                <a:cs typeface="Times New Roman"/>
              </a:rPr>
              <a:t>С 1 апреля 2021 года вступили в силу изменения в Федеральный закон «О закупках товаров, работ, услуг отдельными видами юридических лиц», касающиеся особенностей осуществления закупок, участниками которых могут быть только субъекты малого и среднего предпринимательства. В проверенные положения о закупках указанные изменения не внесены.</a:t>
            </a:r>
          </a:p>
          <a:p>
            <a:pPr>
              <a:lnSpc>
                <a:spcPct val="115000"/>
              </a:lnSpc>
              <a:spcAft>
                <a:spcPts val="600"/>
              </a:spcAft>
              <a:buFont typeface="Symbol"/>
              <a:buChar char=""/>
            </a:pPr>
            <a:r>
              <a:rPr lang="ru-RU" dirty="0">
                <a:effectLst/>
                <a:latin typeface="Times New Roman"/>
                <a:ea typeface="Calibri"/>
                <a:cs typeface="Times New Roman"/>
              </a:rPr>
              <a:t>В связи с этим прокурором принесено 32 протеста на локальные акты с требованием о приведении их в соответствие с федеральным законодательством, рассмотрение которых взято на контроль.</a:t>
            </a:r>
          </a:p>
          <a:p>
            <a:pPr>
              <a:lnSpc>
                <a:spcPct val="115000"/>
              </a:lnSpc>
              <a:spcAft>
                <a:spcPts val="600"/>
              </a:spcAft>
              <a:buFont typeface="Symbol"/>
              <a:buChar char=""/>
            </a:pPr>
            <a:r>
              <a:rPr lang="ru-RU" dirty="0">
                <a:effectLst/>
                <a:latin typeface="Times New Roman"/>
                <a:ea typeface="Calibri"/>
                <a:cs typeface="Times New Roman"/>
              </a:rPr>
              <a:t>Источник https://procrf.ru/news/2431583-valuyskim-mejrayonnyim-prokurorom-oprotestovanyi-lokalnyie-aktyi-obrazovatelnyih-organizatsiy-v-sfere.html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8147748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изменений в Положение - примеры</a:t>
            </a:r>
          </a:p>
        </p:txBody>
      </p:sp>
      <p:sp>
        <p:nvSpPr>
          <p:cNvPr id="3" name="Объект 2"/>
          <p:cNvSpPr>
            <a:spLocks noGrp="1"/>
          </p:cNvSpPr>
          <p:nvPr>
            <p:ph idx="1"/>
          </p:nvPr>
        </p:nvSpPr>
        <p:spPr>
          <a:xfrm>
            <a:off x="243282" y="696286"/>
            <a:ext cx="11685864" cy="582196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Прокуратурой Улаганского района  (</a:t>
            </a:r>
            <a:r>
              <a:rPr lang="ru-RU" dirty="0" err="1">
                <a:effectLst/>
                <a:latin typeface="Times New Roman"/>
                <a:ea typeface="Calibri"/>
                <a:cs typeface="Times New Roman"/>
              </a:rPr>
              <a:t>Респ</a:t>
            </a:r>
            <a:r>
              <a:rPr lang="ru-RU" dirty="0">
                <a:effectLst/>
                <a:latin typeface="Times New Roman"/>
                <a:ea typeface="Calibri"/>
                <a:cs typeface="Times New Roman"/>
              </a:rPr>
              <a:t>. Алтай) выявлены нарушения законодательства о закупках в деятельности унитарного предприятия</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07.04.2021</a:t>
            </a:r>
          </a:p>
          <a:p>
            <a:pPr>
              <a:lnSpc>
                <a:spcPct val="115000"/>
              </a:lnSpc>
              <a:spcAft>
                <a:spcPts val="600"/>
              </a:spcAft>
              <a:buFont typeface="Symbol"/>
              <a:buChar char=""/>
            </a:pPr>
            <a:r>
              <a:rPr lang="ru-RU" dirty="0">
                <a:effectLst/>
                <a:latin typeface="Times New Roman"/>
                <a:ea typeface="Calibri"/>
                <a:cs typeface="Times New Roman"/>
              </a:rPr>
              <a:t>Прокуратурой Улаганского района проведена проверка исполнения Федерального закона от 18.07.2011 № 223-ФЗ «О закупках товаров, работ, услуг отдельными видами юридических лиц» МУП «ЖКХ Акташ».</a:t>
            </a:r>
          </a:p>
          <a:p>
            <a:pPr>
              <a:lnSpc>
                <a:spcPct val="115000"/>
              </a:lnSpc>
              <a:spcAft>
                <a:spcPts val="600"/>
              </a:spcAft>
              <a:buFont typeface="Symbol"/>
              <a:buChar char=""/>
            </a:pPr>
            <a:r>
              <a:rPr lang="ru-RU" dirty="0">
                <a:effectLst/>
                <a:latin typeface="Times New Roman"/>
                <a:ea typeface="Calibri"/>
                <a:cs typeface="Times New Roman"/>
              </a:rPr>
              <a:t>Установлено, что МУП «ЖКХ Акташ» в нарушение требований ФЗ № 223-ФЗ в установленные сроки не направлены в ЕИС в сфере закупок информация о договоре с единственным поставщиком на поставку мазута, изменения в Положение о закупках МУП «ЖКХ Акташ», внесенные в декабре 2020 г., а также план закупок предприятия на 2021 г.</a:t>
            </a:r>
          </a:p>
          <a:p>
            <a:pPr>
              <a:lnSpc>
                <a:spcPct val="115000"/>
              </a:lnSpc>
              <a:spcAft>
                <a:spcPts val="600"/>
              </a:spcAft>
              <a:buFont typeface="Symbol"/>
              <a:buChar char=""/>
            </a:pPr>
            <a:r>
              <a:rPr lang="ru-RU" dirty="0">
                <a:effectLst/>
                <a:latin typeface="Times New Roman"/>
                <a:ea typeface="Calibri"/>
                <a:cs typeface="Times New Roman"/>
              </a:rPr>
              <a:t>Кроме того, в соответствии Положением о закупке товаров, работ, услуг МУП ЖКХ «Акташ» № от 08.07.2019 закупка у единственного поставщика производится, если необходимо закупить товары, работы, услуги стоимостью не более 10 000 000 рублей, включая НДС.</a:t>
            </a:r>
          </a:p>
          <a:p>
            <a:pPr>
              <a:lnSpc>
                <a:spcPct val="115000"/>
              </a:lnSpc>
              <a:spcAft>
                <a:spcPts val="600"/>
              </a:spcAft>
              <a:buFont typeface="Symbol"/>
              <a:buChar char=""/>
            </a:pPr>
            <a:r>
              <a:rPr lang="ru-RU" dirty="0">
                <a:effectLst/>
                <a:latin typeface="Times New Roman"/>
                <a:ea typeface="Calibri"/>
                <a:cs typeface="Times New Roman"/>
              </a:rPr>
              <a:t>В нарушение указанного положения МУП «ЖКХ Акташ» 02.02.2021 незаконно заключило договор поставки на сумму 10 800 000 рублей с единственным поставщиком.</a:t>
            </a:r>
          </a:p>
          <a:p>
            <a:pPr>
              <a:lnSpc>
                <a:spcPct val="115000"/>
              </a:lnSpc>
              <a:spcAft>
                <a:spcPts val="600"/>
              </a:spcAft>
              <a:buFont typeface="Symbol"/>
              <a:buChar char=""/>
            </a:pPr>
            <a:r>
              <a:rPr lang="ru-RU" dirty="0">
                <a:effectLst/>
                <a:latin typeface="Times New Roman"/>
                <a:ea typeface="Calibri"/>
                <a:cs typeface="Times New Roman"/>
              </a:rPr>
              <a:t>Для устранения выявленных нарушений закона в адрес директора МУП «ЖКХ Акташ» прокурором внесено представление, в отношении контрактного управляющего возбуждено дело об административном правонарушении, предусмотренном ч. 5 ст. 7.32.3 КоАП РФ (нарушение правил осуществления предпринимательской деятельности по управлению многоквартирными домами).</a:t>
            </a:r>
          </a:p>
          <a:p>
            <a:pPr>
              <a:lnSpc>
                <a:spcPct val="115000"/>
              </a:lnSpc>
              <a:spcAft>
                <a:spcPts val="600"/>
              </a:spcAft>
              <a:buFont typeface="Symbol"/>
              <a:buChar char=""/>
            </a:pPr>
            <a:r>
              <a:rPr lang="ru-RU" dirty="0">
                <a:effectLst/>
                <a:latin typeface="Times New Roman"/>
                <a:ea typeface="Calibri"/>
                <a:cs typeface="Times New Roman"/>
              </a:rPr>
              <a:t>Рассмотрение мер реагирования поставлено на контроль.</a:t>
            </a:r>
          </a:p>
          <a:p>
            <a:pPr>
              <a:lnSpc>
                <a:spcPct val="115000"/>
              </a:lnSpc>
              <a:spcAft>
                <a:spcPts val="600"/>
              </a:spcAft>
              <a:buFont typeface="Symbol"/>
              <a:buChar char=""/>
            </a:pPr>
            <a:r>
              <a:rPr lang="ru-RU" dirty="0">
                <a:effectLst/>
                <a:latin typeface="Times New Roman"/>
                <a:ea typeface="Calibri"/>
                <a:cs typeface="Times New Roman"/>
              </a:rPr>
              <a:t>Источник https://procrf.ru/news/2429952-prokuraturoy-ulaganskogo-rayona-vyiyavlenyi-narusheniya-zakonodatelstva-o-zakupkah-v-deyatelnosti.html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05316793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980B2C-1686-4571-9967-E78B86B242F3}"/>
              </a:ext>
            </a:extLst>
          </p:cNvPr>
          <p:cNvSpPr>
            <a:spLocks noGrp="1"/>
          </p:cNvSpPr>
          <p:nvPr>
            <p:ph type="title"/>
          </p:nvPr>
        </p:nvSpPr>
        <p:spPr>
          <a:xfrm>
            <a:off x="609600" y="274638"/>
            <a:ext cx="10972800" cy="681707"/>
          </a:xfrm>
        </p:spPr>
        <p:txBody>
          <a:bodyPr/>
          <a:lstStyle/>
          <a:p>
            <a:r>
              <a:rPr kumimoji="0" lang="ru-RU" sz="3200" b="0" i="0" u="none" strike="noStrike" kern="1200" cap="none" spc="0" normalizeH="0" baseline="0" noProof="0" dirty="0">
                <a:ln>
                  <a:noFill/>
                </a:ln>
                <a:solidFill>
                  <a:srgbClr val="00B0F0"/>
                </a:solidFill>
                <a:effectLst/>
                <a:uLnTx/>
                <a:uFillTx/>
                <a:latin typeface="Calibri"/>
                <a:ea typeface="+mj-ea"/>
                <a:cs typeface="+mj-cs"/>
              </a:rPr>
              <a:t>По нарушению сроков размещения изменений в Положение - примеры</a:t>
            </a:r>
            <a:endParaRPr lang="ru-RU" dirty="0"/>
          </a:p>
        </p:txBody>
      </p:sp>
      <p:sp>
        <p:nvSpPr>
          <p:cNvPr id="3" name="Объект 2">
            <a:extLst>
              <a:ext uri="{FF2B5EF4-FFF2-40B4-BE49-F238E27FC236}">
                <a16:creationId xmlns:a16="http://schemas.microsoft.com/office/drawing/2014/main" id="{B48B73F4-48DD-4A9B-BA1B-54774052E213}"/>
              </a:ext>
            </a:extLst>
          </p:cNvPr>
          <p:cNvSpPr>
            <a:spLocks noGrp="1"/>
          </p:cNvSpPr>
          <p:nvPr>
            <p:ph idx="1"/>
          </p:nvPr>
        </p:nvSpPr>
        <p:spPr>
          <a:xfrm>
            <a:off x="609600" y="1166018"/>
            <a:ext cx="10972800" cy="4525963"/>
          </a:xfrm>
        </p:spPr>
        <p:txBody>
          <a:bodyPr/>
          <a:lstStyle/>
          <a:p>
            <a:r>
              <a:rPr lang="ru-RU" sz="1400" dirty="0"/>
              <a:t>По материалам проверки прокуратуры Гаврилов-Ямского района директор государственного автономного учреждения привлечен к административной ответственности за нарушение законодательства о закупках</a:t>
            </a:r>
          </a:p>
          <a:p>
            <a:r>
              <a:rPr lang="ru-RU" sz="1400" dirty="0">
                <a:solidFill>
                  <a:srgbClr val="FF0000"/>
                </a:solidFill>
              </a:rPr>
              <a:t>Дата опубликования 16.03.2020</a:t>
            </a:r>
          </a:p>
          <a:p>
            <a:r>
              <a:rPr lang="ru-RU" sz="1400" dirty="0"/>
              <a:t>Прокуратурой района проведена проверка исполнения государственными учреждениями законодательства о закупках товаров, работ, услуг отдельными видами юридических лиц.</a:t>
            </a:r>
          </a:p>
          <a:p>
            <a:r>
              <a:rPr lang="ru-RU" sz="1400" dirty="0"/>
              <a:t>В соответствии с ч. 1 ст. 4 Федерального закона «О закупках товаров, работ, услуг отдельными видами юридических лиц» положение о закупке, изменения, вносимые в указанное положение, подлежат обязательному размещению в единой информационной системе не позднее чем в течение пятнадцати дней со дня утверждения.</a:t>
            </a:r>
          </a:p>
          <a:p>
            <a:r>
              <a:rPr lang="ru-RU" sz="1400" dirty="0"/>
              <a:t>В нарушение указанных требований Положение о закупках Детского санатория «Искра», утвержденное в новой редакции 28.10.2019, размещено в Единой информационной системе только 05.12.2019.</a:t>
            </a:r>
          </a:p>
          <a:p>
            <a:r>
              <a:rPr lang="ru-RU" sz="1400" dirty="0"/>
              <a:t>Одним из принципов, на которых базируется указанное законодательство, является обеспечение информационной открытости закупочного процесса. Административная ответственность за несоблюдение этого принципа должна повысить степень ответственности заказчиков, так как несвоевременное размещение сведений и документов в единой информационной системе нарушает права субъектов предпринимательской деятельности на получение достоверной информации о закупках товаров, работ, услуг.</a:t>
            </a:r>
          </a:p>
          <a:p>
            <a:r>
              <a:rPr lang="ru-RU" sz="1400" dirty="0"/>
              <a:t>По результатам проверки прокуратурой района в отношении директора учреждения возбуждено дело об административном правонарушении, предусмотренном ч. 6 ст. 7.32.3 КоАП РФ (нарушение порядка осуществления закупки товаров, работ, услуг отдельными видами юридических лиц).</a:t>
            </a:r>
          </a:p>
          <a:p>
            <a:r>
              <a:rPr lang="ru-RU" sz="1400" dirty="0"/>
              <a:t>Постановлением территориального управления Федеральной антимонопольной службы директор привлечен к административной ответственности, назначено наказание в виде штрафа в размере 5 тысяч рублей. Одновременно с этим в адрес руководителя учреждения внесено представление об устранении нарушений закона, которое рассмотрено, удовлетворено, к дисциплинарной ответственности привлечено 1 должностное лицо.</a:t>
            </a:r>
          </a:p>
          <a:p>
            <a:r>
              <a:rPr lang="ru-RU" sz="1400" dirty="0"/>
              <a:t>Источник https://procrf.ru/news/1842075-po-materialam-proverki-prokuraturyi-gavrilov-yamskogo-rayona-direktor-gosudarstvennogo-avtonomnogo-uchrejdeniya.html</a:t>
            </a:r>
          </a:p>
          <a:p>
            <a:endParaRPr lang="ru-RU" dirty="0"/>
          </a:p>
        </p:txBody>
      </p:sp>
    </p:spTree>
    <p:extLst>
      <p:ext uri="{BB962C8B-B14F-4D97-AF65-F5344CB8AC3E}">
        <p14:creationId xmlns:p14="http://schemas.microsoft.com/office/powerpoint/2010/main" val="103825361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656540"/>
          </a:xfrm>
        </p:spPr>
        <p:txBody>
          <a:bodyPr/>
          <a:lstStyle/>
          <a:p>
            <a:r>
              <a:rPr lang="ru-RU" sz="2400" dirty="0">
                <a:solidFill>
                  <a:srgbClr val="00B0F0"/>
                </a:solidFill>
              </a:rPr>
              <a:t>По нарушению сроков размещения изменений в Положение - примеры</a:t>
            </a:r>
          </a:p>
        </p:txBody>
      </p:sp>
      <p:sp>
        <p:nvSpPr>
          <p:cNvPr id="3" name="Объект 2"/>
          <p:cNvSpPr>
            <a:spLocks noGrp="1"/>
          </p:cNvSpPr>
          <p:nvPr>
            <p:ph idx="1"/>
          </p:nvPr>
        </p:nvSpPr>
        <p:spPr>
          <a:xfrm>
            <a:off x="343950" y="929024"/>
            <a:ext cx="11639724" cy="5572444"/>
          </a:xfrm>
        </p:spPr>
        <p:txBody>
          <a:bodyPr>
            <a:noAutofit/>
          </a:bodyPr>
          <a:lstStyle/>
          <a:p>
            <a:pPr>
              <a:spcAft>
                <a:spcPts val="600"/>
              </a:spcAft>
              <a:buFont typeface="Symbol"/>
              <a:buChar char=""/>
            </a:pPr>
            <a:r>
              <a:rPr lang="ru-RU" sz="1400" dirty="0">
                <a:effectLst/>
                <a:latin typeface="Times New Roman"/>
                <a:ea typeface="Calibri"/>
                <a:cs typeface="Times New Roman"/>
              </a:rPr>
              <a:t>В Семеновском районе (Нижегородская обл.) ресурсоснабжающая организация нарушила законодательства о закупках</a:t>
            </a:r>
          </a:p>
          <a:p>
            <a:pPr>
              <a:spcAft>
                <a:spcPts val="600"/>
              </a:spcAft>
              <a:buFont typeface="Symbol"/>
              <a:buChar char=""/>
            </a:pPr>
            <a:r>
              <a:rPr lang="ru-RU" sz="1400" dirty="0">
                <a:solidFill>
                  <a:srgbClr val="FF0000"/>
                </a:solidFill>
                <a:effectLst/>
                <a:latin typeface="Times New Roman"/>
                <a:ea typeface="Calibri"/>
                <a:cs typeface="Times New Roman"/>
              </a:rPr>
              <a:t>Дата опубликования: 07.08.2019</a:t>
            </a:r>
          </a:p>
          <a:p>
            <a:pPr>
              <a:spcAft>
                <a:spcPts val="600"/>
              </a:spcAft>
              <a:buFont typeface="Symbol"/>
              <a:buChar char=""/>
            </a:pPr>
            <a:r>
              <a:rPr lang="ru-RU" sz="1400" dirty="0">
                <a:effectLst/>
                <a:latin typeface="Times New Roman"/>
                <a:ea typeface="Calibri"/>
                <a:cs typeface="Times New Roman"/>
              </a:rPr>
              <a:t>Семеновской городской прокуратурой проведена проверка исполнения ресурсоснабжающей организацией законодательства о закупках товаров, работ, услуг отдельными видами юридических лиц.</a:t>
            </a:r>
          </a:p>
          <a:p>
            <a:pPr>
              <a:spcAft>
                <a:spcPts val="600"/>
              </a:spcAft>
              <a:buFont typeface="Symbol"/>
              <a:buChar char=""/>
            </a:pPr>
            <a:r>
              <a:rPr lang="ru-RU" sz="1400" dirty="0">
                <a:effectLst/>
                <a:latin typeface="Times New Roman"/>
                <a:ea typeface="Calibri"/>
                <a:cs typeface="Times New Roman"/>
              </a:rPr>
              <a:t>Установлено, что ресурсоснабжающей организацией разработано и принято Положение о закупке товаров, работ, услуг, утвержденное директором организации 29.03.2019.</a:t>
            </a:r>
          </a:p>
          <a:p>
            <a:pPr>
              <a:spcAft>
                <a:spcPts val="600"/>
              </a:spcAft>
              <a:buFont typeface="Symbol"/>
              <a:buChar char=""/>
            </a:pPr>
            <a:r>
              <a:rPr lang="ru-RU" sz="1400" dirty="0">
                <a:effectLst/>
                <a:latin typeface="Times New Roman"/>
                <a:ea typeface="Calibri"/>
                <a:cs typeface="Times New Roman"/>
              </a:rPr>
              <a:t>Вместе с тем, на официальном сайте госзакупок (http://zakupki.gov.ru) в нарушение положений Федерального закона от 18.07.2011 №223-ФЗ «О закупках товаров, работ, услуг отдельными видами юридических лиц» в реестре положений о закупках (223-ФЗ) отсутствует положение о закупке товаров, работ, услуг ресурсоснабжающей организации от 29.03.2019.</a:t>
            </a:r>
          </a:p>
          <a:p>
            <a:pPr>
              <a:spcAft>
                <a:spcPts val="600"/>
              </a:spcAft>
              <a:buFont typeface="Symbol"/>
              <a:buChar char=""/>
            </a:pPr>
            <a:r>
              <a:rPr lang="ru-RU" sz="1400" dirty="0">
                <a:effectLst/>
                <a:latin typeface="Times New Roman"/>
                <a:ea typeface="Calibri"/>
                <a:cs typeface="Times New Roman"/>
              </a:rPr>
              <a:t>В связи с этим городской прокуратурой в отношении директора возбуждено административное дело по ч.4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 в сфере закупок информации о закупке товаров, работ, услуг, размещение которой предусмотрено законодательством РФ в сфере закупок товаров, работ, услуг отдельными видами юридических лиц, за исключением случаев, предусмотренных частью 6 настоящей ст. ), которое направлено в Управление Федеральной антимонопольной службы по Нижегородской области, а также внесено представление об устранении нарушений законодательства.</a:t>
            </a:r>
          </a:p>
          <a:p>
            <a:pPr>
              <a:spcAft>
                <a:spcPts val="600"/>
              </a:spcAft>
              <a:buFont typeface="Symbol"/>
              <a:buChar char=""/>
            </a:pPr>
            <a:r>
              <a:rPr lang="ru-RU" sz="1400" dirty="0">
                <a:effectLst/>
                <a:latin typeface="Times New Roman"/>
                <a:ea typeface="Calibri"/>
                <a:cs typeface="Times New Roman"/>
              </a:rPr>
              <a:t>Меры прокурорского реагирования рассмотрены и удовлетворены. Соответствующая информация размещена в сети Интернет.</a:t>
            </a:r>
          </a:p>
          <a:p>
            <a:pPr>
              <a:spcAft>
                <a:spcPts val="600"/>
              </a:spcAft>
              <a:buFont typeface="Symbol"/>
              <a:buChar char=""/>
            </a:pPr>
            <a:r>
              <a:rPr lang="ru-RU" sz="1400" dirty="0">
                <a:effectLst/>
                <a:latin typeface="Times New Roman"/>
                <a:ea typeface="Calibri"/>
                <a:cs typeface="Times New Roman"/>
              </a:rPr>
              <a:t>Директор ресурсоснабжающей организации признан виновным в совершении административного правонарушения с назначением наказания в виде штрафа в размере 2000 рублей.</a:t>
            </a:r>
          </a:p>
          <a:p>
            <a:pPr>
              <a:spcAft>
                <a:spcPts val="600"/>
              </a:spcAft>
              <a:buFont typeface="Symbol"/>
              <a:buChar char=""/>
            </a:pPr>
            <a:r>
              <a:rPr lang="ru-RU" sz="1400" dirty="0">
                <a:effectLst/>
                <a:latin typeface="Times New Roman"/>
                <a:ea typeface="Calibri"/>
                <a:cs typeface="Times New Roman"/>
              </a:rPr>
              <a:t>Решение Управления Федеральной антимонопольной службы по Нижегородской области, в законную силу не вступило.</a:t>
            </a:r>
          </a:p>
          <a:p>
            <a:pPr>
              <a:spcAft>
                <a:spcPts val="600"/>
              </a:spcAft>
              <a:buFont typeface="Symbol"/>
              <a:buChar char=""/>
            </a:pPr>
            <a:r>
              <a:rPr lang="ru-RU" sz="1400" dirty="0">
                <a:effectLst/>
                <a:latin typeface="Times New Roman"/>
                <a:ea typeface="Calibri"/>
                <a:cs typeface="Times New Roman"/>
              </a:rPr>
              <a:t>Источник: https://procrf.ru/news/771115-v-semenovskom-rayone-resursosnabjayuschaya-organizatsiya-narushila-zakonodatelstva-o-zakupkah.html</a:t>
            </a:r>
          </a:p>
        </p:txBody>
      </p:sp>
    </p:spTree>
    <p:extLst>
      <p:ext uri="{BB962C8B-B14F-4D97-AF65-F5344CB8AC3E}">
        <p14:creationId xmlns:p14="http://schemas.microsoft.com/office/powerpoint/2010/main" val="2495142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По размещению плана закупок</a:t>
            </a:r>
          </a:p>
        </p:txBody>
      </p:sp>
      <p:sp>
        <p:nvSpPr>
          <p:cNvPr id="3" name="Объект 2"/>
          <p:cNvSpPr>
            <a:spLocks noGrp="1"/>
          </p:cNvSpPr>
          <p:nvPr>
            <p:ph idx="1"/>
          </p:nvPr>
        </p:nvSpPr>
        <p:spPr/>
        <p:txBody>
          <a:bodyPr>
            <a:normAutofit fontScale="92500" lnSpcReduction="20000"/>
          </a:bodyPr>
          <a:lstStyle/>
          <a:p>
            <a:pPr algn="just">
              <a:lnSpc>
                <a:spcPct val="115000"/>
              </a:lnSpc>
              <a:spcAft>
                <a:spcPts val="600"/>
              </a:spcAft>
              <a:buFont typeface="Symbol"/>
              <a:buChar char=""/>
            </a:pPr>
            <a:r>
              <a:rPr lang="ru-RU" dirty="0">
                <a:effectLst/>
                <a:latin typeface="Times New Roman"/>
                <a:ea typeface="Calibri"/>
                <a:cs typeface="Times New Roman"/>
              </a:rPr>
              <a:t>План закупок заказчиком не разработан и (или) не размещен в ЕИС </a:t>
            </a:r>
          </a:p>
          <a:p>
            <a:pPr algn="just">
              <a:lnSpc>
                <a:spcPct val="115000"/>
              </a:lnSpc>
              <a:spcAft>
                <a:spcPts val="600"/>
              </a:spcAft>
              <a:buFont typeface="Symbol"/>
              <a:buChar char=""/>
            </a:pPr>
            <a:r>
              <a:rPr lang="ru-RU" dirty="0">
                <a:effectLst/>
                <a:latin typeface="Times New Roman"/>
                <a:ea typeface="Calibri"/>
                <a:cs typeface="Times New Roman"/>
              </a:rPr>
              <a:t>План закупок размещен в ЕИС позже 31 декабря текущего календарного года </a:t>
            </a:r>
          </a:p>
          <a:p>
            <a:pPr algn="just">
              <a:lnSpc>
                <a:spcPct val="115000"/>
              </a:lnSpc>
              <a:spcAft>
                <a:spcPts val="600"/>
              </a:spcAft>
              <a:buFont typeface="Symbol"/>
              <a:buChar char=""/>
            </a:pPr>
            <a:r>
              <a:rPr lang="ru-RU" dirty="0">
                <a:effectLst/>
                <a:latin typeface="Times New Roman"/>
                <a:ea typeface="Calibri"/>
                <a:cs typeface="Times New Roman"/>
              </a:rPr>
              <a:t>План закупок размещен в ЕИС с нарушением 10-дневного срока, предусмотренного для такого размещения</a:t>
            </a:r>
            <a:endParaRPr lang="ru-RU" sz="2400" dirty="0">
              <a:ea typeface="Calibri"/>
              <a:cs typeface="Times New Roman"/>
            </a:endParaRPr>
          </a:p>
          <a:p>
            <a:pPr algn="just">
              <a:lnSpc>
                <a:spcPct val="115000"/>
              </a:lnSpc>
              <a:spcAft>
                <a:spcPts val="600"/>
              </a:spcAft>
              <a:buFont typeface="Symbol"/>
              <a:buChar char=""/>
            </a:pPr>
            <a:r>
              <a:rPr lang="ru-RU" dirty="0">
                <a:effectLst/>
                <a:latin typeface="Times New Roman"/>
                <a:ea typeface="Calibri"/>
                <a:cs typeface="Times New Roman"/>
              </a:rPr>
              <a:t>План закупки инновационной продукции, высокотехнологичной продукции, лекарственных средств размещен в ЕИС сроком не на 5 – 7 лет, а всего на один год</a:t>
            </a:r>
            <a:endParaRPr lang="ru-RU" dirty="0"/>
          </a:p>
        </p:txBody>
      </p:sp>
    </p:spTree>
    <p:extLst>
      <p:ext uri="{BB962C8B-B14F-4D97-AF65-F5344CB8AC3E}">
        <p14:creationId xmlns:p14="http://schemas.microsoft.com/office/powerpoint/2010/main" val="149855801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Плана закупок- примеры</a:t>
            </a:r>
          </a:p>
        </p:txBody>
      </p:sp>
      <p:sp>
        <p:nvSpPr>
          <p:cNvPr id="3" name="Объект 2"/>
          <p:cNvSpPr>
            <a:spLocks noGrp="1"/>
          </p:cNvSpPr>
          <p:nvPr>
            <p:ph idx="1"/>
          </p:nvPr>
        </p:nvSpPr>
        <p:spPr>
          <a:xfrm>
            <a:off x="243282" y="696286"/>
            <a:ext cx="11685864" cy="582196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По результатам проверки прокуратуры Завитинского района  (Амурская обл.) генеральный директор коммерческой организации привлечен к административной ответственности за нарушение законодательства о закупках</a:t>
            </a:r>
          </a:p>
          <a:p>
            <a:pPr>
              <a:lnSpc>
                <a:spcPct val="115000"/>
              </a:lnSpc>
              <a:spcAft>
                <a:spcPts val="600"/>
              </a:spcAft>
              <a:buFont typeface="Symbol"/>
              <a:buChar char=""/>
            </a:pPr>
            <a:r>
              <a:rPr lang="ru-RU" b="1" dirty="0">
                <a:solidFill>
                  <a:srgbClr val="FF0000"/>
                </a:solidFill>
                <a:effectLst/>
                <a:latin typeface="Times New Roman"/>
                <a:ea typeface="Calibri"/>
                <a:cs typeface="Times New Roman"/>
              </a:rPr>
              <a:t>Дата опубликования 21.04.2021</a:t>
            </a:r>
          </a:p>
          <a:p>
            <a:pPr>
              <a:lnSpc>
                <a:spcPct val="115000"/>
              </a:lnSpc>
              <a:spcAft>
                <a:spcPts val="600"/>
              </a:spcAft>
              <a:buFont typeface="Symbol"/>
              <a:buChar char=""/>
            </a:pPr>
            <a:r>
              <a:rPr lang="ru-RU" dirty="0">
                <a:effectLst/>
                <a:latin typeface="Times New Roman"/>
                <a:ea typeface="Calibri"/>
                <a:cs typeface="Times New Roman"/>
              </a:rPr>
              <a:t>Прокуратура Завитинского района провела проверку исполнения законодательства о закупках.</a:t>
            </a:r>
          </a:p>
          <a:p>
            <a:pPr>
              <a:lnSpc>
                <a:spcPct val="115000"/>
              </a:lnSpc>
              <a:spcAft>
                <a:spcPts val="600"/>
              </a:spcAft>
              <a:buFont typeface="Symbol"/>
              <a:buChar char=""/>
            </a:pPr>
            <a:r>
              <a:rPr lang="ru-RU" dirty="0">
                <a:effectLst/>
                <a:latin typeface="Times New Roman"/>
                <a:ea typeface="Calibri"/>
                <a:cs typeface="Times New Roman"/>
              </a:rPr>
              <a:t>Установлено, что в нарушение Федерального закона «О закупках товаров, работ, услуг отдельными видами юридических лиц» генеральный директор ООО «Восток» не разместил в единой информационной системе в сфере закупок план закупок на 2021 год, сведения о заключенных обществом договорах и годовом объеме закупок у субъектов малого и среднего предпринимательства.</a:t>
            </a:r>
          </a:p>
          <a:p>
            <a:pPr>
              <a:lnSpc>
                <a:spcPct val="115000"/>
              </a:lnSpc>
              <a:spcAft>
                <a:spcPts val="600"/>
              </a:spcAft>
              <a:buFont typeface="Symbol"/>
              <a:buChar char=""/>
            </a:pPr>
            <a:r>
              <a:rPr lang="ru-RU" dirty="0">
                <a:effectLst/>
                <a:latin typeface="Times New Roman"/>
                <a:ea typeface="Calibri"/>
                <a:cs typeface="Times New Roman"/>
              </a:rPr>
              <a:t>По результатам проверки прокуратура района в отношении генерального директора ООО «Восток» возбудила дело об административном правонарушении по ч. 5 ст. 7.32.3 КоАП РФ (</a:t>
            </a:r>
            <a:r>
              <a:rPr lang="ru-RU" dirty="0" err="1">
                <a:effectLst/>
                <a:latin typeface="Times New Roman"/>
                <a:ea typeface="Calibri"/>
                <a:cs typeface="Times New Roman"/>
              </a:rPr>
              <a:t>неразмещение</a:t>
            </a:r>
            <a:r>
              <a:rPr lang="ru-RU" dirty="0">
                <a:effectLst/>
                <a:latin typeface="Times New Roman"/>
                <a:ea typeface="Calibri"/>
                <a:cs typeface="Times New Roman"/>
              </a:rPr>
              <a:t> в единой информационной системе в сфере закупок информации о закупке товаров, работ, услуг, размещение которой предусмотрено законодательством РФ в сфере закупок товаров, работ, услуг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По постановлению прокурора виновное лицо привлечено к административной ответственности в виде штрафа 30 тысяч рублей.</a:t>
            </a:r>
          </a:p>
          <a:p>
            <a:pPr>
              <a:lnSpc>
                <a:spcPct val="115000"/>
              </a:lnSpc>
              <a:spcAft>
                <a:spcPts val="600"/>
              </a:spcAft>
              <a:buFont typeface="Symbol"/>
              <a:buChar char=""/>
            </a:pPr>
            <a:r>
              <a:rPr lang="ru-RU" dirty="0">
                <a:effectLst/>
                <a:latin typeface="Times New Roman"/>
                <a:ea typeface="Calibri"/>
                <a:cs typeface="Times New Roman"/>
              </a:rPr>
              <a:t>Кроме того, прокурор Завитинского района директору ООО «Восток» внес представление, которое рассмотрено, удовлетворено, лицо, допустившее указанные нарушения, привлечено к дисциплинарной ответственности.</a:t>
            </a:r>
          </a:p>
          <a:p>
            <a:pPr>
              <a:lnSpc>
                <a:spcPct val="115000"/>
              </a:lnSpc>
              <a:spcAft>
                <a:spcPts val="600"/>
              </a:spcAft>
              <a:buFont typeface="Symbol"/>
              <a:buChar char=""/>
            </a:pPr>
            <a:r>
              <a:rPr lang="ru-RU" dirty="0">
                <a:effectLst/>
                <a:latin typeface="Times New Roman"/>
                <a:ea typeface="Calibri"/>
                <a:cs typeface="Times New Roman"/>
              </a:rPr>
              <a:t>Источник https://procrf.ru/news/2434499-po-rezultatam-proverki-prokuraturyi-zavitinskogo-rayona-generalnyiy-direktor-kommercheskoy-organizatsii.html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205654700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Плана закупок- примеры</a:t>
            </a:r>
          </a:p>
        </p:txBody>
      </p:sp>
      <p:sp>
        <p:nvSpPr>
          <p:cNvPr id="3" name="Объект 2"/>
          <p:cNvSpPr>
            <a:spLocks noGrp="1"/>
          </p:cNvSpPr>
          <p:nvPr>
            <p:ph idx="1"/>
          </p:nvPr>
        </p:nvSpPr>
        <p:spPr>
          <a:xfrm>
            <a:off x="243282" y="696286"/>
            <a:ext cx="11685864" cy="5821960"/>
          </a:xfrm>
        </p:spPr>
        <p:txBody>
          <a:bodyPr>
            <a:normAutofit fontScale="55000" lnSpcReduction="20000"/>
          </a:bodyPr>
          <a:lstStyle/>
          <a:p>
            <a:pPr>
              <a:lnSpc>
                <a:spcPct val="115000"/>
              </a:lnSpc>
              <a:spcAft>
                <a:spcPts val="600"/>
              </a:spcAft>
              <a:buFont typeface="Symbol"/>
              <a:buChar char=""/>
            </a:pPr>
            <a:r>
              <a:rPr lang="ru-RU" dirty="0">
                <a:effectLst/>
                <a:latin typeface="Times New Roman"/>
                <a:ea typeface="Calibri"/>
                <a:cs typeface="Times New Roman"/>
              </a:rPr>
              <a:t>Директор детского оздоровительного лагеря привлечен к ответственности за нарушения законодательства в сфере закупок</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13.02.2018 </a:t>
            </a:r>
          </a:p>
          <a:p>
            <a:pPr>
              <a:lnSpc>
                <a:spcPct val="115000"/>
              </a:lnSpc>
              <a:spcAft>
                <a:spcPts val="600"/>
              </a:spcAft>
              <a:buFont typeface="Symbol"/>
              <a:buChar char=""/>
            </a:pPr>
            <a:r>
              <a:rPr lang="ru-RU" dirty="0">
                <a:effectLst/>
                <a:latin typeface="Times New Roman"/>
                <a:ea typeface="Calibri"/>
                <a:cs typeface="Times New Roman"/>
              </a:rPr>
              <a:t>Прокуратурой Якшур-Бодьинского района по результатам проверки в муниципальном автономном учреждении «Детский оздоровительный лагерь «Энергетик» Якшур-Бодьинского района» возбуждено производство по делу об административном правонарушении, предусмотренном ч. 5 ст. 7.32.3 Кодекса РФ об административных правонарушениях (нарушение порядка осуществления закупки товаров, работ, услуг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В ходе проверки прокуратурой района установлено, что директором МАУ «Детский оздоровительный лагерь «Энергетик» Якшур-Бодьинского района» заключен контракт на выполнение подрядных работ на сумму 172800 рублей. В нарушение Федерального закона «О закупках товаров, работ, услуг отдельными видами юридических лиц» извещение о проведении указанной закупки, а также изменение в план закупок МАУ «ДОЛ «Энергетик» на 2017 год в единой информационной системе в сфере закупок не размещены.</a:t>
            </a:r>
          </a:p>
          <a:p>
            <a:pPr>
              <a:lnSpc>
                <a:spcPct val="115000"/>
              </a:lnSpc>
              <a:spcAft>
                <a:spcPts val="600"/>
              </a:spcAft>
              <a:buFont typeface="Symbol"/>
              <a:buChar char=""/>
            </a:pPr>
            <a:r>
              <a:rPr lang="ru-RU" dirty="0">
                <a:effectLst/>
                <a:latin typeface="Times New Roman"/>
                <a:ea typeface="Calibri"/>
                <a:cs typeface="Times New Roman"/>
              </a:rPr>
              <a:t>По постановлению прокурора района Управлением Федеральной антимонопольной службы по Удмуртской Республике директор привлечен к административной ответственности в виде штрафа в размере 30000 рублей.</a:t>
            </a:r>
          </a:p>
          <a:p>
            <a:pPr>
              <a:lnSpc>
                <a:spcPct val="115000"/>
              </a:lnSpc>
              <a:spcAft>
                <a:spcPts val="600"/>
              </a:spcAft>
              <a:buFont typeface="Symbol"/>
              <a:buChar char=""/>
            </a:pPr>
            <a:r>
              <a:rPr lang="ru-RU" dirty="0">
                <a:effectLst/>
                <a:latin typeface="Times New Roman"/>
                <a:ea typeface="Calibri"/>
                <a:cs typeface="Times New Roman"/>
              </a:rPr>
              <a:t>Источник: https://procrf.ru/news/606718-direktor-detskogo-ozdorovitelnogo-lagerya-privlechen-k-otvetstvennosti-za-narusheniya-zakonodatelstva.html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7583965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a:t>
            </a:r>
            <a:r>
              <a:rPr lang="ru-RU" sz="3200" dirty="0" err="1">
                <a:solidFill>
                  <a:srgbClr val="00B0F0"/>
                </a:solidFill>
              </a:rPr>
              <a:t>неразмещению</a:t>
            </a:r>
            <a:r>
              <a:rPr lang="ru-RU" sz="3200" dirty="0">
                <a:solidFill>
                  <a:srgbClr val="00B0F0"/>
                </a:solidFill>
              </a:rPr>
              <a:t> Плана закупок- примеры</a:t>
            </a:r>
          </a:p>
        </p:txBody>
      </p:sp>
      <p:sp>
        <p:nvSpPr>
          <p:cNvPr id="3" name="Объект 2"/>
          <p:cNvSpPr>
            <a:spLocks noGrp="1"/>
          </p:cNvSpPr>
          <p:nvPr>
            <p:ph idx="1"/>
          </p:nvPr>
        </p:nvSpPr>
        <p:spPr>
          <a:xfrm>
            <a:off x="243282" y="696286"/>
            <a:ext cx="11685864" cy="5821960"/>
          </a:xfrm>
        </p:spPr>
        <p:txBody>
          <a:bodyPr>
            <a:normAutofit fontScale="55000" lnSpcReduction="20000"/>
          </a:bodyPr>
          <a:lstStyle/>
          <a:p>
            <a:pPr>
              <a:lnSpc>
                <a:spcPct val="115000"/>
              </a:lnSpc>
              <a:spcAft>
                <a:spcPts val="600"/>
              </a:spcAft>
              <a:buFont typeface="Symbol"/>
              <a:buChar char=""/>
            </a:pPr>
            <a:r>
              <a:rPr lang="ru-RU" dirty="0">
                <a:effectLst/>
                <a:latin typeface="Times New Roman"/>
                <a:ea typeface="Calibri"/>
                <a:cs typeface="Times New Roman"/>
              </a:rPr>
              <a:t>Зеленодольская городская прокуратура (</a:t>
            </a:r>
            <a:r>
              <a:rPr lang="ru-RU" dirty="0" err="1">
                <a:effectLst/>
                <a:latin typeface="Times New Roman"/>
                <a:ea typeface="Calibri"/>
                <a:cs typeface="Times New Roman"/>
              </a:rPr>
              <a:t>Респ</a:t>
            </a:r>
            <a:r>
              <a:rPr lang="ru-RU" dirty="0">
                <a:effectLst/>
                <a:latin typeface="Times New Roman"/>
                <a:ea typeface="Calibri"/>
                <a:cs typeface="Times New Roman"/>
              </a:rPr>
              <a:t>. Татарстан) пресекла нарушения законодательства о закупках</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22.05.2017</a:t>
            </a:r>
          </a:p>
          <a:p>
            <a:pPr>
              <a:lnSpc>
                <a:spcPct val="115000"/>
              </a:lnSpc>
              <a:spcAft>
                <a:spcPts val="600"/>
              </a:spcAft>
              <a:buFont typeface="Symbol"/>
              <a:buChar char=""/>
            </a:pPr>
            <a:r>
              <a:rPr lang="ru-RU" dirty="0">
                <a:effectLst/>
                <a:latin typeface="Times New Roman"/>
                <a:ea typeface="Calibri"/>
                <a:cs typeface="Times New Roman"/>
              </a:rPr>
              <a:t>Зеленодольская городская прокуратура провела проверку исполнения законодательства о закупках товаров, работ, услуг отдельными видами юридических лиц. Проверка проводилась в обществе с ограниченной ответственностью «Жилищно-коммунальное хозяйство».</a:t>
            </a:r>
          </a:p>
          <a:p>
            <a:pPr>
              <a:lnSpc>
                <a:spcPct val="115000"/>
              </a:lnSpc>
              <a:spcAft>
                <a:spcPts val="600"/>
              </a:spcAft>
              <a:buFont typeface="Symbol"/>
              <a:buChar char=""/>
            </a:pPr>
            <a:r>
              <a:rPr lang="ru-RU" dirty="0">
                <a:effectLst/>
                <a:latin typeface="Times New Roman"/>
                <a:ea typeface="Calibri"/>
                <a:cs typeface="Times New Roman"/>
              </a:rPr>
              <a:t>Установлено, что на сайте Единой информационной системы в сфере закупок предприятием не размещен план закупок на 2017 год.</a:t>
            </a:r>
          </a:p>
          <a:p>
            <a:pPr>
              <a:lnSpc>
                <a:spcPct val="115000"/>
              </a:lnSpc>
              <a:spcAft>
                <a:spcPts val="600"/>
              </a:spcAft>
              <a:buFont typeface="Symbol"/>
              <a:buChar char=""/>
            </a:pPr>
            <a:r>
              <a:rPr lang="ru-RU" dirty="0">
                <a:effectLst/>
                <a:latin typeface="Times New Roman"/>
                <a:ea typeface="Calibri"/>
                <a:cs typeface="Times New Roman"/>
              </a:rPr>
              <a:t>Кроме того, не размещены ежемесячные сведения о количестве и общей стоимости договоров, заключенных предприятием.</a:t>
            </a:r>
          </a:p>
          <a:p>
            <a:pPr>
              <a:lnSpc>
                <a:spcPct val="115000"/>
              </a:lnSpc>
              <a:spcAft>
                <a:spcPts val="600"/>
              </a:spcAft>
              <a:buFont typeface="Symbol"/>
              <a:buChar char=""/>
            </a:pPr>
            <a:r>
              <a:rPr lang="ru-RU" dirty="0">
                <a:effectLst/>
                <a:latin typeface="Times New Roman"/>
                <a:ea typeface="Calibri"/>
                <a:cs typeface="Times New Roman"/>
              </a:rPr>
              <a:t>По данному факту прокуратура возбудила в отношении ответственного должностного лица ООО «Жилищно-коммунальное хозяйство» дело об административном </a:t>
            </a:r>
            <a:r>
              <a:rPr lang="ru-RU" dirty="0" err="1">
                <a:effectLst/>
                <a:latin typeface="Times New Roman"/>
                <a:ea typeface="Calibri"/>
                <a:cs typeface="Times New Roman"/>
              </a:rPr>
              <a:t>правонарушении,предусмотренном</a:t>
            </a:r>
            <a:r>
              <a:rPr lang="ru-RU" dirty="0">
                <a:effectLst/>
                <a:latin typeface="Times New Roman"/>
                <a:ea typeface="Calibri"/>
                <a:cs typeface="Times New Roman"/>
              </a:rPr>
              <a:t> ч. 5 ст. 7.32.3 КоАП РФ (нарушения законодательства о закупках отдельными видами юридических лиц).</a:t>
            </a:r>
          </a:p>
          <a:p>
            <a:pPr>
              <a:lnSpc>
                <a:spcPct val="115000"/>
              </a:lnSpc>
              <a:spcAft>
                <a:spcPts val="600"/>
              </a:spcAft>
              <a:buFont typeface="Symbol"/>
              <a:buChar char=""/>
            </a:pPr>
            <a:r>
              <a:rPr lang="ru-RU" dirty="0">
                <a:effectLst/>
                <a:latin typeface="Times New Roman"/>
                <a:ea typeface="Calibri"/>
                <a:cs typeface="Times New Roman"/>
              </a:rPr>
              <a:t>Постановление с материалами проверки направлено в региональное управление Федеральной антимонопольной службы для рассмотрения по существу.</a:t>
            </a:r>
          </a:p>
          <a:p>
            <a:pPr>
              <a:lnSpc>
                <a:spcPct val="115000"/>
              </a:lnSpc>
              <a:spcAft>
                <a:spcPts val="600"/>
              </a:spcAft>
              <a:buFont typeface="Symbol"/>
              <a:buChar char=""/>
            </a:pPr>
            <a:r>
              <a:rPr lang="ru-RU" dirty="0">
                <a:effectLst/>
                <a:latin typeface="Times New Roman"/>
                <a:ea typeface="Calibri"/>
                <a:cs typeface="Times New Roman"/>
              </a:rPr>
              <a:t>В итоге правонарушитель подвергнут штрафу в размере 30 тыс. рублей в доход государства.</a:t>
            </a:r>
          </a:p>
          <a:p>
            <a:pPr>
              <a:lnSpc>
                <a:spcPct val="115000"/>
              </a:lnSpc>
              <a:spcAft>
                <a:spcPts val="600"/>
              </a:spcAft>
              <a:buFont typeface="Symbol"/>
              <a:buChar char=""/>
            </a:pPr>
            <a:r>
              <a:rPr lang="ru-RU" dirty="0">
                <a:effectLst/>
                <a:latin typeface="Times New Roman"/>
                <a:ea typeface="Calibri"/>
                <a:cs typeface="Times New Roman"/>
              </a:rPr>
              <a:t>Источник: https://procrf.ru/news/532944-zelenodolskaya-gorodskaya-prokuratura-presekla-narusheniya-zakonodatelstva-o-zakupkah.html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84824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C4637B-B001-4E6E-8C54-41728C3D8E27}"/>
              </a:ext>
            </a:extLst>
          </p:cNvPr>
          <p:cNvSpPr>
            <a:spLocks noGrp="1"/>
          </p:cNvSpPr>
          <p:nvPr>
            <p:ph type="title"/>
          </p:nvPr>
        </p:nvSpPr>
        <p:spPr/>
        <p:txBody>
          <a:bodyPr/>
          <a:lstStyle/>
          <a:p>
            <a:pPr algn="ctr"/>
            <a:r>
              <a:rPr lang="ru-RU" sz="2400" dirty="0">
                <a:solidFill>
                  <a:srgbClr val="00B0F0"/>
                </a:solidFill>
              </a:rPr>
              <a:t>Постановление Правительства РФ от 29 декабря 2021 г. N 2545</a:t>
            </a:r>
            <a:br>
              <a:rPr lang="ru-RU" sz="2400" dirty="0">
                <a:solidFill>
                  <a:srgbClr val="00B0F0"/>
                </a:solidFill>
              </a:rPr>
            </a:br>
            <a:r>
              <a:rPr lang="ru-RU" sz="2400" dirty="0">
                <a:solidFill>
                  <a:srgbClr val="00B0F0"/>
                </a:solidFill>
              </a:rPr>
              <a:t>"О внесении изменений в постановление Правительства Российской Федерации от 13 января 2014 г. N 19« – </a:t>
            </a:r>
            <a:r>
              <a:rPr lang="ru-RU" sz="2400" dirty="0">
                <a:solidFill>
                  <a:srgbClr val="FF0000"/>
                </a:solidFill>
              </a:rPr>
              <a:t>с 08.01.2022</a:t>
            </a:r>
            <a:r>
              <a:rPr lang="en-US" sz="2400" dirty="0">
                <a:solidFill>
                  <a:srgbClr val="FF0000"/>
                </a:solidFill>
              </a:rPr>
              <a:t> – </a:t>
            </a:r>
            <a:br>
              <a:rPr lang="en-US" sz="2400" dirty="0">
                <a:solidFill>
                  <a:srgbClr val="FF0000"/>
                </a:solidFill>
              </a:rPr>
            </a:br>
            <a:r>
              <a:rPr lang="ru-RU" sz="2400" b="1" dirty="0">
                <a:solidFill>
                  <a:srgbClr val="7030A0"/>
                </a:solidFill>
              </a:rPr>
              <a:t>Надо ли менять Положение?</a:t>
            </a:r>
          </a:p>
        </p:txBody>
      </p:sp>
      <p:sp>
        <p:nvSpPr>
          <p:cNvPr id="3" name="Объект 2">
            <a:extLst>
              <a:ext uri="{FF2B5EF4-FFF2-40B4-BE49-F238E27FC236}">
                <a16:creationId xmlns:a16="http://schemas.microsoft.com/office/drawing/2014/main" id="{6F535BCE-B596-45D8-A19B-90A38017CC56}"/>
              </a:ext>
            </a:extLst>
          </p:cNvPr>
          <p:cNvSpPr>
            <a:spLocks noGrp="1"/>
          </p:cNvSpPr>
          <p:nvPr>
            <p:ph idx="1"/>
          </p:nvPr>
        </p:nvSpPr>
        <p:spPr/>
        <p:txBody>
          <a:bodyPr/>
          <a:lstStyle/>
          <a:p>
            <a:r>
              <a:rPr lang="ru-RU" sz="1600" dirty="0"/>
              <a:t> Рекомендовать юридическим лицам, осуществляющим закупки в соответствии с Федеральным законом "О закупках товаров, работ, услуг отдельными видами юридических лиц", при заключении или изменении договора (в том числе увеличении цены договора), предметом которого является поставка, и (или) сервисное обслуживание, и (или) ремонт локомотивов, пассажирских вагонов локомотивной тяги и мотор-вагонного подвижного состава, начиная с 2021 года:</a:t>
            </a:r>
          </a:p>
          <a:p>
            <a:endParaRPr lang="ru-RU" sz="1600" dirty="0"/>
          </a:p>
          <a:p>
            <a:r>
              <a:rPr lang="ru-RU" sz="1600" dirty="0"/>
              <a:t>учитывать необходимость индексации цены договора с использованием базового прогноза индекса цен производителей промышленной продукции (без продукции топливно-энергетического комплекса) Министерства экономического развития Российской Федерации;</a:t>
            </a:r>
          </a:p>
          <a:p>
            <a:endParaRPr lang="ru-RU" sz="1600" dirty="0"/>
          </a:p>
          <a:p>
            <a:r>
              <a:rPr lang="ru-RU" sz="1600" dirty="0"/>
              <a:t>исключить ограничение размера индексации цены договора;</a:t>
            </a:r>
          </a:p>
          <a:p>
            <a:endParaRPr lang="ru-RU" sz="1600" dirty="0"/>
          </a:p>
          <a:p>
            <a:r>
              <a:rPr lang="ru-RU" sz="1600" dirty="0"/>
              <a:t>установить неиндексируемую составляющую цены договора на уровне не более 0,1 процента;</a:t>
            </a:r>
          </a:p>
          <a:p>
            <a:endParaRPr lang="ru-RU" sz="1600" dirty="0"/>
          </a:p>
          <a:p>
            <a:r>
              <a:rPr lang="ru-RU" sz="1600" dirty="0"/>
              <a:t>предусмотреть в условиях формирования цены договора ее корректировку на фактические значения индексов, входящих в формулу индексации цены договора, за предыдущий год.</a:t>
            </a:r>
          </a:p>
        </p:txBody>
      </p:sp>
    </p:spTree>
    <p:extLst>
      <p:ext uri="{BB962C8B-B14F-4D97-AF65-F5344CB8AC3E}">
        <p14:creationId xmlns:p14="http://schemas.microsoft.com/office/powerpoint/2010/main" val="11840075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нарушению сроков размещения Плана закупок- примеры</a:t>
            </a:r>
          </a:p>
        </p:txBody>
      </p:sp>
      <p:sp>
        <p:nvSpPr>
          <p:cNvPr id="3" name="Объект 2"/>
          <p:cNvSpPr>
            <a:spLocks noGrp="1"/>
          </p:cNvSpPr>
          <p:nvPr>
            <p:ph idx="1"/>
          </p:nvPr>
        </p:nvSpPr>
        <p:spPr>
          <a:xfrm>
            <a:off x="243282" y="696286"/>
            <a:ext cx="11685864" cy="5821960"/>
          </a:xfrm>
        </p:spPr>
        <p:txBody>
          <a:bodyPr>
            <a:normAutofit fontScale="62500" lnSpcReduction="20000"/>
          </a:bodyPr>
          <a:lstStyle/>
          <a:p>
            <a:pPr>
              <a:lnSpc>
                <a:spcPct val="115000"/>
              </a:lnSpc>
              <a:spcAft>
                <a:spcPts val="600"/>
              </a:spcAft>
              <a:buFont typeface="Symbol"/>
              <a:buChar char=""/>
            </a:pPr>
            <a:r>
              <a:rPr lang="ru-RU" dirty="0">
                <a:effectLst/>
                <a:latin typeface="Times New Roman"/>
                <a:ea typeface="Calibri"/>
                <a:cs typeface="Times New Roman"/>
              </a:rPr>
              <a:t>За нарушение порядка осуществления закупки товаров, работ и услуг для муниципальных нужд юридическое лицо привлечено к административной ответственности</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13.04.2021</a:t>
            </a:r>
          </a:p>
          <a:p>
            <a:pPr>
              <a:lnSpc>
                <a:spcPct val="115000"/>
              </a:lnSpc>
              <a:spcAft>
                <a:spcPts val="600"/>
              </a:spcAft>
              <a:buFont typeface="Symbol"/>
              <a:buChar char=""/>
            </a:pPr>
            <a:r>
              <a:rPr lang="ru-RU" dirty="0">
                <a:effectLst/>
                <a:latin typeface="Times New Roman"/>
                <a:ea typeface="Calibri"/>
                <a:cs typeface="Times New Roman"/>
              </a:rPr>
              <a:t>Проведенной проверкой установлено, что МБУ «Служба Эксплуатации и Ремонта» допущено нарушение сроков размещения сведений в реестре отчетности на официальном сайте Единой информационной системы в сфере закупок в отношении заключаемых учреждением договоров, результатов проведенных и несостоявшихся закупок, а также плана закупок на 2021 год.</a:t>
            </a:r>
          </a:p>
          <a:p>
            <a:pPr>
              <a:lnSpc>
                <a:spcPct val="115000"/>
              </a:lnSpc>
              <a:spcAft>
                <a:spcPts val="600"/>
              </a:spcAft>
              <a:buFont typeface="Symbol"/>
              <a:buChar char=""/>
            </a:pPr>
            <a:r>
              <a:rPr lang="ru-RU" dirty="0">
                <a:effectLst/>
                <a:latin typeface="Times New Roman"/>
                <a:ea typeface="Calibri"/>
                <a:cs typeface="Times New Roman"/>
              </a:rPr>
              <a:t>Выводы: По итогам проверки межрайонной прокуратурой в отношении юридического лица МБУ «</a:t>
            </a:r>
            <a:r>
              <a:rPr lang="ru-RU" dirty="0" err="1">
                <a:effectLst/>
                <a:latin typeface="Times New Roman"/>
                <a:ea typeface="Calibri"/>
                <a:cs typeface="Times New Roman"/>
              </a:rPr>
              <a:t>СЭиР</a:t>
            </a:r>
            <a:r>
              <a:rPr lang="ru-RU" dirty="0">
                <a:effectLst/>
                <a:latin typeface="Times New Roman"/>
                <a:ea typeface="Calibri"/>
                <a:cs typeface="Times New Roman"/>
              </a:rPr>
              <a:t>» возбуждено дело об административном правонарушении по ч. 4 ст. 7.32.3 Кодекса Российской Федерации об административных правонарушениях, а также внесено представление об устранении нарушений закона руководителю организации, по результатам рассмотрения которого 1 должностное лицо привлечено к дисциплинарной ответственности, выявленные нарушения устранены.</a:t>
            </a:r>
          </a:p>
          <a:p>
            <a:pPr>
              <a:lnSpc>
                <a:spcPct val="115000"/>
              </a:lnSpc>
              <a:spcAft>
                <a:spcPts val="600"/>
              </a:spcAft>
              <a:buFont typeface="Symbol"/>
              <a:buChar char=""/>
            </a:pPr>
            <a:r>
              <a:rPr lang="ru-RU" dirty="0">
                <a:effectLst/>
                <a:latin typeface="Times New Roman"/>
                <a:ea typeface="Calibri"/>
                <a:cs typeface="Times New Roman"/>
              </a:rPr>
              <a:t>Управлением Федеральной антимонопольной службы по Удмуртской Республике МБУ «</a:t>
            </a:r>
            <a:r>
              <a:rPr lang="ru-RU" dirty="0" err="1">
                <a:effectLst/>
                <a:latin typeface="Times New Roman"/>
                <a:ea typeface="Calibri"/>
                <a:cs typeface="Times New Roman"/>
              </a:rPr>
              <a:t>СЭиР</a:t>
            </a:r>
            <a:r>
              <a:rPr lang="ru-RU" dirty="0">
                <a:effectLst/>
                <a:latin typeface="Times New Roman"/>
                <a:ea typeface="Calibri"/>
                <a:cs typeface="Times New Roman"/>
              </a:rPr>
              <a:t>» признано виновным в совершении правонарушения, назначено наказание в виде административного штрафа в размере 10 000 рублей.</a:t>
            </a:r>
          </a:p>
          <a:p>
            <a:pPr>
              <a:lnSpc>
                <a:spcPct val="115000"/>
              </a:lnSpc>
              <a:spcAft>
                <a:spcPts val="600"/>
              </a:spcAft>
              <a:buFont typeface="Symbol"/>
              <a:buChar char=""/>
            </a:pPr>
            <a:r>
              <a:rPr lang="ru-RU" dirty="0">
                <a:effectLst/>
                <a:latin typeface="Times New Roman"/>
                <a:ea typeface="Calibri"/>
                <a:cs typeface="Times New Roman"/>
              </a:rPr>
              <a:t>Источник: http://www.glazrayon.ru/city/prokuratura/60774/</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91013781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нарушению сроков размещения Плана закупок- примеры</a:t>
            </a:r>
          </a:p>
        </p:txBody>
      </p:sp>
      <p:sp>
        <p:nvSpPr>
          <p:cNvPr id="3" name="Объект 2"/>
          <p:cNvSpPr>
            <a:spLocks noGrp="1"/>
          </p:cNvSpPr>
          <p:nvPr>
            <p:ph idx="1"/>
          </p:nvPr>
        </p:nvSpPr>
        <p:spPr>
          <a:xfrm>
            <a:off x="243282" y="696286"/>
            <a:ext cx="11685864" cy="5821960"/>
          </a:xfrm>
        </p:spPr>
        <p:txBody>
          <a:bodyPr>
            <a:normAutofit fontScale="55000" lnSpcReduction="20000"/>
          </a:bodyPr>
          <a:lstStyle/>
          <a:p>
            <a:pPr>
              <a:lnSpc>
                <a:spcPct val="115000"/>
              </a:lnSpc>
              <a:spcAft>
                <a:spcPts val="600"/>
              </a:spcAft>
              <a:buFont typeface="Symbol"/>
              <a:buChar char=""/>
            </a:pPr>
            <a:r>
              <a:rPr lang="ru-RU" dirty="0">
                <a:effectLst/>
                <a:latin typeface="Times New Roman"/>
                <a:ea typeface="Calibri"/>
                <a:cs typeface="Times New Roman"/>
              </a:rPr>
              <a:t>Прокуратурой района выявлены нарушения законодательства, выразившиеся в несвоевременном размещении плана закупок товаров, работ, услуг отдельными видами юридических лиц</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20.02.2020</a:t>
            </a:r>
          </a:p>
          <a:p>
            <a:pPr>
              <a:lnSpc>
                <a:spcPct val="115000"/>
              </a:lnSpc>
              <a:spcAft>
                <a:spcPts val="600"/>
              </a:spcAft>
              <a:buFont typeface="Symbol"/>
              <a:buChar char=""/>
            </a:pPr>
            <a:r>
              <a:rPr lang="ru-RU" dirty="0">
                <a:effectLst/>
                <a:latin typeface="Times New Roman"/>
                <a:ea typeface="Calibri"/>
                <a:cs typeface="Times New Roman"/>
              </a:rPr>
              <a:t>Прокуратурой Рыльского района в ходе проведенного мониторинга единой информационной системы в сфере закупок в деятельности муниципальных заказчиков выявлены нарушения требований Федерального закона от 18.07.2011 №223-ФЗ «О закупках товаров, работ, услуг отдельными видами юридических лиц». </a:t>
            </a:r>
          </a:p>
          <a:p>
            <a:pPr>
              <a:lnSpc>
                <a:spcPct val="115000"/>
              </a:lnSpc>
              <a:spcAft>
                <a:spcPts val="600"/>
              </a:spcAft>
              <a:buFont typeface="Symbol"/>
              <a:buChar char=""/>
            </a:pPr>
            <a:r>
              <a:rPr lang="ru-RU" dirty="0">
                <a:effectLst/>
                <a:latin typeface="Times New Roman"/>
                <a:ea typeface="Calibri"/>
                <a:cs typeface="Times New Roman"/>
              </a:rPr>
              <a:t>Так, бюджетными и автономными учреждениями на поднадзорной территории планы закупок на 2020 год в единой информационной системе были размещены после 31.12.2019, что явилось нарушением ч. 2 ст. 4 вышеуказанного Федерального закона, а также п. 14 Положения о размещении в единой информационной системе информации о закупке, утвержденного Постановлением Правительства РФ от 10.09.2012 № 908, и могло повлечь несвоевременное заключение договоров на оказание услуг и поставку товаров.</a:t>
            </a:r>
          </a:p>
          <a:p>
            <a:pPr>
              <a:lnSpc>
                <a:spcPct val="115000"/>
              </a:lnSpc>
              <a:spcAft>
                <a:spcPts val="600"/>
              </a:spcAft>
              <a:buFont typeface="Symbol"/>
              <a:buChar char=""/>
            </a:pPr>
            <a:r>
              <a:rPr lang="ru-RU" dirty="0">
                <a:effectLst/>
                <a:latin typeface="Times New Roman"/>
                <a:ea typeface="Calibri"/>
                <a:cs typeface="Times New Roman"/>
              </a:rPr>
              <a:t>В связи с выявленными нарушениями, прокурором района в отношении ответственных должностных лиц возбуждено 14 дел об административном правонарушении, предусмотренном ч. 4 ст. 7.32.3 Кодекса РФ об административных правонарушениях, которые направлены для рассмотрения в Управление Федеральной антимонопольной службы по Курской области.</a:t>
            </a:r>
          </a:p>
          <a:p>
            <a:pPr>
              <a:lnSpc>
                <a:spcPct val="115000"/>
              </a:lnSpc>
              <a:spcAft>
                <a:spcPts val="600"/>
              </a:spcAft>
              <a:buFont typeface="Symbol"/>
              <a:buChar char=""/>
            </a:pPr>
            <a:r>
              <a:rPr lang="ru-RU" dirty="0">
                <a:effectLst/>
                <a:latin typeface="Times New Roman"/>
                <a:ea typeface="Calibri"/>
                <a:cs typeface="Times New Roman"/>
              </a:rPr>
              <a:t>	Источник: http://admchekino.ru/index.php/prokuratura-soobshchaet/1219-prokuraturoj-rajona-vyyavleny-narusheniya-zakonodatelstva-vyrazivshiesya-v-nesvoevremennom-razmeshchenii-plana-zakupok-tovarov-rabot-uslug-otdelnymi-vidami-yuridicheskikh-lits</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850689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нарушению сроков размещения Плана закупок- примеры</a:t>
            </a:r>
          </a:p>
        </p:txBody>
      </p:sp>
      <p:sp>
        <p:nvSpPr>
          <p:cNvPr id="3" name="Объект 2"/>
          <p:cNvSpPr>
            <a:spLocks noGrp="1"/>
          </p:cNvSpPr>
          <p:nvPr>
            <p:ph idx="1"/>
          </p:nvPr>
        </p:nvSpPr>
        <p:spPr>
          <a:xfrm>
            <a:off x="243282" y="696286"/>
            <a:ext cx="11685864" cy="5821960"/>
          </a:xfrm>
        </p:spPr>
        <p:txBody>
          <a:bodyPr>
            <a:normAutofit fontScale="62500" lnSpcReduction="20000"/>
          </a:bodyPr>
          <a:lstStyle/>
          <a:p>
            <a:pPr>
              <a:lnSpc>
                <a:spcPct val="115000"/>
              </a:lnSpc>
              <a:spcAft>
                <a:spcPts val="600"/>
              </a:spcAft>
              <a:buFont typeface="Symbol"/>
              <a:buChar char=""/>
            </a:pPr>
            <a:r>
              <a:rPr lang="ru-RU" dirty="0">
                <a:effectLst/>
                <a:latin typeface="Times New Roman"/>
                <a:ea typeface="Calibri"/>
                <a:cs typeface="Times New Roman"/>
              </a:rPr>
              <a:t>Прокуратурой города Светлого (Калининградская область) установлены нарушения сроков размещения плана закупок заказчиком в единой информационной системе в сети Интернет</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07.02.2020</a:t>
            </a:r>
          </a:p>
          <a:p>
            <a:pPr>
              <a:lnSpc>
                <a:spcPct val="115000"/>
              </a:lnSpc>
              <a:spcAft>
                <a:spcPts val="600"/>
              </a:spcAft>
              <a:buFont typeface="Symbol"/>
              <a:buChar char=""/>
            </a:pPr>
            <a:r>
              <a:rPr lang="ru-RU" dirty="0">
                <a:effectLst/>
                <a:latin typeface="Times New Roman"/>
                <a:ea typeface="Calibri"/>
                <a:cs typeface="Times New Roman"/>
              </a:rPr>
              <a:t>Прокуратурой города Светлого в ходе мониторинга исполнения законодательства о закупках установлено нарушение требований Федерального закона «О закупках товаров, работ, услуг отдельными видами юридических лиц» со стороны МАУ ДО МО «СГО» «Детская школа искусств пос. Люблино».</a:t>
            </a:r>
          </a:p>
          <a:p>
            <a:pPr>
              <a:lnSpc>
                <a:spcPct val="115000"/>
              </a:lnSpc>
              <a:spcAft>
                <a:spcPts val="600"/>
              </a:spcAft>
              <a:buFont typeface="Symbol"/>
              <a:buChar char=""/>
            </a:pPr>
            <a:r>
              <a:rPr lang="ru-RU" dirty="0">
                <a:effectLst/>
                <a:latin typeface="Times New Roman"/>
                <a:ea typeface="Calibri"/>
                <a:cs typeface="Times New Roman"/>
              </a:rPr>
              <a:t>Образовательной организацией утверждены изменения в план закупки товаров, работ, услуг на период с 01.01.2019 по 31.12.2019. В нарушение требований Федерального закона указанные изменения в план закупок товаров, работ, услуг размещены в единой информационной системе с нарушением установленного срока на 30 дней.</a:t>
            </a:r>
          </a:p>
          <a:p>
            <a:pPr>
              <a:lnSpc>
                <a:spcPct val="115000"/>
              </a:lnSpc>
              <a:spcAft>
                <a:spcPts val="600"/>
              </a:spcAft>
              <a:buFont typeface="Symbol"/>
              <a:buChar char=""/>
            </a:pPr>
            <a:r>
              <a:rPr lang="ru-RU" dirty="0">
                <a:effectLst/>
                <a:latin typeface="Times New Roman"/>
                <a:ea typeface="Calibri"/>
                <a:cs typeface="Times New Roman"/>
              </a:rPr>
              <a:t>В связи с изложенным в адрес руководства муниципального учреждения прокурором города внесено представление об устранении нарушений федерального законодательства. По результатам рассмотрения внесенное представление удовлетворено, к дисциплинарной ответственности привлечено виновное должностное лицо.</a:t>
            </a:r>
          </a:p>
          <a:p>
            <a:pPr>
              <a:lnSpc>
                <a:spcPct val="115000"/>
              </a:lnSpc>
              <a:spcAft>
                <a:spcPts val="600"/>
              </a:spcAft>
              <a:buFont typeface="Symbol"/>
              <a:buChar char=""/>
            </a:pPr>
            <a:r>
              <a:rPr lang="ru-RU" dirty="0">
                <a:effectLst/>
                <a:latin typeface="Times New Roman"/>
                <a:ea typeface="Calibri"/>
                <a:cs typeface="Times New Roman"/>
              </a:rPr>
              <a:t>Источник https://procrf.ru/news/1606673-prokuraturoy-goroda-svetlogo-ustanovlenyi-narusheniya-srokov-razmescheniya-plana-zakupok-zakazchikom.html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1320990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88640"/>
            <a:ext cx="10972800" cy="222421"/>
          </a:xfrm>
        </p:spPr>
        <p:txBody>
          <a:bodyPr/>
          <a:lstStyle/>
          <a:p>
            <a:r>
              <a:rPr lang="ru-RU" sz="3200" dirty="0">
                <a:solidFill>
                  <a:srgbClr val="00B0F0"/>
                </a:solidFill>
              </a:rPr>
              <a:t>По нарушению сроков размещения Плана закупок- примеры</a:t>
            </a:r>
          </a:p>
        </p:txBody>
      </p:sp>
      <p:sp>
        <p:nvSpPr>
          <p:cNvPr id="3" name="Объект 2"/>
          <p:cNvSpPr>
            <a:spLocks noGrp="1"/>
          </p:cNvSpPr>
          <p:nvPr>
            <p:ph idx="1"/>
          </p:nvPr>
        </p:nvSpPr>
        <p:spPr>
          <a:xfrm>
            <a:off x="243282" y="696286"/>
            <a:ext cx="11685864" cy="5821960"/>
          </a:xfrm>
        </p:spPr>
        <p:txBody>
          <a:bodyPr>
            <a:normAutofit fontScale="62500" lnSpcReduction="20000"/>
          </a:bodyPr>
          <a:lstStyle/>
          <a:p>
            <a:pPr>
              <a:lnSpc>
                <a:spcPct val="115000"/>
              </a:lnSpc>
              <a:spcAft>
                <a:spcPts val="600"/>
              </a:spcAft>
              <a:buFont typeface="Symbol"/>
              <a:buChar char=""/>
            </a:pPr>
            <a:r>
              <a:rPr lang="ru-RU" dirty="0">
                <a:effectLst/>
                <a:latin typeface="Times New Roman"/>
                <a:ea typeface="Calibri"/>
                <a:cs typeface="Times New Roman"/>
              </a:rPr>
              <a:t>По постановлению прокурора Цивильского района (Чувашская Республика) директор МУП ЖКУ Цивильского городского поселения привлечен к административной ответственности</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07.02.2019</a:t>
            </a:r>
          </a:p>
          <a:p>
            <a:pPr>
              <a:lnSpc>
                <a:spcPct val="115000"/>
              </a:lnSpc>
              <a:spcAft>
                <a:spcPts val="600"/>
              </a:spcAft>
              <a:buFont typeface="Symbol"/>
              <a:buChar char=""/>
            </a:pPr>
            <a:r>
              <a:rPr lang="ru-RU" dirty="0">
                <a:effectLst/>
                <a:latin typeface="Times New Roman"/>
                <a:ea typeface="Calibri"/>
                <a:cs typeface="Times New Roman"/>
              </a:rPr>
              <a:t>Проверкой установлено, что в нарушение ст. 4 Федерального закона от 18.07.2011 № 223-ФЗ «О закупках товаров, работ, услуг отдельными видами юридических лиц» и п. 14 Положения о размещении в единой информационной системе информации о закупке, утв. постановлением Правительства РФ от 10.09.2012 № 908 муниципальным унитарным предприятием жилищно-коммунальных услуг Цивильского городского поселения план закупок на 2019 г. в единой информационной системе, размещен с нарушением установленного законом десятидневного срока. </a:t>
            </a:r>
          </a:p>
          <a:p>
            <a:pPr>
              <a:lnSpc>
                <a:spcPct val="115000"/>
              </a:lnSpc>
              <a:spcAft>
                <a:spcPts val="600"/>
              </a:spcAft>
              <a:buFont typeface="Symbol"/>
              <a:buChar char=""/>
            </a:pPr>
            <a:r>
              <a:rPr lang="ru-RU" dirty="0">
                <a:effectLst/>
                <a:latin typeface="Times New Roman"/>
                <a:ea typeface="Calibri"/>
                <a:cs typeface="Times New Roman"/>
              </a:rPr>
              <a:t>По указанному факту прокурором района в отношении директора предприятия возбуждено дело об административном правонарушении, предусмотренное ч. 4 ст. 7.32.3 КоАП РФ «Нарушение порядка закупки товаров, работ, услуг отдельными видами юридических лиц», по результатам рассмотрения которого постановлением Чувашского УФАС Росси от 05.02.2019 последний привлечен к административной ответственности в виде штрафа. </a:t>
            </a:r>
          </a:p>
          <a:p>
            <a:pPr>
              <a:lnSpc>
                <a:spcPct val="115000"/>
              </a:lnSpc>
              <a:spcAft>
                <a:spcPts val="600"/>
              </a:spcAft>
              <a:buFont typeface="Symbol"/>
              <a:buChar char=""/>
            </a:pPr>
            <a:r>
              <a:rPr lang="ru-RU" dirty="0">
                <a:effectLst/>
                <a:latin typeface="Times New Roman"/>
                <a:ea typeface="Calibri"/>
                <a:cs typeface="Times New Roman"/>
              </a:rPr>
              <a:t>По представлению прокурора приняты меры по недопущению подобных нарушений впредь.</a:t>
            </a:r>
          </a:p>
          <a:p>
            <a:pPr>
              <a:lnSpc>
                <a:spcPct val="115000"/>
              </a:lnSpc>
              <a:spcAft>
                <a:spcPts val="600"/>
              </a:spcAft>
              <a:buFont typeface="Symbol"/>
              <a:buChar char=""/>
            </a:pPr>
            <a:r>
              <a:rPr lang="ru-RU" dirty="0">
                <a:effectLst/>
                <a:latin typeface="Times New Roman"/>
                <a:ea typeface="Calibri"/>
                <a:cs typeface="Times New Roman"/>
              </a:rPr>
              <a:t>Источник: http://gov.cap.ru/Info.aspx?type=news&amp;id=4026203&amp;gov_id=475</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55247376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По размещению извещения, документации, проекта договора, протокола </a:t>
            </a:r>
          </a:p>
        </p:txBody>
      </p:sp>
      <p:sp>
        <p:nvSpPr>
          <p:cNvPr id="3" name="Объект 2"/>
          <p:cNvSpPr>
            <a:spLocks noGrp="1"/>
          </p:cNvSpPr>
          <p:nvPr>
            <p:ph idx="1"/>
          </p:nvPr>
        </p:nvSpPr>
        <p:spPr>
          <a:xfrm>
            <a:off x="609600" y="1600200"/>
            <a:ext cx="10972800" cy="5141168"/>
          </a:xfrm>
        </p:spPr>
        <p:txBody>
          <a:bodyPr>
            <a:normAutofit fontScale="32500" lnSpcReduction="20000"/>
          </a:bodyPr>
          <a:lstStyle/>
          <a:p>
            <a:pPr algn="just">
              <a:lnSpc>
                <a:spcPct val="115000"/>
              </a:lnSpc>
              <a:spcAft>
                <a:spcPts val="600"/>
              </a:spcAft>
              <a:buFont typeface="Symbol"/>
              <a:buChar char=""/>
            </a:pPr>
            <a:r>
              <a:rPr lang="ru-RU" sz="4900" dirty="0">
                <a:effectLst/>
                <a:latin typeface="Times New Roman" panose="02020603050405020304" pitchFamily="18" charset="0"/>
                <a:ea typeface="Calibri"/>
                <a:cs typeface="Times New Roman" panose="02020603050405020304" pitchFamily="18" charset="0"/>
              </a:rPr>
              <a:t>Информация о заключенных договорах отсутствует в плане закупок</a:t>
            </a:r>
            <a:endParaRPr lang="ru-RU" sz="4900" dirty="0">
              <a:latin typeface="Times New Roman" panose="02020603050405020304" pitchFamily="18" charset="0"/>
              <a:ea typeface="Calibri"/>
              <a:cs typeface="Times New Roman" panose="02020603050405020304" pitchFamily="18" charset="0"/>
            </a:endParaRPr>
          </a:p>
          <a:p>
            <a:pPr algn="just">
              <a:lnSpc>
                <a:spcPct val="115000"/>
              </a:lnSpc>
              <a:spcAft>
                <a:spcPts val="600"/>
              </a:spcAft>
              <a:buFont typeface="Symbol"/>
              <a:buChar char=""/>
            </a:pPr>
            <a:r>
              <a:rPr lang="ru-RU" sz="4900" dirty="0">
                <a:effectLst/>
                <a:latin typeface="Times New Roman" panose="02020603050405020304" pitchFamily="18" charset="0"/>
                <a:ea typeface="Calibri"/>
                <a:cs typeface="Times New Roman" panose="02020603050405020304" pitchFamily="18" charset="0"/>
              </a:rPr>
              <a:t>Договор заключен в отсутствие размещенных в ЕИС извещения о закупке (в том числе и в случае закупки у единственного поставщика), документации о закупке, проекта договора, и (или) заказчик проводит конкурентную закупку без размещения соответствующей информации о ней в ЕИС </a:t>
            </a:r>
          </a:p>
          <a:p>
            <a:pPr algn="just">
              <a:lnSpc>
                <a:spcPct val="115000"/>
              </a:lnSpc>
              <a:spcAft>
                <a:spcPts val="600"/>
              </a:spcAft>
              <a:buFont typeface="Symbol"/>
              <a:buChar char=""/>
            </a:pPr>
            <a:r>
              <a:rPr lang="ru-RU" sz="4900" dirty="0">
                <a:effectLst/>
                <a:latin typeface="Times New Roman" panose="02020603050405020304" pitchFamily="18" charset="0"/>
                <a:ea typeface="Calibri"/>
                <a:cs typeface="Times New Roman" panose="02020603050405020304" pitchFamily="18" charset="0"/>
              </a:rPr>
              <a:t>При наличии размещенного в ЕИС извещения о закупке, документация о закупке  в ЕИС не размещена </a:t>
            </a:r>
          </a:p>
          <a:p>
            <a:pPr algn="just">
              <a:lnSpc>
                <a:spcPct val="115000"/>
              </a:lnSpc>
              <a:spcAft>
                <a:spcPts val="600"/>
              </a:spcAft>
              <a:buFont typeface="Symbol"/>
              <a:buChar char=""/>
            </a:pPr>
            <a:r>
              <a:rPr lang="ru-RU" sz="4900" dirty="0">
                <a:effectLst/>
                <a:latin typeface="Times New Roman" panose="02020603050405020304" pitchFamily="18" charset="0"/>
                <a:ea typeface="Calibri"/>
                <a:cs typeface="Times New Roman" panose="02020603050405020304" pitchFamily="18" charset="0"/>
              </a:rPr>
              <a:t>При  размещении извещения и (или) документации о закупке в ЕИС, в том числе при закупке у единственного поставщика,  не соблюдаются сроки, установленные в Положении о закупке </a:t>
            </a:r>
          </a:p>
          <a:p>
            <a:pPr marL="342900" marR="0" lvl="0" indent="-342900" algn="just" defTabSz="914400" rtl="0" eaLnBrk="0" fontAlgn="base" latinLnBrk="0" hangingPunct="0">
              <a:lnSpc>
                <a:spcPct val="115000"/>
              </a:lnSpc>
              <a:spcBef>
                <a:spcPct val="20000"/>
              </a:spcBef>
              <a:spcAft>
                <a:spcPts val="600"/>
              </a:spcAft>
              <a:buClrTx/>
              <a:buSzTx/>
              <a:buFont typeface="Symbol"/>
              <a:buChar char=""/>
              <a:tabLst/>
              <a:defRPr/>
            </a:pPr>
            <a:r>
              <a:rPr kumimoji="0" lang="ru-RU" sz="49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При наличии размещенных в ЕИС извещения о закупке и документации о закупке, проект договора в ЕИС не размещен</a:t>
            </a:r>
          </a:p>
          <a:p>
            <a:pPr marL="342900" marR="0" lvl="0" indent="-342900" algn="just" defTabSz="914400" rtl="0" eaLnBrk="0" fontAlgn="base" latinLnBrk="0" hangingPunct="0">
              <a:lnSpc>
                <a:spcPct val="115000"/>
              </a:lnSpc>
              <a:spcBef>
                <a:spcPct val="20000"/>
              </a:spcBef>
              <a:spcAft>
                <a:spcPts val="600"/>
              </a:spcAft>
              <a:buClrTx/>
              <a:buSzTx/>
              <a:buFont typeface="Symbol"/>
              <a:buChar char=""/>
              <a:tabLst/>
              <a:defRPr/>
            </a:pPr>
            <a:r>
              <a:rPr kumimoji="0" lang="ru-RU" sz="49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В ЕИС размещается не проект договора, а уже заполненные с реквизитами исполнителей договоры</a:t>
            </a:r>
          </a:p>
          <a:p>
            <a:pPr marL="342900" marR="0" lvl="0" indent="-342900" algn="just" defTabSz="914400" rtl="0" eaLnBrk="0" fontAlgn="base" latinLnBrk="0" hangingPunct="0">
              <a:lnSpc>
                <a:spcPct val="115000"/>
              </a:lnSpc>
              <a:spcBef>
                <a:spcPct val="20000"/>
              </a:spcBef>
              <a:spcAft>
                <a:spcPts val="600"/>
              </a:spcAft>
              <a:buClrTx/>
              <a:buSzTx/>
              <a:buFont typeface="Symbol"/>
              <a:buChar char=""/>
              <a:tabLst/>
              <a:defRPr/>
            </a:pPr>
            <a:r>
              <a:rPr kumimoji="0" lang="ru-RU" sz="49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При наличии в ЕИС извещения и документации о закупке, протокол, составляемый по результатам закупки, в ЕИС не размещен </a:t>
            </a:r>
          </a:p>
          <a:p>
            <a:pPr marL="342900" marR="0" lvl="0" indent="-342900" algn="just" defTabSz="914400" rtl="0" eaLnBrk="0" fontAlgn="base" latinLnBrk="0" hangingPunct="0">
              <a:lnSpc>
                <a:spcPct val="115000"/>
              </a:lnSpc>
              <a:spcBef>
                <a:spcPct val="20000"/>
              </a:spcBef>
              <a:spcAft>
                <a:spcPts val="600"/>
              </a:spcAft>
              <a:buClrTx/>
              <a:buSzTx/>
              <a:buFont typeface="Symbol"/>
              <a:buChar char=""/>
              <a:tabLst/>
              <a:defRPr/>
            </a:pPr>
            <a:r>
              <a:rPr kumimoji="0" lang="ru-RU" sz="49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В ЕИС размещается  выписка из протокола, а не полная его версия</a:t>
            </a:r>
          </a:p>
          <a:p>
            <a:pPr marL="342900" marR="0" lvl="0" indent="-342900" algn="just" defTabSz="914400" rtl="0" eaLnBrk="0" fontAlgn="base" latinLnBrk="0" hangingPunct="0">
              <a:lnSpc>
                <a:spcPct val="115000"/>
              </a:lnSpc>
              <a:spcBef>
                <a:spcPct val="20000"/>
              </a:spcBef>
              <a:spcAft>
                <a:spcPts val="600"/>
              </a:spcAft>
              <a:buClrTx/>
              <a:buSzTx/>
              <a:buFont typeface="Symbol"/>
              <a:buChar char=""/>
              <a:tabLst/>
              <a:defRPr/>
            </a:pPr>
            <a:r>
              <a:rPr kumimoji="0" lang="ru-RU" sz="49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Нарушены сроки размещения в ЕИС протоколов</a:t>
            </a:r>
          </a:p>
          <a:p>
            <a:pPr algn="just">
              <a:lnSpc>
                <a:spcPct val="115000"/>
              </a:lnSpc>
              <a:spcAft>
                <a:spcPts val="600"/>
              </a:spcAft>
              <a:buFont typeface="Symbol"/>
              <a:buChar char=""/>
            </a:pPr>
            <a:endParaRPr lang="ru-RU" sz="4900" i="1" dirty="0">
              <a:latin typeface="Times New Roman" panose="02020603050405020304" pitchFamily="18" charset="0"/>
              <a:ea typeface="Calibri"/>
              <a:cs typeface="Times New Roman" panose="02020603050405020304" pitchFamily="18" charset="0"/>
            </a:endParaRPr>
          </a:p>
          <a:p>
            <a:pPr algn="just">
              <a:lnSpc>
                <a:spcPct val="115000"/>
              </a:lnSpc>
              <a:spcAft>
                <a:spcPts val="600"/>
              </a:spcAft>
              <a:buFont typeface="Symbol"/>
              <a:buChar char=""/>
            </a:pPr>
            <a:endParaRPr lang="ru-RU" i="1" dirty="0">
              <a:effectLst/>
              <a:latin typeface="Times New Roman"/>
              <a:ea typeface="Calibri"/>
              <a:cs typeface="Times New Roman"/>
            </a:endParaRPr>
          </a:p>
          <a:p>
            <a:endParaRPr lang="ru-RU" dirty="0"/>
          </a:p>
        </p:txBody>
      </p:sp>
    </p:spTree>
    <p:extLst>
      <p:ext uri="{BB962C8B-B14F-4D97-AF65-F5344CB8AC3E}">
        <p14:creationId xmlns:p14="http://schemas.microsoft.com/office/powerpoint/2010/main" val="31851125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814" y="507421"/>
            <a:ext cx="10972800" cy="222421"/>
          </a:xfrm>
        </p:spPr>
        <p:txBody>
          <a:bodyPr/>
          <a:lstStyle/>
          <a:p>
            <a:r>
              <a:rPr lang="ru-RU" sz="3200" dirty="0">
                <a:solidFill>
                  <a:srgbClr val="00B0F0"/>
                </a:solidFill>
              </a:rPr>
              <a:t>Пример – по неправильному размещению информации</a:t>
            </a:r>
          </a:p>
        </p:txBody>
      </p:sp>
      <p:sp>
        <p:nvSpPr>
          <p:cNvPr id="3" name="Объект 2"/>
          <p:cNvSpPr>
            <a:spLocks noGrp="1"/>
          </p:cNvSpPr>
          <p:nvPr>
            <p:ph idx="1"/>
          </p:nvPr>
        </p:nvSpPr>
        <p:spPr>
          <a:xfrm>
            <a:off x="243282" y="1115736"/>
            <a:ext cx="11685864" cy="5402510"/>
          </a:xfrm>
        </p:spPr>
        <p:txBody>
          <a:bodyPr>
            <a:normAutofit fontScale="55000" lnSpcReduction="20000"/>
          </a:bodyPr>
          <a:lstStyle/>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22.05.2020</a:t>
            </a:r>
          </a:p>
          <a:p>
            <a:pPr>
              <a:lnSpc>
                <a:spcPct val="115000"/>
              </a:lnSpc>
              <a:spcAft>
                <a:spcPts val="600"/>
              </a:spcAft>
              <a:buFont typeface="Symbol"/>
              <a:buChar char=""/>
            </a:pPr>
            <a:r>
              <a:rPr lang="ru-RU" dirty="0">
                <a:effectLst/>
                <a:latin typeface="Times New Roman"/>
                <a:ea typeface="Calibri"/>
                <a:cs typeface="Times New Roman"/>
              </a:rPr>
              <a:t>Прокуратура Волотовского района провела проверку исполнения законодательства о контрактной системе.</a:t>
            </a:r>
          </a:p>
          <a:p>
            <a:pPr>
              <a:lnSpc>
                <a:spcPct val="115000"/>
              </a:lnSpc>
              <a:spcAft>
                <a:spcPts val="600"/>
              </a:spcAft>
              <a:buFont typeface="Symbol"/>
              <a:buChar char=""/>
            </a:pPr>
            <a:r>
              <a:rPr lang="ru-RU" dirty="0">
                <a:effectLst/>
                <a:latin typeface="Times New Roman"/>
                <a:ea typeface="Calibri"/>
                <a:cs typeface="Times New Roman"/>
              </a:rPr>
              <a:t>Установлено, что в июне-июле 2019 года МАОУ «Волотовская средняя школа» заключило два контракта с новгородской и московской организациями на приобретение компьютерной техники, 3-d принтера и комплектующих к нему. При этом информация о результатах проведенных закупок размещена заказчиком в единой информационной системе в сфере закупок только лишь спустя месяц.</a:t>
            </a:r>
          </a:p>
          <a:p>
            <a:pPr>
              <a:lnSpc>
                <a:spcPct val="115000"/>
              </a:lnSpc>
              <a:spcAft>
                <a:spcPts val="600"/>
              </a:spcAft>
              <a:buFont typeface="Symbol"/>
              <a:buChar char=""/>
            </a:pPr>
            <a:r>
              <a:rPr lang="ru-RU" dirty="0">
                <a:effectLst/>
                <a:latin typeface="Times New Roman"/>
                <a:ea typeface="Calibri"/>
                <a:cs typeface="Times New Roman"/>
              </a:rPr>
              <a:t>По данному факту прокурор в отношении директора школы возбудил дело об административном правонарушении по ч. 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 в сфере закупок информации, размещение которой предусмотрено законодательством).</a:t>
            </a:r>
          </a:p>
          <a:p>
            <a:pPr>
              <a:lnSpc>
                <a:spcPct val="115000"/>
              </a:lnSpc>
              <a:spcAft>
                <a:spcPts val="600"/>
              </a:spcAft>
              <a:buFont typeface="Symbol"/>
              <a:buChar char=""/>
            </a:pPr>
            <a:r>
              <a:rPr lang="ru-RU" dirty="0">
                <a:effectLst/>
                <a:latin typeface="Times New Roman"/>
                <a:ea typeface="Calibri"/>
                <a:cs typeface="Times New Roman"/>
              </a:rPr>
              <a:t>По материалам прокурорской проверки должностное лицо оштрафовано на 2 тыс. рублей.</a:t>
            </a:r>
          </a:p>
          <a:p>
            <a:pPr>
              <a:lnSpc>
                <a:spcPct val="115000"/>
              </a:lnSpc>
              <a:spcAft>
                <a:spcPts val="600"/>
              </a:spcAft>
              <a:buFont typeface="Symbol"/>
              <a:buChar char=""/>
            </a:pPr>
            <a:r>
              <a:rPr lang="ru-RU" dirty="0">
                <a:effectLst/>
                <a:latin typeface="Times New Roman"/>
                <a:ea typeface="Calibri"/>
                <a:cs typeface="Times New Roman"/>
              </a:rPr>
              <a:t>Постановление в законную силу не вступило.</a:t>
            </a:r>
          </a:p>
          <a:p>
            <a:pPr>
              <a:lnSpc>
                <a:spcPct val="115000"/>
              </a:lnSpc>
              <a:spcAft>
                <a:spcPts val="600"/>
              </a:spcAft>
              <a:buFont typeface="Symbol"/>
              <a:buChar char=""/>
            </a:pPr>
            <a:r>
              <a:rPr lang="ru-RU" dirty="0">
                <a:effectLst/>
                <a:latin typeface="Times New Roman"/>
                <a:ea typeface="Calibri"/>
                <a:cs typeface="Times New Roman"/>
              </a:rPr>
              <a:t>https://procrf.ru/news/2263499-v-volote-po-materialam-prokurorskoy-proverki-direktor-shkolyi-oshtrafovan-za.html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109250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FEC477-B2A3-45F2-B9AB-BDAE77FB9483}"/>
              </a:ext>
            </a:extLst>
          </p:cNvPr>
          <p:cNvSpPr>
            <a:spLocks noGrp="1"/>
          </p:cNvSpPr>
          <p:nvPr>
            <p:ph type="title"/>
          </p:nvPr>
        </p:nvSpPr>
        <p:spPr>
          <a:xfrm>
            <a:off x="609600" y="274638"/>
            <a:ext cx="10972800" cy="941766"/>
          </a:xfrm>
        </p:spPr>
        <p:txBody>
          <a:bodyPr/>
          <a:lstStyle/>
          <a:p>
            <a:r>
              <a:rPr lang="ru-RU" sz="2400" dirty="0">
                <a:solidFill>
                  <a:srgbClr val="00B0F0"/>
                </a:solidFill>
              </a:rPr>
              <a:t> Пример по протоколу - Шебекинской межрайонной прокуратурой (Белгородская обл.) выявлены нарушения законодательства о закупках для муниципальных нужд</a:t>
            </a:r>
          </a:p>
        </p:txBody>
      </p:sp>
      <p:sp>
        <p:nvSpPr>
          <p:cNvPr id="3" name="Объект 2">
            <a:extLst>
              <a:ext uri="{FF2B5EF4-FFF2-40B4-BE49-F238E27FC236}">
                <a16:creationId xmlns:a16="http://schemas.microsoft.com/office/drawing/2014/main" id="{E6D1D9C4-E70E-449C-AEE5-59E935D12EE9}"/>
              </a:ext>
            </a:extLst>
          </p:cNvPr>
          <p:cNvSpPr>
            <a:spLocks noGrp="1"/>
          </p:cNvSpPr>
          <p:nvPr>
            <p:ph idx="1"/>
          </p:nvPr>
        </p:nvSpPr>
        <p:spPr>
          <a:xfrm>
            <a:off x="609600" y="1323365"/>
            <a:ext cx="10972800" cy="4525963"/>
          </a:xfrm>
        </p:spPr>
        <p:txBody>
          <a:bodyPr/>
          <a:lstStyle/>
          <a:p>
            <a:pPr marL="0" indent="0">
              <a:buNone/>
            </a:pPr>
            <a:r>
              <a:rPr lang="ru-RU" sz="1600" dirty="0"/>
              <a:t>	</a:t>
            </a:r>
          </a:p>
          <a:p>
            <a:r>
              <a:rPr lang="ru-RU" sz="1600" dirty="0">
                <a:solidFill>
                  <a:srgbClr val="FF0000"/>
                </a:solidFill>
              </a:rPr>
              <a:t>Дата опубликования 13.02.2019</a:t>
            </a:r>
          </a:p>
          <a:p>
            <a:r>
              <a:rPr lang="ru-RU" sz="1600" dirty="0"/>
              <a:t>Шебекинской межрайонной прокуратурой  проведена проверка соблюдения требований законодательства о закупках товаров, работ, услуг отдельными видами юридических лиц.</a:t>
            </a:r>
          </a:p>
          <a:p>
            <a:r>
              <a:rPr lang="ru-RU" sz="1600" dirty="0"/>
              <a:t>В ходе проведенной проверки установлено, что заказчиком – МАУ ДОЛ «Салют» 03.12.2018 осуществлена закупка работ по поставке, сборке, монтажу оконных блоков путем проведения электронного аукциона. По итогам рассмотрения заявок составлен соответствующий протокол.</a:t>
            </a:r>
          </a:p>
          <a:p>
            <a:r>
              <a:rPr lang="ru-RU" sz="1600" dirty="0"/>
              <a:t>В силу требований п. 12 ст. 4 Федерального закона «О закупках товаров, работ, услуг отдельными видами юридических лиц»  протоколы, составляемые в ходе закупки, размещаются заказчиком в единой информационной системе не позднее чем через три дня со дня подписания таких протоколов.</a:t>
            </a:r>
          </a:p>
          <a:p>
            <a:r>
              <a:rPr lang="ru-RU" sz="1600" dirty="0"/>
              <a:t>Однако протокол размещен в ЕИС спустя почти две недели.</a:t>
            </a:r>
          </a:p>
          <a:p>
            <a:r>
              <a:rPr lang="ru-RU" sz="1600" dirty="0"/>
              <a:t>В связи с чем в отношении директора МАУ ДОЛ «Салют» и его директора вынесены постановления о возбуждении дел об административных правонарушениях, предусмотренных ч. 4 ст. 7.32.3 КоАП РФ - нарушение предусмотренных законодательством Российской Федерации в сфере закупок работ отдельными видами юридических лиц сроков размещения в единой информационной системе в сфере закупок информации о закупке  работ.</a:t>
            </a:r>
          </a:p>
          <a:p>
            <a:r>
              <a:rPr lang="ru-RU" sz="1600" dirty="0"/>
              <a:t>По итогам рассмотрения постановлений прокурора, управлением ФАС по Белгородской области назначены наказания в виде штрафов в размере 2 000 рублей должностному лицу и 10 000 рублей юридическому лицу.</a:t>
            </a:r>
          </a:p>
          <a:p>
            <a:r>
              <a:rPr lang="ru-RU" sz="1600" dirty="0"/>
              <a:t>В целях устранения нарушений межрайонным  прокурором руководителю организации внесено представление.</a:t>
            </a:r>
          </a:p>
          <a:p>
            <a:r>
              <a:rPr lang="ru-RU" sz="1600" dirty="0"/>
              <a:t>Источник: http://www.belproc.ru/news/3451/</a:t>
            </a:r>
          </a:p>
          <a:p>
            <a:endParaRPr lang="ru-RU" dirty="0"/>
          </a:p>
        </p:txBody>
      </p:sp>
    </p:spTree>
    <p:extLst>
      <p:ext uri="{BB962C8B-B14F-4D97-AF65-F5344CB8AC3E}">
        <p14:creationId xmlns:p14="http://schemas.microsoft.com/office/powerpoint/2010/main" val="22833924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rgbClr val="C00000"/>
                </a:solidFill>
              </a:rPr>
              <a:t>По размещению ежемесячной отчетности</a:t>
            </a:r>
          </a:p>
        </p:txBody>
      </p:sp>
      <p:sp>
        <p:nvSpPr>
          <p:cNvPr id="3" name="Объект 2"/>
          <p:cNvSpPr>
            <a:spLocks noGrp="1"/>
          </p:cNvSpPr>
          <p:nvPr>
            <p:ph idx="1"/>
          </p:nvPr>
        </p:nvSpPr>
        <p:spPr>
          <a:xfrm>
            <a:off x="964733" y="1600200"/>
            <a:ext cx="10763075" cy="4997152"/>
          </a:xfrm>
        </p:spPr>
        <p:txBody>
          <a:bodyPr>
            <a:normAutofit/>
          </a:bodyPr>
          <a:lstStyle/>
          <a:p>
            <a:pPr algn="just">
              <a:lnSpc>
                <a:spcPct val="115000"/>
              </a:lnSpc>
              <a:spcAft>
                <a:spcPts val="600"/>
              </a:spcAft>
              <a:buFont typeface="Symbol"/>
              <a:buChar char=""/>
            </a:pPr>
            <a:r>
              <a:rPr lang="ru-RU" sz="2400" dirty="0">
                <a:effectLst/>
                <a:latin typeface="Times New Roman"/>
                <a:ea typeface="Calibri"/>
                <a:cs typeface="Times New Roman"/>
              </a:rPr>
              <a:t>В ЕИС не размещаются ежемесячные сведения о количестве и общей стоимости заключенных договоров </a:t>
            </a:r>
          </a:p>
          <a:p>
            <a:pPr algn="just">
              <a:lnSpc>
                <a:spcPct val="115000"/>
              </a:lnSpc>
              <a:spcAft>
                <a:spcPts val="600"/>
              </a:spcAft>
              <a:buFont typeface="Symbol"/>
              <a:buChar char=""/>
            </a:pPr>
            <a:r>
              <a:rPr lang="ru-RU" sz="2400" dirty="0">
                <a:effectLst/>
                <a:latin typeface="Times New Roman"/>
                <a:ea typeface="Calibri"/>
                <a:cs typeface="Times New Roman"/>
              </a:rPr>
              <a:t>Ежемесячные сведения о</a:t>
            </a:r>
            <a:r>
              <a:rPr lang="ru-RU" sz="2400" dirty="0">
                <a:ea typeface="Calibri"/>
                <a:cs typeface="Times New Roman"/>
              </a:rPr>
              <a:t> </a:t>
            </a:r>
            <a:r>
              <a:rPr lang="ru-RU" sz="2400" dirty="0">
                <a:effectLst/>
                <a:latin typeface="Times New Roman"/>
                <a:ea typeface="Calibri"/>
                <a:cs typeface="Times New Roman"/>
              </a:rPr>
              <a:t>количестве и общей стоимости заключенных договоров размещаются с нарушением сроков, т.е. позднее 10-го числа месяца, следующего за отчетным месяцем </a:t>
            </a:r>
          </a:p>
          <a:p>
            <a:pPr algn="just">
              <a:lnSpc>
                <a:spcPct val="115000"/>
              </a:lnSpc>
              <a:spcAft>
                <a:spcPts val="600"/>
              </a:spcAft>
              <a:buFont typeface="Symbol"/>
              <a:buChar char=""/>
            </a:pPr>
            <a:r>
              <a:rPr lang="ru-RU" sz="2400" dirty="0">
                <a:effectLst/>
                <a:latin typeface="Times New Roman"/>
                <a:ea typeface="Calibri"/>
                <a:cs typeface="Times New Roman"/>
              </a:rPr>
              <a:t>В ЕИС размещается недостоверная информация о  количестве и общей стоимости заключенных договоров </a:t>
            </a:r>
            <a:r>
              <a:rPr lang="ru-RU" sz="2400" i="1" dirty="0">
                <a:effectLst/>
                <a:latin typeface="Times New Roman"/>
                <a:ea typeface="Calibri"/>
                <a:cs typeface="Times New Roman"/>
              </a:rPr>
              <a:t>(</a:t>
            </a:r>
            <a:r>
              <a:rPr lang="ru-RU" sz="2400" i="1" dirty="0" err="1">
                <a:effectLst/>
                <a:latin typeface="Times New Roman"/>
                <a:ea typeface="Calibri"/>
                <a:cs typeface="Times New Roman"/>
              </a:rPr>
              <a:t>Респ</a:t>
            </a:r>
            <a:r>
              <a:rPr lang="ru-RU" sz="2400" i="1" dirty="0">
                <a:effectLst/>
                <a:latin typeface="Times New Roman"/>
                <a:ea typeface="Calibri"/>
                <a:cs typeface="Times New Roman"/>
              </a:rPr>
              <a:t>. Татарстан).</a:t>
            </a:r>
          </a:p>
          <a:p>
            <a:pPr algn="just">
              <a:lnSpc>
                <a:spcPct val="115000"/>
              </a:lnSpc>
              <a:spcAft>
                <a:spcPts val="0"/>
              </a:spcAft>
            </a:pPr>
            <a:r>
              <a:rPr lang="ru-RU" sz="1600" dirty="0">
                <a:latin typeface="Times New Roman"/>
                <a:ea typeface="Calibri"/>
                <a:cs typeface="Times New Roman"/>
              </a:rPr>
              <a:t>Пример. Заказчик разместил информацию о нулевой стоимости договоров, заключенных с единственным поставщиком, несмотря на то что такие договора заключались в отчетные период.</a:t>
            </a:r>
          </a:p>
          <a:p>
            <a:pPr algn="just">
              <a:lnSpc>
                <a:spcPct val="115000"/>
              </a:lnSpc>
              <a:spcAft>
                <a:spcPts val="0"/>
              </a:spcAft>
            </a:pPr>
            <a:r>
              <a:rPr lang="ru-RU" sz="2400" dirty="0">
                <a:latin typeface="Times New Roman"/>
                <a:ea typeface="Calibri"/>
                <a:cs typeface="Times New Roman"/>
              </a:rPr>
              <a:t>В ЕИС размещается неполная информация по отчетности</a:t>
            </a:r>
            <a:endParaRPr lang="ru-RU" sz="1800" dirty="0">
              <a:ea typeface="Calibri"/>
              <a:cs typeface="Times New Roman"/>
            </a:endParaRPr>
          </a:p>
          <a:p>
            <a:pPr lvl="0" algn="just">
              <a:lnSpc>
                <a:spcPct val="115000"/>
              </a:lnSpc>
              <a:buFont typeface="Symbol"/>
              <a:buChar char=""/>
            </a:pPr>
            <a:endParaRPr lang="ru-RU" sz="2400" dirty="0">
              <a:ea typeface="Calibri"/>
              <a:cs typeface="Times New Roman"/>
            </a:endParaRPr>
          </a:p>
          <a:p>
            <a:endParaRPr lang="ru-RU" dirty="0"/>
          </a:p>
        </p:txBody>
      </p:sp>
    </p:spTree>
    <p:extLst>
      <p:ext uri="{BB962C8B-B14F-4D97-AF65-F5344CB8AC3E}">
        <p14:creationId xmlns:p14="http://schemas.microsoft.com/office/powerpoint/2010/main" val="38581371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2E7E59-8664-434A-82E0-D0DACD9BCF58}"/>
              </a:ext>
            </a:extLst>
          </p:cNvPr>
          <p:cNvSpPr>
            <a:spLocks noGrp="1"/>
          </p:cNvSpPr>
          <p:nvPr>
            <p:ph type="title"/>
          </p:nvPr>
        </p:nvSpPr>
        <p:spPr/>
        <p:txBody>
          <a:bodyPr/>
          <a:lstStyle/>
          <a:p>
            <a:r>
              <a:rPr lang="ru-RU" sz="2400" dirty="0">
                <a:solidFill>
                  <a:srgbClr val="00B0F0"/>
                </a:solidFill>
              </a:rPr>
              <a:t>После вмешательства прокуратуры Первомайского района Томской области местными образовательными организациями в Единой информационной системе в сфере закупок размещены предусмотренные законом сведения</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27474B94-2D13-4DBA-B575-14308200231A}"/>
              </a:ext>
            </a:extLst>
          </p:cNvPr>
          <p:cNvSpPr>
            <a:spLocks noGrp="1"/>
          </p:cNvSpPr>
          <p:nvPr>
            <p:ph idx="1"/>
          </p:nvPr>
        </p:nvSpPr>
        <p:spPr/>
        <p:txBody>
          <a:bodyPr/>
          <a:lstStyle/>
          <a:p>
            <a:r>
              <a:rPr lang="ru-RU" sz="1400" dirty="0">
                <a:solidFill>
                  <a:srgbClr val="FF0000"/>
                </a:solidFill>
              </a:rPr>
              <a:t>Дата опубликования 02.06.2021</a:t>
            </a:r>
          </a:p>
          <a:p>
            <a:r>
              <a:rPr lang="ru-RU" sz="1400" dirty="0"/>
              <a:t>В силу Федерального закона от 18 июля 2011 года № 223-ФЗ «О закупках товаров, работ, услуг отдельными видами юридических лиц» ежемесячно, не позднее 10-го числа месяца, следующего за отчетным, заказчиком в Единой информационной системе в сфере закупок  размещается три отчета: 1) сведения о количестве и об общей стоимости договоров, заключенных заказчиком по результатам закупки товаров, работ, услуг, в том числе об общей стоимости договоров, информация о которых не внесена в реестр договоров в соответствии с частью 3 статьи 4.1 названного Федерального закона; 2) сведения о количестве и стоимости договоров, заключенных заказчиком по результатам закупки у единственного поставщика (исполнителя, подрядчика); 3) сведения о количестве и стоимости договоров, заключенных заказчиком с единственным поставщиком (исполнителем, подрядчиком) по результатам конкурентной закупки, признанной несостоявшейся.</a:t>
            </a:r>
          </a:p>
          <a:p>
            <a:r>
              <a:rPr lang="ru-RU" sz="1400" dirty="0"/>
              <a:t>Вместе с тем проверка показала, что двумя общеобразовательными учреждениями района в Единой информационной системе в сфере закупок  указанные сведения в 2020 и в 2021 гг. размещены не в полном объеме, а пятью местными образовательными учреждениями – с нарушением установленного законом срока.</a:t>
            </a:r>
          </a:p>
          <a:p>
            <a:r>
              <a:rPr lang="ru-RU" sz="1400" dirty="0"/>
              <a:t>По итогам проверки прокурор района внес руководителям данных школ и детских садов представления об устранении нарушений закона. Акты прокурорского реагирования рассмотрены, нарушения устранены, 6 должностных лиц привлечены к дисциплинарной ответственности.</a:t>
            </a:r>
          </a:p>
          <a:p>
            <a:r>
              <a:rPr lang="ru-RU" sz="1400" dirty="0"/>
              <a:t>Также прокурор района возбудил в отношении руководителей образовательных организаций дела об административных правонарушениях, предусмотренных частями 4, 5 статьи 7.32.3 Кодекса Российской Федерации об административных правонарушениях.</a:t>
            </a:r>
          </a:p>
          <a:p>
            <a:r>
              <a:rPr lang="ru-RU" sz="1400" dirty="0"/>
              <a:t>Источник: http://ulusp.ru/2021/06/5374/</a:t>
            </a:r>
          </a:p>
          <a:p>
            <a:endParaRPr lang="ru-RU" dirty="0"/>
          </a:p>
        </p:txBody>
      </p:sp>
    </p:spTree>
    <p:extLst>
      <p:ext uri="{BB962C8B-B14F-4D97-AF65-F5344CB8AC3E}">
        <p14:creationId xmlns:p14="http://schemas.microsoft.com/office/powerpoint/2010/main" val="209244618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По размещению информации в реестре договоров</a:t>
            </a:r>
          </a:p>
        </p:txBody>
      </p:sp>
      <p:sp>
        <p:nvSpPr>
          <p:cNvPr id="3" name="Объект 2"/>
          <p:cNvSpPr>
            <a:spLocks noGrp="1"/>
          </p:cNvSpPr>
          <p:nvPr>
            <p:ph idx="1"/>
          </p:nvPr>
        </p:nvSpPr>
        <p:spPr/>
        <p:txBody>
          <a:bodyPr>
            <a:normAutofit/>
          </a:bodyPr>
          <a:lstStyle/>
          <a:p>
            <a:pPr algn="just">
              <a:lnSpc>
                <a:spcPct val="115000"/>
              </a:lnSpc>
              <a:spcAft>
                <a:spcPts val="600"/>
              </a:spcAft>
              <a:buFont typeface="Symbol"/>
              <a:buChar char=""/>
            </a:pPr>
            <a:r>
              <a:rPr lang="ru-RU" sz="2000" dirty="0">
                <a:effectLst/>
                <a:latin typeface="Times New Roman" panose="02020603050405020304" pitchFamily="18" charset="0"/>
                <a:ea typeface="Calibri"/>
                <a:cs typeface="Times New Roman" panose="02020603050405020304" pitchFamily="18" charset="0"/>
              </a:rPr>
              <a:t>Информация в реестр договоров не вносится</a:t>
            </a:r>
            <a:r>
              <a:rPr lang="ru-RU" sz="2000" i="1" dirty="0">
                <a:effectLst/>
                <a:latin typeface="Times New Roman" panose="02020603050405020304" pitchFamily="18" charset="0"/>
                <a:ea typeface="Calibri"/>
                <a:cs typeface="Times New Roman" panose="02020603050405020304" pitchFamily="18" charset="0"/>
              </a:rPr>
              <a:t>, </a:t>
            </a:r>
            <a:r>
              <a:rPr lang="ru-RU" sz="2000" dirty="0">
                <a:effectLst/>
                <a:latin typeface="Times New Roman" panose="02020603050405020304" pitchFamily="18" charset="0"/>
                <a:ea typeface="Calibri"/>
                <a:cs typeface="Times New Roman" panose="02020603050405020304" pitchFamily="18" charset="0"/>
              </a:rPr>
              <a:t>в том числе информация о заключенных дополнительных соглашениях</a:t>
            </a:r>
            <a:r>
              <a:rPr lang="ru-RU" sz="2000" i="1" dirty="0">
                <a:effectLst/>
                <a:latin typeface="Times New Roman" panose="02020603050405020304" pitchFamily="18" charset="0"/>
                <a:ea typeface="Calibri"/>
                <a:cs typeface="Times New Roman" panose="02020603050405020304" pitchFamily="18" charset="0"/>
              </a:rPr>
              <a:t>, </a:t>
            </a:r>
            <a:r>
              <a:rPr lang="ru-RU" sz="2000" dirty="0">
                <a:effectLst/>
                <a:latin typeface="Times New Roman" panose="02020603050405020304" pitchFamily="18" charset="0"/>
                <a:ea typeface="Calibri"/>
                <a:cs typeface="Times New Roman" panose="02020603050405020304" pitchFamily="18" charset="0"/>
              </a:rPr>
              <a:t>информация об исполнении договора</a:t>
            </a:r>
            <a:r>
              <a:rPr lang="ru-RU" sz="2000" i="1" dirty="0">
                <a:effectLst/>
                <a:latin typeface="Times New Roman" panose="02020603050405020304" pitchFamily="18" charset="0"/>
                <a:ea typeface="Calibri"/>
                <a:cs typeface="Times New Roman" panose="02020603050405020304" pitchFamily="18" charset="0"/>
              </a:rPr>
              <a:t>;</a:t>
            </a:r>
          </a:p>
          <a:p>
            <a:pPr algn="just">
              <a:lnSpc>
                <a:spcPct val="115000"/>
              </a:lnSpc>
              <a:spcAft>
                <a:spcPts val="600"/>
              </a:spcAft>
              <a:buFont typeface="Symbol"/>
              <a:buChar char=""/>
            </a:pPr>
            <a:r>
              <a:rPr lang="ru-RU" sz="2000" dirty="0">
                <a:solidFill>
                  <a:srgbClr val="00B0F0"/>
                </a:solidFill>
                <a:latin typeface="Times New Roman" panose="02020603050405020304" pitchFamily="18" charset="0"/>
                <a:ea typeface="Calibri"/>
                <a:cs typeface="Times New Roman" panose="02020603050405020304" pitchFamily="18" charset="0"/>
              </a:rPr>
              <a:t>В реестр договоров не вносится информация о закупках у единственного поставщика - новелла:</a:t>
            </a:r>
          </a:p>
          <a:p>
            <a:pPr marL="0" indent="0" algn="just">
              <a:lnSpc>
                <a:spcPct val="115000"/>
              </a:lnSpc>
              <a:spcAft>
                <a:spcPts val="600"/>
              </a:spcAft>
              <a:buNone/>
            </a:pPr>
            <a:r>
              <a:rPr lang="ru-RU" sz="2000" dirty="0">
                <a:solidFill>
                  <a:srgbClr val="00B0F0"/>
                </a:solidFill>
                <a:latin typeface="Times New Roman" panose="02020603050405020304" pitchFamily="18" charset="0"/>
                <a:ea typeface="Calibri"/>
                <a:cs typeface="Times New Roman" panose="02020603050405020304" pitchFamily="18" charset="0"/>
              </a:rPr>
              <a:t> - заказчик полагает, что любые договора у </a:t>
            </a:r>
            <a:r>
              <a:rPr lang="ru-RU" sz="2000" dirty="0" err="1">
                <a:solidFill>
                  <a:srgbClr val="00B0F0"/>
                </a:solidFill>
                <a:latin typeface="Times New Roman" panose="02020603050405020304" pitchFamily="18" charset="0"/>
                <a:ea typeface="Calibri"/>
                <a:cs typeface="Times New Roman" panose="02020603050405020304" pitchFamily="18" charset="0"/>
              </a:rPr>
              <a:t>ед.поставщика</a:t>
            </a:r>
            <a:r>
              <a:rPr lang="ru-RU" sz="2000" dirty="0">
                <a:solidFill>
                  <a:srgbClr val="00B0F0"/>
                </a:solidFill>
                <a:latin typeface="Times New Roman" panose="02020603050405020304" pitchFamily="18" charset="0"/>
                <a:ea typeface="Calibri"/>
                <a:cs typeface="Times New Roman" panose="02020603050405020304" pitchFamily="18" charset="0"/>
              </a:rPr>
              <a:t> в ЕИС не размещаются;</a:t>
            </a:r>
          </a:p>
          <a:p>
            <a:pPr marL="0" indent="0" algn="just">
              <a:lnSpc>
                <a:spcPct val="115000"/>
              </a:lnSpc>
              <a:spcAft>
                <a:spcPts val="600"/>
              </a:spcAft>
              <a:buNone/>
            </a:pPr>
            <a:r>
              <a:rPr lang="ru-RU" sz="2000" dirty="0">
                <a:solidFill>
                  <a:srgbClr val="00B0F0"/>
                </a:solidFill>
                <a:latin typeface="Times New Roman" panose="02020603050405020304" pitchFamily="18" charset="0"/>
                <a:ea typeface="Calibri"/>
                <a:cs typeface="Times New Roman" panose="02020603050405020304" pitchFamily="18" charset="0"/>
              </a:rPr>
              <a:t> - заказчик устанавливает свои «пороги» размещения / </a:t>
            </a:r>
            <a:r>
              <a:rPr lang="ru-RU" sz="2000" dirty="0" err="1">
                <a:solidFill>
                  <a:srgbClr val="00B0F0"/>
                </a:solidFill>
                <a:latin typeface="Times New Roman" panose="02020603050405020304" pitchFamily="18" charset="0"/>
                <a:ea typeface="Calibri"/>
                <a:cs typeface="Times New Roman" panose="02020603050405020304" pitchFamily="18" charset="0"/>
              </a:rPr>
              <a:t>неразмещения</a:t>
            </a:r>
            <a:r>
              <a:rPr lang="ru-RU" sz="2000" dirty="0">
                <a:solidFill>
                  <a:srgbClr val="00B0F0"/>
                </a:solidFill>
                <a:latin typeface="Times New Roman" panose="02020603050405020304" pitchFamily="18" charset="0"/>
                <a:ea typeface="Calibri"/>
                <a:cs typeface="Times New Roman" panose="02020603050405020304" pitchFamily="18" charset="0"/>
              </a:rPr>
              <a:t> информации в ЕИС</a:t>
            </a:r>
          </a:p>
          <a:p>
            <a:pPr algn="just">
              <a:lnSpc>
                <a:spcPct val="115000"/>
              </a:lnSpc>
              <a:spcAft>
                <a:spcPts val="600"/>
              </a:spcAft>
              <a:buFont typeface="Symbol"/>
              <a:buChar char=""/>
            </a:pPr>
            <a:r>
              <a:rPr lang="ru-RU" sz="2000" dirty="0">
                <a:effectLst/>
                <a:latin typeface="Times New Roman" panose="02020603050405020304" pitchFamily="18" charset="0"/>
                <a:ea typeface="Calibri"/>
                <a:cs typeface="Times New Roman" panose="02020603050405020304" pitchFamily="18" charset="0"/>
              </a:rPr>
              <a:t>Информация в реестр договоров вносится с нарушением сроков</a:t>
            </a:r>
            <a:r>
              <a:rPr lang="ru-RU" sz="2000" i="1" dirty="0">
                <a:effectLst/>
                <a:latin typeface="Times New Roman" panose="02020603050405020304" pitchFamily="18" charset="0"/>
                <a:ea typeface="Calibri"/>
                <a:cs typeface="Times New Roman" panose="02020603050405020304" pitchFamily="18" charset="0"/>
              </a:rPr>
              <a:t>, </a:t>
            </a:r>
            <a:r>
              <a:rPr lang="ru-RU" sz="2000" dirty="0">
                <a:effectLst/>
                <a:latin typeface="Times New Roman" panose="02020603050405020304" pitchFamily="18" charset="0"/>
                <a:ea typeface="Calibri"/>
                <a:cs typeface="Times New Roman" panose="02020603050405020304" pitchFamily="18" charset="0"/>
              </a:rPr>
              <a:t> в том числе информация об изменении договора</a:t>
            </a:r>
            <a:r>
              <a:rPr lang="ru-RU" sz="2000" i="1" dirty="0">
                <a:effectLst/>
                <a:latin typeface="Times New Roman" panose="02020603050405020304" pitchFamily="18" charset="0"/>
                <a:ea typeface="Calibri"/>
                <a:cs typeface="Times New Roman" panose="02020603050405020304" pitchFamily="18" charset="0"/>
              </a:rPr>
              <a:t>;</a:t>
            </a:r>
          </a:p>
          <a:p>
            <a:pPr algn="just">
              <a:lnSpc>
                <a:spcPct val="115000"/>
              </a:lnSpc>
              <a:spcAft>
                <a:spcPts val="600"/>
              </a:spcAft>
              <a:buFont typeface="Symbol"/>
              <a:buChar char=""/>
            </a:pPr>
            <a:endParaRPr lang="ru-RU" sz="2000" dirty="0">
              <a:latin typeface="Times New Roman" panose="02020603050405020304" pitchFamily="18" charset="0"/>
              <a:ea typeface="Calibri"/>
              <a:cs typeface="Times New Roman" panose="02020603050405020304" pitchFamily="18" charset="0"/>
            </a:endParaRPr>
          </a:p>
          <a:p>
            <a:endParaRPr lang="ru-RU" dirty="0"/>
          </a:p>
        </p:txBody>
      </p:sp>
    </p:spTree>
    <p:extLst>
      <p:ext uri="{BB962C8B-B14F-4D97-AF65-F5344CB8AC3E}">
        <p14:creationId xmlns:p14="http://schemas.microsoft.com/office/powerpoint/2010/main" val="323221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C7C695-C52A-4D88-88AE-40F2238C6858}"/>
              </a:ext>
            </a:extLst>
          </p:cNvPr>
          <p:cNvSpPr>
            <a:spLocks noGrp="1"/>
          </p:cNvSpPr>
          <p:nvPr>
            <p:ph idx="1"/>
          </p:nvPr>
        </p:nvSpPr>
        <p:spPr/>
        <p:txBody>
          <a:bodyPr>
            <a:normAutofit/>
          </a:bodyPr>
          <a:lstStyle/>
          <a:p>
            <a:pPr marL="0" indent="0" algn="ctr">
              <a:buNone/>
            </a:pPr>
            <a:r>
              <a:rPr lang="ru-RU" sz="3600" dirty="0">
                <a:solidFill>
                  <a:srgbClr val="FF0000"/>
                </a:solidFill>
              </a:rPr>
              <a:t>Последние изменения законодательства </a:t>
            </a:r>
          </a:p>
        </p:txBody>
      </p:sp>
    </p:spTree>
    <p:extLst>
      <p:ext uri="{BB962C8B-B14F-4D97-AF65-F5344CB8AC3E}">
        <p14:creationId xmlns:p14="http://schemas.microsoft.com/office/powerpoint/2010/main" val="4072066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23BA84-C976-F7D6-BDE8-D2B215367B75}"/>
              </a:ext>
            </a:extLst>
          </p:cNvPr>
          <p:cNvSpPr>
            <a:spLocks noGrp="1"/>
          </p:cNvSpPr>
          <p:nvPr>
            <p:ph type="title"/>
          </p:nvPr>
        </p:nvSpPr>
        <p:spPr>
          <a:xfrm>
            <a:off x="720754" y="1623477"/>
            <a:ext cx="10515600" cy="1325563"/>
          </a:xfrm>
        </p:spPr>
        <p:txBody>
          <a:bodyPr/>
          <a:lstStyle/>
          <a:p>
            <a:r>
              <a:rPr lang="ru-RU" dirty="0">
                <a:solidFill>
                  <a:srgbClr val="FF0000"/>
                </a:solidFill>
              </a:rPr>
              <a:t>Изменения по «стройке»</a:t>
            </a:r>
          </a:p>
        </p:txBody>
      </p:sp>
    </p:spTree>
    <p:extLst>
      <p:ext uri="{BB962C8B-B14F-4D97-AF65-F5344CB8AC3E}">
        <p14:creationId xmlns:p14="http://schemas.microsoft.com/office/powerpoint/2010/main" val="322181974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814" y="499032"/>
            <a:ext cx="10972800" cy="222421"/>
          </a:xfrm>
        </p:spPr>
        <p:txBody>
          <a:bodyPr/>
          <a:lstStyle/>
          <a:p>
            <a:r>
              <a:rPr lang="ru-RU" sz="3200" dirty="0">
                <a:solidFill>
                  <a:srgbClr val="00B0F0"/>
                </a:solidFill>
              </a:rPr>
              <a:t>Пример – по новелле</a:t>
            </a:r>
          </a:p>
        </p:txBody>
      </p:sp>
      <p:sp>
        <p:nvSpPr>
          <p:cNvPr id="3" name="Объект 2"/>
          <p:cNvSpPr>
            <a:spLocks noGrp="1"/>
          </p:cNvSpPr>
          <p:nvPr>
            <p:ph idx="1"/>
          </p:nvPr>
        </p:nvSpPr>
        <p:spPr>
          <a:xfrm>
            <a:off x="243282" y="1115736"/>
            <a:ext cx="11685864" cy="540251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По постановлениям прокуратуры Промышленного района г. Оренбурга руководители семи образовательных учреждений понесли административную ответственность за нарушения законодательства о закупках</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05.04.2021</a:t>
            </a:r>
          </a:p>
          <a:p>
            <a:pPr>
              <a:lnSpc>
                <a:spcPct val="115000"/>
              </a:lnSpc>
              <a:spcAft>
                <a:spcPts val="600"/>
              </a:spcAft>
              <a:buFont typeface="Symbol"/>
              <a:buChar char=""/>
            </a:pPr>
            <a:r>
              <a:rPr lang="ru-RU" dirty="0">
                <a:effectLst/>
                <a:latin typeface="Times New Roman"/>
                <a:ea typeface="Calibri"/>
                <a:cs typeface="Times New Roman"/>
              </a:rPr>
              <a:t>Прокуратура Промышленного района г. Оренбурга в ходе проверки исполнения требований законодательства о закупках выявила нарушения, допущенные в семи образовательных учреждениях. </a:t>
            </a:r>
          </a:p>
          <a:p>
            <a:pPr>
              <a:lnSpc>
                <a:spcPct val="115000"/>
              </a:lnSpc>
              <a:spcAft>
                <a:spcPts val="600"/>
              </a:spcAft>
              <a:buFont typeface="Symbol"/>
              <a:buChar char=""/>
            </a:pPr>
            <a:r>
              <a:rPr lang="ru-RU" dirty="0">
                <a:effectLst/>
                <a:latin typeface="Times New Roman"/>
                <a:ea typeface="Calibri"/>
                <a:cs typeface="Times New Roman"/>
              </a:rPr>
              <a:t>Установлено, что заказчики незаконно изменяли условия заключенных контрактов, не корректно формировали начальную (максимальную) цену контракта и не размещали в Единой информационной системе в сфере закупок информацию и документы, подлежащие опубликованию на этой площадке. </a:t>
            </a:r>
          </a:p>
          <a:p>
            <a:pPr>
              <a:lnSpc>
                <a:spcPct val="115000"/>
              </a:lnSpc>
              <a:spcAft>
                <a:spcPts val="600"/>
              </a:spcAft>
              <a:buFont typeface="Symbol"/>
              <a:buChar char=""/>
            </a:pPr>
            <a:r>
              <a:rPr lang="ru-RU" dirty="0">
                <a:effectLst/>
                <a:latin typeface="Times New Roman"/>
                <a:ea typeface="Calibri"/>
                <a:cs typeface="Times New Roman"/>
              </a:rPr>
              <a:t>Многими заказчиками ошибочно сделан вывод о возможности </a:t>
            </a:r>
            <a:r>
              <a:rPr lang="ru-RU" dirty="0" err="1">
                <a:effectLst/>
                <a:latin typeface="Times New Roman"/>
                <a:ea typeface="Calibri"/>
                <a:cs typeface="Times New Roman"/>
              </a:rPr>
              <a:t>неразмещения</a:t>
            </a:r>
            <a:r>
              <a:rPr lang="ru-RU" dirty="0">
                <a:effectLst/>
                <a:latin typeface="Times New Roman"/>
                <a:ea typeface="Calibri"/>
                <a:cs typeface="Times New Roman"/>
              </a:rPr>
              <a:t> в указанной системе договоров, заключенных без применения конкурентных процедур, независимо от их цены. При этом ч. 15 ст. 4 Федерального закона «О закупках товаров, работ, услуг отдельными видами юридических лиц» определена максимальная стоимость закупки, до достижения которой заказчику предоставлено право не размещать сведения о ней в реестре договоров. Она составляет 100 тыс. рублей. </a:t>
            </a:r>
          </a:p>
          <a:p>
            <a:pPr>
              <a:lnSpc>
                <a:spcPct val="115000"/>
              </a:lnSpc>
              <a:spcAft>
                <a:spcPts val="600"/>
              </a:spcAft>
              <a:buFont typeface="Symbol"/>
              <a:buChar char=""/>
            </a:pPr>
            <a:r>
              <a:rPr lang="ru-RU" dirty="0">
                <a:effectLst/>
                <a:latin typeface="Times New Roman"/>
                <a:ea typeface="Calibri"/>
                <a:cs typeface="Times New Roman"/>
              </a:rPr>
              <a:t>При цене договора выше указанной суммы, независимо от способа его заключения, сведения о нем подлежат обязательному размещению в Единой информационной системе.</a:t>
            </a:r>
          </a:p>
          <a:p>
            <a:pPr>
              <a:lnSpc>
                <a:spcPct val="115000"/>
              </a:lnSpc>
              <a:spcAft>
                <a:spcPts val="600"/>
              </a:spcAft>
              <a:buFont typeface="Symbol"/>
              <a:buChar char=""/>
            </a:pPr>
            <a:r>
              <a:rPr lang="ru-RU" dirty="0">
                <a:effectLst/>
                <a:latin typeface="Times New Roman"/>
                <a:ea typeface="Calibri"/>
                <a:cs typeface="Times New Roman"/>
              </a:rPr>
              <a:t>За допущенные нарушения все виновные лица по постановлениям прокуратуры понесли административную ответственность по ч. 4 и 5 ст. 7.32.3 КоАП РФ (нарушение порядка осуществления закупок). Общая сумма наложенных на них антимонопольным органом штрафов составила более 80 тыс. рублей.</a:t>
            </a:r>
          </a:p>
          <a:p>
            <a:pPr>
              <a:lnSpc>
                <a:spcPct val="115000"/>
              </a:lnSpc>
              <a:spcAft>
                <a:spcPts val="600"/>
              </a:spcAft>
              <a:buFont typeface="Symbol"/>
              <a:buChar char=""/>
            </a:pPr>
            <a:r>
              <a:rPr lang="ru-RU" dirty="0">
                <a:effectLst/>
                <a:latin typeface="Times New Roman"/>
                <a:ea typeface="Calibri"/>
                <a:cs typeface="Times New Roman"/>
              </a:rPr>
              <a:t>Источник https://procrf.ru/news/2429177-po-postanovleniyam-prokuraturyi-promyishlennogo-rayona-g-orenburga-rukovoditeli-semi-obrazovatelnyih.html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2353990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814" y="499032"/>
            <a:ext cx="10972800" cy="222421"/>
          </a:xfrm>
        </p:spPr>
        <p:txBody>
          <a:bodyPr/>
          <a:lstStyle/>
          <a:p>
            <a:r>
              <a:rPr lang="ru-RU" sz="3200" dirty="0">
                <a:solidFill>
                  <a:srgbClr val="00B0F0"/>
                </a:solidFill>
              </a:rPr>
              <a:t>Пример – по новелле</a:t>
            </a:r>
          </a:p>
        </p:txBody>
      </p:sp>
      <p:sp>
        <p:nvSpPr>
          <p:cNvPr id="3" name="Объект 2"/>
          <p:cNvSpPr>
            <a:spLocks noGrp="1"/>
          </p:cNvSpPr>
          <p:nvPr>
            <p:ph idx="1"/>
          </p:nvPr>
        </p:nvSpPr>
        <p:spPr>
          <a:xfrm>
            <a:off x="243282" y="1115736"/>
            <a:ext cx="11685864" cy="540251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В Чите (Забайкальский край) прокуратура пресекла нарушения законодательства о закупках в военно-историческом центре «Дом офицеров Забайкальского края»</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20.08.2020</a:t>
            </a:r>
          </a:p>
          <a:p>
            <a:pPr>
              <a:lnSpc>
                <a:spcPct val="115000"/>
              </a:lnSpc>
              <a:spcAft>
                <a:spcPts val="600"/>
              </a:spcAft>
              <a:buFont typeface="Symbol"/>
              <a:buChar char=""/>
            </a:pPr>
            <a:r>
              <a:rPr lang="ru-RU" dirty="0">
                <a:effectLst/>
                <a:latin typeface="Times New Roman"/>
                <a:ea typeface="Calibri"/>
                <a:cs typeface="Times New Roman"/>
              </a:rPr>
              <a:t>Прокуратура Центрального района г. Читы провела проверку исполнения законодательства о закупках товаров, работ, услуг отдельными видами юридических лиц в государственном автономном учреждении «Военно-исторический центр "Дом офицеров Забайкальского края"».</a:t>
            </a:r>
          </a:p>
          <a:p>
            <a:pPr>
              <a:lnSpc>
                <a:spcPct val="115000"/>
              </a:lnSpc>
              <a:spcAft>
                <a:spcPts val="600"/>
              </a:spcAft>
              <a:buFont typeface="Symbol"/>
              <a:buChar char=""/>
            </a:pPr>
            <a:r>
              <a:rPr lang="ru-RU" dirty="0">
                <a:effectLst/>
                <a:latin typeface="Times New Roman"/>
                <a:ea typeface="Calibri"/>
                <a:cs typeface="Times New Roman"/>
              </a:rPr>
              <a:t>Установлено, что в нарушение закона учреждение не размещало в единой информационной системе сведения и документы о закупках, превышающих 100 тыс. рублей. Причинами и условиями, способствующими нарушению, послужило использование в работе противоречащего законодательству положения о закупках, которое предусматривало право заказчика не размещать в единой информационной системе сведения и документы о закупках, не превышающих 400 тыс. рублей.</a:t>
            </a:r>
          </a:p>
          <a:p>
            <a:pPr>
              <a:lnSpc>
                <a:spcPct val="115000"/>
              </a:lnSpc>
              <a:spcAft>
                <a:spcPts val="600"/>
              </a:spcAft>
              <a:buFont typeface="Symbol"/>
              <a:buChar char=""/>
            </a:pPr>
            <a:r>
              <a:rPr lang="ru-RU" dirty="0">
                <a:effectLst/>
                <a:latin typeface="Times New Roman"/>
                <a:ea typeface="Calibri"/>
                <a:cs typeface="Times New Roman"/>
              </a:rPr>
              <a:t>В связи с этим прокуратура внесла директору учреждения представление и опротестовало положение о закупках.</a:t>
            </a:r>
          </a:p>
          <a:p>
            <a:pPr>
              <a:lnSpc>
                <a:spcPct val="115000"/>
              </a:lnSpc>
              <a:spcAft>
                <a:spcPts val="600"/>
              </a:spcAft>
              <a:buFont typeface="Symbol"/>
              <a:buChar char=""/>
            </a:pPr>
            <a:r>
              <a:rPr lang="ru-RU" dirty="0">
                <a:effectLst/>
                <a:latin typeface="Times New Roman"/>
                <a:ea typeface="Calibri"/>
                <a:cs typeface="Times New Roman"/>
              </a:rPr>
              <a:t>По результатам рассмотрения актов прокурорского реагирования нарушения устранены, положение приведено в соответствии с действующим законодательством, виновное должностное лицо учреждения привлечено к дисциплинарной ответственности.</a:t>
            </a:r>
          </a:p>
          <a:p>
            <a:pPr>
              <a:lnSpc>
                <a:spcPct val="115000"/>
              </a:lnSpc>
              <a:spcAft>
                <a:spcPts val="600"/>
              </a:spcAft>
              <a:buFont typeface="Symbol"/>
              <a:buChar char=""/>
            </a:pPr>
            <a:r>
              <a:rPr lang="ru-RU" dirty="0">
                <a:effectLst/>
                <a:latin typeface="Times New Roman"/>
                <a:ea typeface="Calibri"/>
                <a:cs typeface="Times New Roman"/>
              </a:rPr>
              <a:t>Кроме того, прокуратура возбудила в отношении руководителя учреждения дело об административном правонарушении по ч. 5 ст. 7.32.3 КоАП РФ (нарушение порядка осуществления закупки товаров, работ, услуг отдельными видами юридических лиц). Рассмотрев дело, региональное управление Федеральной антимонопольной службы признало его виновным и назначило наказание в виде административного штрафа в размере 30 тыс. рублей.</a:t>
            </a:r>
          </a:p>
          <a:p>
            <a:pPr>
              <a:lnSpc>
                <a:spcPct val="115000"/>
              </a:lnSpc>
              <a:spcAft>
                <a:spcPts val="600"/>
              </a:spcAft>
              <a:buFont typeface="Symbol"/>
              <a:buChar char=""/>
            </a:pPr>
            <a:r>
              <a:rPr lang="ru-RU" dirty="0">
                <a:effectLst/>
                <a:latin typeface="Times New Roman"/>
                <a:ea typeface="Calibri"/>
                <a:cs typeface="Times New Roman"/>
              </a:rPr>
              <a:t>Постановление о привлечении к административной ответственности не вступило в законную силу.</a:t>
            </a:r>
          </a:p>
          <a:p>
            <a:pPr>
              <a:lnSpc>
                <a:spcPct val="115000"/>
              </a:lnSpc>
              <a:spcAft>
                <a:spcPts val="600"/>
              </a:spcAft>
              <a:buFont typeface="Symbol"/>
              <a:buChar char=""/>
            </a:pPr>
            <a:r>
              <a:rPr lang="ru-RU" dirty="0">
                <a:effectLst/>
                <a:latin typeface="Times New Roman"/>
                <a:ea typeface="Calibri"/>
                <a:cs typeface="Times New Roman"/>
              </a:rPr>
              <a:t>Источник https://procrf.ru/news/2361124-v-chite-prokuratura-presekla-narusheniya-zakonodatelstva-o-zakupkah-v-voenno-istoricheskom.html</a:t>
            </a: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26181973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814" y="431920"/>
            <a:ext cx="10972800" cy="222421"/>
          </a:xfrm>
        </p:spPr>
        <p:txBody>
          <a:bodyPr/>
          <a:lstStyle/>
          <a:p>
            <a:r>
              <a:rPr lang="ru-RU" sz="3200" dirty="0">
                <a:solidFill>
                  <a:srgbClr val="00B0F0"/>
                </a:solidFill>
              </a:rPr>
              <a:t>Пример – по невнесению информации об исполнении договора в реестр</a:t>
            </a:r>
          </a:p>
        </p:txBody>
      </p:sp>
      <p:sp>
        <p:nvSpPr>
          <p:cNvPr id="3" name="Объект 2"/>
          <p:cNvSpPr>
            <a:spLocks noGrp="1"/>
          </p:cNvSpPr>
          <p:nvPr>
            <p:ph idx="1"/>
          </p:nvPr>
        </p:nvSpPr>
        <p:spPr>
          <a:xfrm>
            <a:off x="243282" y="1115736"/>
            <a:ext cx="11685864" cy="540251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После принятых мер прокурорского реагирования устранены нарушения федерального законодательства в сфере закупок</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10.02.2021</a:t>
            </a:r>
          </a:p>
          <a:p>
            <a:pPr>
              <a:lnSpc>
                <a:spcPct val="115000"/>
              </a:lnSpc>
              <a:spcAft>
                <a:spcPts val="600"/>
              </a:spcAft>
              <a:buFont typeface="Symbol"/>
              <a:buChar char=""/>
            </a:pPr>
            <a:r>
              <a:rPr lang="ru-RU" dirty="0">
                <a:effectLst/>
                <a:latin typeface="Times New Roman"/>
                <a:ea typeface="Calibri"/>
                <a:cs typeface="Times New Roman"/>
              </a:rPr>
              <a:t>Начальник отдела закупок ОГУП «</a:t>
            </a:r>
            <a:r>
              <a:rPr lang="ru-RU" dirty="0" err="1">
                <a:effectLst/>
                <a:latin typeface="Times New Roman"/>
                <a:ea typeface="Calibri"/>
                <a:cs typeface="Times New Roman"/>
              </a:rPr>
              <a:t>Липецкоблводоканал</a:t>
            </a:r>
            <a:r>
              <a:rPr lang="ru-RU" dirty="0">
                <a:effectLst/>
                <a:latin typeface="Times New Roman"/>
                <a:ea typeface="Calibri"/>
                <a:cs typeface="Times New Roman"/>
              </a:rPr>
              <a:t>» привлечена к административной ответственности за несвоевременное размещение информации об исполнении контракта на поставку автомобильного топлива.</a:t>
            </a:r>
          </a:p>
          <a:p>
            <a:pPr>
              <a:lnSpc>
                <a:spcPct val="115000"/>
              </a:lnSpc>
              <a:spcAft>
                <a:spcPts val="600"/>
              </a:spcAft>
              <a:buFont typeface="Symbol"/>
              <a:buChar char=""/>
            </a:pPr>
            <a:r>
              <a:rPr lang="ru-RU" dirty="0">
                <a:effectLst/>
                <a:latin typeface="Times New Roman"/>
                <a:ea typeface="Calibri"/>
                <a:cs typeface="Times New Roman"/>
              </a:rPr>
              <a:t>По поручению прокуратуры области прокуратура Советского района г. Липецка с привлечением специалиста Липецкого УФАС России провела проверку исполнения федерального законодательства в сфере закупок в деятельности ОГУП «</a:t>
            </a:r>
            <a:r>
              <a:rPr lang="ru-RU" dirty="0" err="1">
                <a:effectLst/>
                <a:latin typeface="Times New Roman"/>
                <a:ea typeface="Calibri"/>
                <a:cs typeface="Times New Roman"/>
              </a:rPr>
              <a:t>Липецкоблводоканал</a:t>
            </a:r>
            <a:r>
              <a:rPr lang="ru-RU" dirty="0">
                <a:effectLst/>
                <a:latin typeface="Times New Roman"/>
                <a:ea typeface="Calibri"/>
                <a:cs typeface="Times New Roman"/>
              </a:rPr>
              <a:t>».</a:t>
            </a:r>
          </a:p>
          <a:p>
            <a:pPr>
              <a:lnSpc>
                <a:spcPct val="115000"/>
              </a:lnSpc>
              <a:spcAft>
                <a:spcPts val="600"/>
              </a:spcAft>
              <a:buFont typeface="Symbol"/>
              <a:buChar char=""/>
            </a:pPr>
            <a:r>
              <a:rPr lang="ru-RU" dirty="0">
                <a:effectLst/>
                <a:latin typeface="Times New Roman"/>
                <a:ea typeface="Calibri"/>
                <a:cs typeface="Times New Roman"/>
              </a:rPr>
              <a:t>Установлено, что в нарушение Федерального закона от 18.07.2011 № 223-ФЗ "О закупках товаров, работ, услуг отдельными видами юридических лиц» по на официальном сайте единой информационной системы в сфере закупок http://zakupki.gov.ru отсутствовала информация об исполнении контракта на закупку автомобильного топлива на сумму 4 999 348 рублей.</a:t>
            </a:r>
          </a:p>
          <a:p>
            <a:pPr>
              <a:lnSpc>
                <a:spcPct val="115000"/>
              </a:lnSpc>
              <a:spcAft>
                <a:spcPts val="600"/>
              </a:spcAft>
              <a:buFont typeface="Symbol"/>
              <a:buChar char=""/>
            </a:pPr>
            <a:r>
              <a:rPr lang="ru-RU" dirty="0">
                <a:effectLst/>
                <a:latin typeface="Times New Roman"/>
                <a:ea typeface="Calibri"/>
                <a:cs typeface="Times New Roman"/>
              </a:rPr>
              <a:t>Действующим законодательством предусмотрена административная ответственность за нарушение сроков размещения в единой информационной системе в сфере закупок информации размещение которой предусмотрено законодательством РФ.</a:t>
            </a:r>
          </a:p>
          <a:p>
            <a:pPr>
              <a:lnSpc>
                <a:spcPct val="115000"/>
              </a:lnSpc>
              <a:spcAft>
                <a:spcPts val="600"/>
              </a:spcAft>
              <a:buFont typeface="Symbol"/>
              <a:buChar char=""/>
            </a:pPr>
            <a:r>
              <a:rPr lang="ru-RU" dirty="0">
                <a:effectLst/>
                <a:latin typeface="Times New Roman"/>
                <a:ea typeface="Calibri"/>
                <a:cs typeface="Times New Roman"/>
              </a:rPr>
              <a:t>В этой связи в отношении начальника отдела закупок ОГУП «</a:t>
            </a:r>
            <a:r>
              <a:rPr lang="ru-RU" dirty="0" err="1">
                <a:effectLst/>
                <a:latin typeface="Times New Roman"/>
                <a:ea typeface="Calibri"/>
                <a:cs typeface="Times New Roman"/>
              </a:rPr>
              <a:t>Липецкоблводоканал</a:t>
            </a:r>
            <a:r>
              <a:rPr lang="ru-RU" dirty="0">
                <a:effectLst/>
                <a:latin typeface="Times New Roman"/>
                <a:ea typeface="Calibri"/>
                <a:cs typeface="Times New Roman"/>
              </a:rPr>
              <a:t>» прокурор возбудил дело об административном правонарушении по ч. 4 ст. 7.32.3 КоАП РФ.</a:t>
            </a:r>
          </a:p>
          <a:p>
            <a:pPr>
              <a:lnSpc>
                <a:spcPct val="115000"/>
              </a:lnSpc>
              <a:spcAft>
                <a:spcPts val="600"/>
              </a:spcAft>
              <a:buFont typeface="Symbol"/>
              <a:buChar char=""/>
            </a:pPr>
            <a:r>
              <a:rPr lang="ru-RU" dirty="0">
                <a:effectLst/>
                <a:latin typeface="Times New Roman"/>
                <a:ea typeface="Calibri"/>
                <a:cs typeface="Times New Roman"/>
              </a:rPr>
              <a:t>Постановлением Липецкого УФАС России должностное лицо привлечено к административной ответственности в виде штрафа.</a:t>
            </a:r>
          </a:p>
          <a:p>
            <a:pPr>
              <a:lnSpc>
                <a:spcPct val="115000"/>
              </a:lnSpc>
              <a:spcAft>
                <a:spcPts val="600"/>
              </a:spcAft>
              <a:buFont typeface="Symbol"/>
              <a:buChar char=""/>
            </a:pPr>
            <a:r>
              <a:rPr lang="ru-RU" dirty="0">
                <a:effectLst/>
                <a:latin typeface="Times New Roman"/>
                <a:ea typeface="Calibri"/>
                <a:cs typeface="Times New Roman"/>
              </a:rPr>
              <a:t>По внесенному в адрес генерального директора представлению нарушения законности устранены.</a:t>
            </a:r>
          </a:p>
          <a:p>
            <a:pPr>
              <a:lnSpc>
                <a:spcPct val="115000"/>
              </a:lnSpc>
              <a:spcAft>
                <a:spcPts val="600"/>
              </a:spcAft>
              <a:buFont typeface="Symbol"/>
              <a:buChar char=""/>
            </a:pPr>
            <a:r>
              <a:rPr lang="ru-RU" dirty="0">
                <a:effectLst/>
                <a:latin typeface="Times New Roman"/>
                <a:ea typeface="Calibri"/>
                <a:cs typeface="Times New Roman"/>
              </a:rPr>
              <a:t>Источник https://procrf.ru/news/2413139-posle-prinyatyih-mer-prokurorskogo-reagirovaniya-ustranenyi-narusheniya-federalnogo-zakonodatelstva-v.html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22298177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39754"/>
            <a:ext cx="10972800" cy="222421"/>
          </a:xfrm>
        </p:spPr>
        <p:txBody>
          <a:bodyPr/>
          <a:lstStyle/>
          <a:p>
            <a:r>
              <a:rPr lang="ru-RU" sz="3200" dirty="0">
                <a:solidFill>
                  <a:srgbClr val="00B0F0"/>
                </a:solidFill>
              </a:rPr>
              <a:t>Пример – по нарушению сроков включения договора в реестр</a:t>
            </a:r>
          </a:p>
        </p:txBody>
      </p:sp>
      <p:sp>
        <p:nvSpPr>
          <p:cNvPr id="3" name="Объект 2"/>
          <p:cNvSpPr>
            <a:spLocks noGrp="1"/>
          </p:cNvSpPr>
          <p:nvPr>
            <p:ph idx="1"/>
          </p:nvPr>
        </p:nvSpPr>
        <p:spPr>
          <a:xfrm>
            <a:off x="243282" y="1115736"/>
            <a:ext cx="11685864" cy="540251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В Валдайском районе  (Новгородская обл.) образовательное учреждение и его директор оштрафованы за нарушение законодательства о контрактной системе</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16.02.2021</a:t>
            </a:r>
          </a:p>
          <a:p>
            <a:pPr>
              <a:lnSpc>
                <a:spcPct val="115000"/>
              </a:lnSpc>
              <a:spcAft>
                <a:spcPts val="600"/>
              </a:spcAft>
              <a:buFont typeface="Symbol"/>
              <a:buChar char=""/>
            </a:pPr>
            <a:r>
              <a:rPr lang="ru-RU" dirty="0">
                <a:effectLst/>
                <a:latin typeface="Times New Roman"/>
                <a:ea typeface="Calibri"/>
                <a:cs typeface="Times New Roman"/>
              </a:rPr>
              <a:t>Прокуратура Валдайского района провела проверку соблюдения законодательства о контрактной системе.</a:t>
            </a:r>
          </a:p>
          <a:p>
            <a:pPr>
              <a:lnSpc>
                <a:spcPct val="115000"/>
              </a:lnSpc>
              <a:spcAft>
                <a:spcPts val="600"/>
              </a:spcAft>
              <a:buFont typeface="Symbol"/>
              <a:buChar char=""/>
            </a:pPr>
            <a:r>
              <a:rPr lang="ru-RU" dirty="0">
                <a:effectLst/>
                <a:latin typeface="Times New Roman"/>
                <a:ea typeface="Calibri"/>
                <a:cs typeface="Times New Roman"/>
              </a:rPr>
              <a:t>Установлено, что в июне 2020 года МАОУ «Средняя школа № 2 г. Валдай» в рамках реализации федерального проекта «Успех каждого ребёнка» национального проекта «Образование» заключён договор на капитальный ремонт спортивного зала.</a:t>
            </a:r>
          </a:p>
          <a:p>
            <a:pPr>
              <a:lnSpc>
                <a:spcPct val="115000"/>
              </a:lnSpc>
              <a:spcAft>
                <a:spcPts val="600"/>
              </a:spcAft>
              <a:buFont typeface="Symbol"/>
              <a:buChar char=""/>
            </a:pPr>
            <a:r>
              <a:rPr lang="ru-RU" dirty="0">
                <a:effectLst/>
                <a:latin typeface="Times New Roman"/>
                <a:ea typeface="Calibri"/>
                <a:cs typeface="Times New Roman"/>
              </a:rPr>
              <a:t>В нарушение требований закона необходимая информация о заключении данного договора в реестр договоров на официальном сайте единой информационной системы в сфере закупок внесена на 50 календарных дней позже установленного законом 3-дневного срока.</a:t>
            </a:r>
          </a:p>
          <a:p>
            <a:pPr>
              <a:lnSpc>
                <a:spcPct val="115000"/>
              </a:lnSpc>
              <a:spcAft>
                <a:spcPts val="600"/>
              </a:spcAft>
              <a:buFont typeface="Symbol"/>
              <a:buChar char=""/>
            </a:pPr>
            <a:r>
              <a:rPr lang="ru-RU" dirty="0">
                <a:effectLst/>
                <a:latin typeface="Times New Roman"/>
                <a:ea typeface="Calibri"/>
                <a:cs typeface="Times New Roman"/>
              </a:rPr>
              <a:t>По данному факту прокурор в отношении образовательной организации и директора возбудил дела об административном правонарушении, предусмотренном ч. 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a:t>
            </a:r>
          </a:p>
          <a:p>
            <a:pPr>
              <a:lnSpc>
                <a:spcPct val="115000"/>
              </a:lnSpc>
              <a:spcAft>
                <a:spcPts val="600"/>
              </a:spcAft>
              <a:buFont typeface="Symbol"/>
              <a:buChar char=""/>
            </a:pPr>
            <a:r>
              <a:rPr lang="ru-RU" dirty="0">
                <a:effectLst/>
                <a:latin typeface="Times New Roman"/>
                <a:ea typeface="Calibri"/>
                <a:cs typeface="Times New Roman"/>
              </a:rPr>
              <a:t>По материалам прокурорской проверки директор и юридическое лицо оштрафованы на общую сумму 12 тыс. рублей.</a:t>
            </a:r>
          </a:p>
          <a:p>
            <a:pPr>
              <a:lnSpc>
                <a:spcPct val="115000"/>
              </a:lnSpc>
              <a:spcAft>
                <a:spcPts val="600"/>
              </a:spcAft>
              <a:buFont typeface="Symbol"/>
              <a:buChar char=""/>
            </a:pPr>
            <a:r>
              <a:rPr lang="ru-RU" dirty="0">
                <a:effectLst/>
                <a:latin typeface="Times New Roman"/>
                <a:ea typeface="Calibri"/>
                <a:cs typeface="Times New Roman"/>
              </a:rPr>
              <a:t>Источник https://procrf.ru/news/2414803-v-valdayskom-rayone-obrazovatelnoe-uchrejdenie-i-ego-direktor-oshtrafovanyi-za.html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3925063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6165" y="427839"/>
            <a:ext cx="10919670" cy="192947"/>
          </a:xfrm>
        </p:spPr>
        <p:txBody>
          <a:bodyPr/>
          <a:lstStyle/>
          <a:p>
            <a:r>
              <a:rPr lang="ru-RU" sz="3200" dirty="0">
                <a:solidFill>
                  <a:srgbClr val="00B0F0"/>
                </a:solidFill>
              </a:rPr>
              <a:t>Пример- по нарушению сроков внесения информации об изменении договора в реестр</a:t>
            </a:r>
          </a:p>
        </p:txBody>
      </p:sp>
      <p:sp>
        <p:nvSpPr>
          <p:cNvPr id="3" name="Объект 2"/>
          <p:cNvSpPr>
            <a:spLocks noGrp="1"/>
          </p:cNvSpPr>
          <p:nvPr>
            <p:ph idx="1"/>
          </p:nvPr>
        </p:nvSpPr>
        <p:spPr>
          <a:xfrm>
            <a:off x="243282" y="1115736"/>
            <a:ext cx="11685864" cy="5402510"/>
          </a:xfrm>
        </p:spPr>
        <p:txBody>
          <a:bodyPr>
            <a:normAutofit fontScale="47500" lnSpcReduction="20000"/>
          </a:bodyPr>
          <a:lstStyle/>
          <a:p>
            <a:pPr>
              <a:lnSpc>
                <a:spcPct val="115000"/>
              </a:lnSpc>
              <a:spcAft>
                <a:spcPts val="600"/>
              </a:spcAft>
              <a:buFont typeface="Symbol"/>
              <a:buChar char=""/>
            </a:pPr>
            <a:r>
              <a:rPr lang="ru-RU" dirty="0">
                <a:effectLst/>
                <a:latin typeface="Times New Roman"/>
                <a:ea typeface="Calibri"/>
                <a:cs typeface="Times New Roman"/>
              </a:rPr>
              <a:t>В Хвойнинском районе  (Новгородская обл.) дошкольное учреждение оштрафовано за нарушение законодательства о контрактной системе</a:t>
            </a:r>
          </a:p>
          <a:p>
            <a:pPr>
              <a:lnSpc>
                <a:spcPct val="115000"/>
              </a:lnSpc>
              <a:spcAft>
                <a:spcPts val="600"/>
              </a:spcAft>
              <a:buFont typeface="Symbol"/>
              <a:buChar char=""/>
            </a:pPr>
            <a:r>
              <a:rPr lang="ru-RU" dirty="0">
                <a:solidFill>
                  <a:srgbClr val="FF0000"/>
                </a:solidFill>
                <a:effectLst/>
                <a:latin typeface="Times New Roman"/>
                <a:ea typeface="Calibri"/>
                <a:cs typeface="Times New Roman"/>
              </a:rPr>
              <a:t>Дата опубликования 26.02.2021</a:t>
            </a:r>
          </a:p>
          <a:p>
            <a:pPr>
              <a:lnSpc>
                <a:spcPct val="115000"/>
              </a:lnSpc>
              <a:spcAft>
                <a:spcPts val="600"/>
              </a:spcAft>
              <a:buFont typeface="Symbol"/>
              <a:buChar char=""/>
            </a:pPr>
            <a:r>
              <a:rPr lang="ru-RU" dirty="0">
                <a:effectLst/>
                <a:latin typeface="Times New Roman"/>
                <a:ea typeface="Calibri"/>
                <a:cs typeface="Times New Roman"/>
              </a:rPr>
              <a:t>Прокуратура Хвойнинского района провела проверку соблюдения законодательства о контрактной системе в сфере закупок товаров, работ, услуг для муниципальных нужд.</a:t>
            </a:r>
          </a:p>
          <a:p>
            <a:pPr>
              <a:lnSpc>
                <a:spcPct val="115000"/>
              </a:lnSpc>
              <a:spcAft>
                <a:spcPts val="600"/>
              </a:spcAft>
              <a:buFont typeface="Symbol"/>
              <a:buChar char=""/>
            </a:pPr>
            <a:r>
              <a:rPr lang="ru-RU" dirty="0">
                <a:effectLst/>
                <a:latin typeface="Times New Roman"/>
                <a:ea typeface="Calibri"/>
                <a:cs typeface="Times New Roman"/>
              </a:rPr>
              <a:t>Установлено, что в феврале 2020 года МАДОУ «Детский сад № 2 п. Хвойная» заключён договор с ООО «</a:t>
            </a:r>
            <a:r>
              <a:rPr lang="ru-RU" dirty="0" err="1">
                <a:effectLst/>
                <a:latin typeface="Times New Roman"/>
                <a:ea typeface="Calibri"/>
                <a:cs typeface="Times New Roman"/>
              </a:rPr>
              <a:t>ПрофиСтрой</a:t>
            </a:r>
            <a:r>
              <a:rPr lang="ru-RU" dirty="0">
                <a:effectLst/>
                <a:latin typeface="Times New Roman"/>
                <a:ea typeface="Calibri"/>
                <a:cs typeface="Times New Roman"/>
              </a:rPr>
              <a:t>» на капитальный ремонт помещений детского сада. С учетом изменений сроков выполнения данных работ было заключено дополнительное соглашение.</a:t>
            </a:r>
          </a:p>
          <a:p>
            <a:pPr>
              <a:lnSpc>
                <a:spcPct val="115000"/>
              </a:lnSpc>
              <a:spcAft>
                <a:spcPts val="600"/>
              </a:spcAft>
              <a:buFont typeface="Symbol"/>
              <a:buChar char=""/>
            </a:pPr>
            <a:r>
              <a:rPr lang="ru-RU" dirty="0">
                <a:effectLst/>
                <a:latin typeface="Times New Roman"/>
                <a:ea typeface="Calibri"/>
                <a:cs typeface="Times New Roman"/>
              </a:rPr>
              <a:t>В нарушение требований закона необходимая информация о заключении дополнительного соглашения в реестр изменений договора на официальном сайте единой информационной системы в сфере закупок внесена на 15 календарных дней позже установленного законом 3-дневного срока.</a:t>
            </a:r>
          </a:p>
          <a:p>
            <a:pPr>
              <a:lnSpc>
                <a:spcPct val="115000"/>
              </a:lnSpc>
              <a:spcAft>
                <a:spcPts val="600"/>
              </a:spcAft>
              <a:buFont typeface="Symbol"/>
              <a:buChar char=""/>
            </a:pPr>
            <a:r>
              <a:rPr lang="ru-RU" dirty="0">
                <a:effectLst/>
                <a:latin typeface="Times New Roman"/>
                <a:ea typeface="Calibri"/>
                <a:cs typeface="Times New Roman"/>
              </a:rPr>
              <a:t>По данному факту прокурор в отношении дошкольного учреждения возбудил дело об административном правонарушении, предусмотренном ч. 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a:t>
            </a:r>
          </a:p>
          <a:p>
            <a:pPr>
              <a:lnSpc>
                <a:spcPct val="115000"/>
              </a:lnSpc>
              <a:spcAft>
                <a:spcPts val="600"/>
              </a:spcAft>
              <a:buFont typeface="Symbol"/>
              <a:buChar char=""/>
            </a:pPr>
            <a:r>
              <a:rPr lang="ru-RU" dirty="0">
                <a:effectLst/>
                <a:latin typeface="Times New Roman"/>
                <a:ea typeface="Calibri"/>
                <a:cs typeface="Times New Roman"/>
              </a:rPr>
              <a:t>По материалам прокурорской проверки юридическое лицо оштрафовано на общую сумму 10 тыс. рублей.</a:t>
            </a:r>
          </a:p>
          <a:p>
            <a:pPr>
              <a:lnSpc>
                <a:spcPct val="115000"/>
              </a:lnSpc>
              <a:spcAft>
                <a:spcPts val="600"/>
              </a:spcAft>
              <a:buFont typeface="Symbol"/>
              <a:buChar char=""/>
            </a:pPr>
            <a:r>
              <a:rPr lang="ru-RU" dirty="0">
                <a:effectLst/>
                <a:latin typeface="Times New Roman"/>
                <a:ea typeface="Calibri"/>
                <a:cs typeface="Times New Roman"/>
              </a:rPr>
              <a:t>Постановление вступило в законную силу.</a:t>
            </a:r>
          </a:p>
          <a:p>
            <a:pPr>
              <a:lnSpc>
                <a:spcPct val="115000"/>
              </a:lnSpc>
              <a:spcAft>
                <a:spcPts val="600"/>
              </a:spcAft>
              <a:buFont typeface="Symbol"/>
              <a:buChar char=""/>
            </a:pPr>
            <a:r>
              <a:rPr lang="ru-RU" dirty="0">
                <a:effectLst/>
                <a:latin typeface="Times New Roman"/>
                <a:ea typeface="Calibri"/>
                <a:cs typeface="Times New Roman"/>
              </a:rPr>
              <a:t>Источник https://procrf.ru/news/2417964-v-hvoyninskom-rayone-doshkolnoe-uchrejdenie-oshtrafovano-za-narushenie-zakonodatelstva-o.html</a:t>
            </a:r>
          </a:p>
          <a:p>
            <a:pPr>
              <a:lnSpc>
                <a:spcPct val="115000"/>
              </a:lnSpc>
              <a:spcAft>
                <a:spcPts val="600"/>
              </a:spcAft>
              <a:buFont typeface="Symbol"/>
              <a:buChar char=""/>
            </a:pPr>
            <a:endParaRPr lang="ru-RU" dirty="0">
              <a:effectLst/>
              <a:latin typeface="Times New Roman"/>
              <a:ea typeface="Calibri"/>
              <a:cs typeface="Times New Roman"/>
            </a:endParaRPr>
          </a:p>
          <a:p>
            <a:pPr>
              <a:lnSpc>
                <a:spcPct val="115000"/>
              </a:lnSpc>
              <a:spcAft>
                <a:spcPts val="600"/>
              </a:spcAft>
              <a:buFont typeface="Symbol"/>
              <a:buChar char=""/>
            </a:pPr>
            <a:endParaRPr lang="ru-RU" dirty="0">
              <a:effectLst/>
              <a:latin typeface="Times New Roman"/>
              <a:ea typeface="Calibri"/>
              <a:cs typeface="Times New Roman"/>
            </a:endParaRPr>
          </a:p>
        </p:txBody>
      </p:sp>
    </p:spTree>
    <p:extLst>
      <p:ext uri="{BB962C8B-B14F-4D97-AF65-F5344CB8AC3E}">
        <p14:creationId xmlns:p14="http://schemas.microsoft.com/office/powerpoint/2010/main" val="113466178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По размещению годового отчета о закупках у субъектов МСП</a:t>
            </a:r>
          </a:p>
        </p:txBody>
      </p:sp>
      <p:sp>
        <p:nvSpPr>
          <p:cNvPr id="3" name="Объект 2"/>
          <p:cNvSpPr>
            <a:spLocks noGrp="1"/>
          </p:cNvSpPr>
          <p:nvPr>
            <p:ph idx="1"/>
          </p:nvPr>
        </p:nvSpPr>
        <p:spPr/>
        <p:txBody>
          <a:bodyPr>
            <a:normAutofit/>
          </a:bodyPr>
          <a:lstStyle/>
          <a:p>
            <a:pPr marL="0" indent="0" algn="just">
              <a:lnSpc>
                <a:spcPct val="115000"/>
              </a:lnSpc>
              <a:spcAft>
                <a:spcPts val="600"/>
              </a:spcAft>
              <a:buNone/>
            </a:pPr>
            <a:r>
              <a:rPr lang="ru-RU" sz="2000" b="1" dirty="0">
                <a:solidFill>
                  <a:srgbClr val="00B0F0"/>
                </a:solidFill>
                <a:latin typeface="Times New Roman" panose="02020603050405020304" pitchFamily="18" charset="0"/>
                <a:ea typeface="Calibri"/>
                <a:cs typeface="Times New Roman" panose="02020603050405020304" pitchFamily="18" charset="0"/>
              </a:rPr>
              <a:t>Новеллы, начиная с 2018 года:</a:t>
            </a:r>
          </a:p>
          <a:p>
            <a:pPr algn="just">
              <a:lnSpc>
                <a:spcPct val="115000"/>
              </a:lnSpc>
              <a:spcAft>
                <a:spcPts val="600"/>
              </a:spcAft>
              <a:buFont typeface="Symbol"/>
              <a:buChar char=""/>
            </a:pPr>
            <a:r>
              <a:rPr lang="ru-RU" sz="2000" dirty="0">
                <a:solidFill>
                  <a:srgbClr val="00B0F0"/>
                </a:solidFill>
                <a:latin typeface="Times New Roman" panose="02020603050405020304" pitchFamily="18" charset="0"/>
                <a:ea typeface="Calibri"/>
                <a:cs typeface="Times New Roman" panose="02020603050405020304" pitchFamily="18" charset="0"/>
              </a:rPr>
              <a:t>Годовой отчет не размещен в ЕИС.</a:t>
            </a:r>
          </a:p>
          <a:p>
            <a:pPr algn="just">
              <a:lnSpc>
                <a:spcPct val="115000"/>
              </a:lnSpc>
              <a:spcAft>
                <a:spcPts val="600"/>
              </a:spcAft>
              <a:buFont typeface="Symbol"/>
              <a:buChar char=""/>
            </a:pPr>
            <a:r>
              <a:rPr lang="ru-RU" sz="2000" dirty="0">
                <a:solidFill>
                  <a:srgbClr val="00B0F0"/>
                </a:solidFill>
                <a:latin typeface="Times New Roman" panose="02020603050405020304" pitchFamily="18" charset="0"/>
                <a:ea typeface="Calibri"/>
                <a:cs typeface="Times New Roman" panose="02020603050405020304" pitchFamily="18" charset="0"/>
              </a:rPr>
              <a:t>Годовой отчет размещен с нарушением срока.</a:t>
            </a:r>
          </a:p>
          <a:p>
            <a:endParaRPr lang="ru-RU" dirty="0"/>
          </a:p>
        </p:txBody>
      </p:sp>
    </p:spTree>
    <p:extLst>
      <p:ext uri="{BB962C8B-B14F-4D97-AF65-F5344CB8AC3E}">
        <p14:creationId xmlns:p14="http://schemas.microsoft.com/office/powerpoint/2010/main" val="38241693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38509D-5D29-4972-A91C-6F425760134E}"/>
              </a:ext>
            </a:extLst>
          </p:cNvPr>
          <p:cNvSpPr>
            <a:spLocks noGrp="1"/>
          </p:cNvSpPr>
          <p:nvPr>
            <p:ph type="title"/>
          </p:nvPr>
        </p:nvSpPr>
        <p:spPr/>
        <p:txBody>
          <a:bodyPr/>
          <a:lstStyle/>
          <a:p>
            <a:r>
              <a:rPr lang="ru-RU" sz="2400" dirty="0">
                <a:solidFill>
                  <a:srgbClr val="00B0F0"/>
                </a:solidFill>
              </a:rPr>
              <a:t>По результатам проверки прокуратуры Завитинского района  (Амурская обл.) генеральный директор коммерческой организации привлечен к административной ответственности за нарушение законодательства о закупках</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140D71DC-84EA-43B6-99B2-394D0C7E986C}"/>
              </a:ext>
            </a:extLst>
          </p:cNvPr>
          <p:cNvSpPr>
            <a:spLocks noGrp="1"/>
          </p:cNvSpPr>
          <p:nvPr>
            <p:ph idx="1"/>
          </p:nvPr>
        </p:nvSpPr>
        <p:spPr>
          <a:xfrm>
            <a:off x="609600" y="1417638"/>
            <a:ext cx="10972800" cy="4525963"/>
          </a:xfrm>
        </p:spPr>
        <p:txBody>
          <a:bodyPr/>
          <a:lstStyle/>
          <a:p>
            <a:r>
              <a:rPr lang="ru-RU" sz="1800" dirty="0">
                <a:solidFill>
                  <a:srgbClr val="FF0000"/>
                </a:solidFill>
              </a:rPr>
              <a:t>Дата опубликования 21.04.2021</a:t>
            </a:r>
          </a:p>
          <a:p>
            <a:r>
              <a:rPr lang="ru-RU" sz="1800" dirty="0"/>
              <a:t>Прокуратура Завитинского района провела проверку исполнения законодательства о закупках.</a:t>
            </a:r>
          </a:p>
          <a:p>
            <a:r>
              <a:rPr lang="ru-RU" sz="1800" dirty="0"/>
              <a:t>Установлено, что в нарушение Федерального закона «О закупках товаров, работ, услуг отдельными видами юридических лиц» генеральный директор ООО «Восток» не разместил в единой информационной системе в сфере закупок план закупок на 2021 год, сведения о заключенных обществом договорах и годовом объеме закупок у субъектов малого и среднего предпринимательства.</a:t>
            </a:r>
          </a:p>
          <a:p>
            <a:r>
              <a:rPr lang="ru-RU" sz="1800" dirty="0"/>
              <a:t>По результатам проверки прокуратура района в отношении генерального директора ООО «Восток» возбудила дело об административном правонарушении по ч. 5 ст. 7.32.3 КоАП РФ (</a:t>
            </a:r>
            <a:r>
              <a:rPr lang="ru-RU" sz="1800" dirty="0" err="1"/>
              <a:t>неразмещение</a:t>
            </a:r>
            <a:r>
              <a:rPr lang="ru-RU" sz="1800" dirty="0"/>
              <a:t> в единой информационной системе в сфере закупок информации о закупке товаров, работ, услуг, размещение которой предусмотрено законодательством РФ в сфере закупок товаров, работ, услуг отдельными видами юридических лиц).</a:t>
            </a:r>
          </a:p>
          <a:p>
            <a:r>
              <a:rPr lang="ru-RU" sz="1800" b="1" dirty="0"/>
              <a:t>По постановлению прокурора виновное лицо привлечено к административной ответственности в виде штрафа 30 тысяч рублей.</a:t>
            </a:r>
          </a:p>
          <a:p>
            <a:r>
              <a:rPr lang="ru-RU" sz="1800" dirty="0"/>
              <a:t>Кроме того, прокурор Завитинского района директору ООО «Восток» внес представление, которое рассмотрено, удовлетворено, лицо, допустившее указанные нарушения, привлечено к дисциплинарной ответственности.</a:t>
            </a:r>
          </a:p>
          <a:p>
            <a:r>
              <a:rPr lang="ru-RU" sz="1800" dirty="0"/>
              <a:t>Источник https://procrf.ru/news/2434499-po-rezultatam-proverki-prokuraturyi-zavitinskogo-rayona-generalnyiy-direktor-kommercheskoy-organizatsii.html</a:t>
            </a:r>
          </a:p>
          <a:p>
            <a:endParaRPr lang="ru-RU" dirty="0"/>
          </a:p>
        </p:txBody>
      </p:sp>
    </p:spTree>
    <p:extLst>
      <p:ext uri="{BB962C8B-B14F-4D97-AF65-F5344CB8AC3E}">
        <p14:creationId xmlns:p14="http://schemas.microsoft.com/office/powerpoint/2010/main" val="10635591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239D18-D3EE-43F4-9872-570265CA93CC}"/>
              </a:ext>
            </a:extLst>
          </p:cNvPr>
          <p:cNvSpPr>
            <a:spLocks noGrp="1"/>
          </p:cNvSpPr>
          <p:nvPr>
            <p:ph type="title"/>
          </p:nvPr>
        </p:nvSpPr>
        <p:spPr/>
        <p:txBody>
          <a:bodyPr/>
          <a:lstStyle/>
          <a:p>
            <a:r>
              <a:rPr lang="ru-RU" sz="2400" dirty="0">
                <a:solidFill>
                  <a:srgbClr val="00B0F0"/>
                </a:solidFill>
              </a:rPr>
              <a:t>Прокуратурой Ленинского района города Иркутска обеспечено исполнение требований законодательства в сфере закупок</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B76E636C-382D-45FA-BE92-F7465E9525CC}"/>
              </a:ext>
            </a:extLst>
          </p:cNvPr>
          <p:cNvSpPr>
            <a:spLocks noGrp="1"/>
          </p:cNvSpPr>
          <p:nvPr>
            <p:ph idx="1"/>
          </p:nvPr>
        </p:nvSpPr>
        <p:spPr/>
        <p:txBody>
          <a:bodyPr/>
          <a:lstStyle/>
          <a:p>
            <a:r>
              <a:rPr lang="ru-RU" sz="1600" dirty="0">
                <a:solidFill>
                  <a:srgbClr val="FF0000"/>
                </a:solidFill>
              </a:rPr>
              <a:t>Дата опубликования 27.07.2020</a:t>
            </a:r>
          </a:p>
          <a:p>
            <a:r>
              <a:rPr lang="ru-RU" sz="1600" dirty="0"/>
              <a:t>Прокуратурой Ленинского района города Иркутска в ходе осуществления мониторинга Единой информационной системы в сфере закупок в информационно-телекоммуникационной сети «Интернет» - www.zakupki.gov.ru (далее по тексту - ЕИС) в деятельности МУП «</a:t>
            </a:r>
            <a:r>
              <a:rPr lang="ru-RU" sz="1600" dirty="0" err="1"/>
              <a:t>Теплоэнергосервис</a:t>
            </a:r>
            <a:r>
              <a:rPr lang="ru-RU" sz="1600" dirty="0"/>
              <a:t>», ГБПОУ Иркутской области «Иркутский аграрный техникум», а также ОГАУЗ «Иркутская городская клиническая больница № 8» выявлены нарушения законодательства в сфере закупок товаров, работ, услуг для государственных нужд.</a:t>
            </a:r>
          </a:p>
          <a:p>
            <a:r>
              <a:rPr lang="ru-RU" sz="1600" dirty="0"/>
              <a:t>Установлено, что учреждениями документы, регламентирующие порядок осуществления закупок, размещены в ЕСИ с нарушением 15-дневного срока, установленного ч. 1 ст. 4 Федерального закона от 18.07.2011 №223-ФЗ «О закупках товаров, работ, услуг отдельными видами юридических лиц». Также в нарушение ч. 19 ст. 4 названного закона отчеты о количестве и сумме ряда контрактов (договоров) размещены в системе с нарушением срока (позже 10-го числа месяца, следующего за отчетным месяцем). </a:t>
            </a:r>
          </a:p>
          <a:p>
            <a:r>
              <a:rPr lang="ru-RU" sz="1600" dirty="0"/>
              <a:t>Кроме того, МУП «</a:t>
            </a:r>
            <a:r>
              <a:rPr lang="ru-RU" sz="1600" dirty="0" err="1"/>
              <a:t>Теплоэнергосервис</a:t>
            </a:r>
            <a:r>
              <a:rPr lang="ru-RU" sz="1600" dirty="0"/>
              <a:t>» и ГБПОУ Иркутской области «Иркутский аграрный техникум» в нарушение ч. 21 ст. 4 Закона годовой отчет об объеме закупки, которую заказчики обязаны осуществить у субъектов малого и среднего предпринимательства за 2019 год, до 01.02.2020 в ЕИС не был размещен.</a:t>
            </a:r>
          </a:p>
          <a:p>
            <a:r>
              <a:rPr lang="ru-RU" sz="1600" dirty="0"/>
              <a:t>По результатам проверок прокуратурой района руководителям учреждений внесены представления, которые рассмотрены и удовлетворены, нарушения устранены, необходимые сведения размещены в ЕИС, виновные должностные лица привлечены к дисциплинарной ответственности.</a:t>
            </a:r>
          </a:p>
          <a:p>
            <a:r>
              <a:rPr lang="ru-RU" sz="1600" dirty="0"/>
              <a:t>Источник https://procrf.ru/news/2345481-prokuraturoy-leninskogo-rayona-goroda-irkutska-obespecheno-ispolnenie-trebovaniy-zakonodatelstva-v.html</a:t>
            </a:r>
          </a:p>
          <a:p>
            <a:endParaRPr lang="ru-RU" dirty="0"/>
          </a:p>
        </p:txBody>
      </p:sp>
    </p:spTree>
    <p:extLst>
      <p:ext uri="{BB962C8B-B14F-4D97-AF65-F5344CB8AC3E}">
        <p14:creationId xmlns:p14="http://schemas.microsoft.com/office/powerpoint/2010/main" val="16433579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5E8444-526D-4E73-ACFF-B378E5AB9E7F}"/>
              </a:ext>
            </a:extLst>
          </p:cNvPr>
          <p:cNvSpPr>
            <a:spLocks noGrp="1"/>
          </p:cNvSpPr>
          <p:nvPr>
            <p:ph type="title"/>
          </p:nvPr>
        </p:nvSpPr>
        <p:spPr/>
        <p:txBody>
          <a:bodyPr/>
          <a:lstStyle/>
          <a:p>
            <a:r>
              <a:rPr lang="ru-RU" sz="2400" dirty="0">
                <a:solidFill>
                  <a:srgbClr val="00B0F0"/>
                </a:solidFill>
              </a:rPr>
              <a:t>Прокуратурой Первомайского района г. Пензы при проверке деятельности ООО «</a:t>
            </a:r>
            <a:r>
              <a:rPr lang="ru-RU" sz="2400" dirty="0" err="1">
                <a:solidFill>
                  <a:srgbClr val="00B0F0"/>
                </a:solidFill>
              </a:rPr>
              <a:t>Горводоканал</a:t>
            </a:r>
            <a:r>
              <a:rPr lang="ru-RU" sz="2400" dirty="0">
                <a:solidFill>
                  <a:srgbClr val="00B0F0"/>
                </a:solidFill>
              </a:rPr>
              <a:t>» выявлены нарушения федерального законодательства</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C39BE0E4-B277-4F6D-8541-3AF402F16B3C}"/>
              </a:ext>
            </a:extLst>
          </p:cNvPr>
          <p:cNvSpPr>
            <a:spLocks noGrp="1"/>
          </p:cNvSpPr>
          <p:nvPr>
            <p:ph idx="1"/>
          </p:nvPr>
        </p:nvSpPr>
        <p:spPr/>
        <p:txBody>
          <a:bodyPr/>
          <a:lstStyle/>
          <a:p>
            <a:r>
              <a:rPr lang="ru-RU" sz="1600" dirty="0">
                <a:solidFill>
                  <a:srgbClr val="FF0000"/>
                </a:solidFill>
              </a:rPr>
              <a:t>Дата опубликования: 02.08.2019</a:t>
            </a:r>
          </a:p>
          <a:p>
            <a:r>
              <a:rPr lang="ru-RU" sz="1600" dirty="0"/>
              <a:t>В ходе проведенной проверки прокуратурой Первомайского района г. Пензы выявлены нарушения федерального законодательства о закупках товаров, работ, услуг отдельными видами юридических лиц ООО «</a:t>
            </a:r>
            <a:r>
              <a:rPr lang="ru-RU" sz="1600" dirty="0" err="1"/>
              <a:t>Горводоканал</a:t>
            </a:r>
            <a:r>
              <a:rPr lang="ru-RU" sz="1600" dirty="0"/>
              <a:t>».</a:t>
            </a:r>
          </a:p>
          <a:p>
            <a:r>
              <a:rPr lang="ru-RU" sz="1600" dirty="0"/>
              <a:t>В нарушение требований федерального законодательства ООО «</a:t>
            </a:r>
            <a:r>
              <a:rPr lang="ru-RU" sz="1600" dirty="0" err="1"/>
              <a:t>Горводоканал</a:t>
            </a:r>
            <a:r>
              <a:rPr lang="ru-RU" sz="1600" dirty="0"/>
              <a:t>» не разместил на официальном сайте единой информационной системы zakupki.gov.ru. отчет о годовом объеме закупок у субъектов малого и среднего предпринимательства за 2018 год. Вместе с тем, законодательство предусматривает обязанность предоставления указанной информации в срок до 1 февраля года, следующего за прошедшим календарным годом.</a:t>
            </a:r>
          </a:p>
          <a:p>
            <a:r>
              <a:rPr lang="ru-RU" sz="1600" dirty="0"/>
              <a:t>По результатам проверки прокурором Первомайского района г. Пензы возбуждено дело об административном правонарушении, предусмотренном ч. 5 ст. 7.32.3 КоАП РФ – </a:t>
            </a:r>
            <a:r>
              <a:rPr lang="ru-RU" sz="1600" dirty="0" err="1"/>
              <a:t>неразмещение</a:t>
            </a:r>
            <a:r>
              <a:rPr lang="ru-RU" sz="1600" dirty="0"/>
              <a:t> в единой информационной системе в сфере закупок информации о закупке товаров, работ, услуг, размещение которой предусмотрено законодательством РФ в сфере закупок товаров, работ, услуг отдельными видами юридических лиц, в отношении должностного лица – заместителя начальника отдела тендеров и закупок ООО «</a:t>
            </a:r>
            <a:r>
              <a:rPr lang="ru-RU" sz="1600" dirty="0" err="1"/>
              <a:t>Горводоканал</a:t>
            </a:r>
            <a:r>
              <a:rPr lang="ru-RU" sz="1600" dirty="0"/>
              <a:t>», которое рассмотрено Пензенским УФАС России, и виновному лицу назначено наказание в виде административного штрафа в размере 30 000 рублей.</a:t>
            </a:r>
          </a:p>
          <a:p>
            <a:r>
              <a:rPr lang="ru-RU" sz="1600" dirty="0"/>
              <a:t>Кроме того, прокурором района по факту выявленных нарушений внесено представление в адрес руководителя ООО «</a:t>
            </a:r>
            <a:r>
              <a:rPr lang="ru-RU" sz="1600" dirty="0" err="1"/>
              <a:t>Горводоканал</a:t>
            </a:r>
            <a:r>
              <a:rPr lang="ru-RU" sz="1600" dirty="0"/>
              <a:t>», которое рассмотрено и удовлетворено.</a:t>
            </a:r>
          </a:p>
          <a:p>
            <a:r>
              <a:rPr lang="ru-RU" sz="1600" dirty="0"/>
              <a:t>Источник: https://procrf.ru/news/769840-prokuraturoy-pervomayskogo-rayona-g-penzyi-pri-proverke-deyatelnosti-ooo-gorvodokanal.html</a:t>
            </a:r>
          </a:p>
          <a:p>
            <a:endParaRPr lang="ru-RU" dirty="0"/>
          </a:p>
        </p:txBody>
      </p:sp>
    </p:spTree>
    <p:extLst>
      <p:ext uri="{BB962C8B-B14F-4D97-AF65-F5344CB8AC3E}">
        <p14:creationId xmlns:p14="http://schemas.microsoft.com/office/powerpoint/2010/main" val="56518580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4154E-5EE3-4D7D-A226-5A2D2751DD8F}"/>
              </a:ext>
            </a:extLst>
          </p:cNvPr>
          <p:cNvSpPr>
            <a:spLocks noGrp="1"/>
          </p:cNvSpPr>
          <p:nvPr>
            <p:ph type="title"/>
          </p:nvPr>
        </p:nvSpPr>
        <p:spPr>
          <a:xfrm>
            <a:off x="609600" y="274638"/>
            <a:ext cx="10972800" cy="648151"/>
          </a:xfrm>
        </p:spPr>
        <p:txBody>
          <a:bodyPr/>
          <a:lstStyle/>
          <a:p>
            <a:r>
              <a:rPr lang="ru-RU" dirty="0">
                <a:solidFill>
                  <a:srgbClr val="00B0F0"/>
                </a:solidFill>
              </a:rPr>
              <a:t>Странное решение № 1</a:t>
            </a:r>
          </a:p>
        </p:txBody>
      </p:sp>
      <p:sp>
        <p:nvSpPr>
          <p:cNvPr id="3" name="Объект 2">
            <a:extLst>
              <a:ext uri="{FF2B5EF4-FFF2-40B4-BE49-F238E27FC236}">
                <a16:creationId xmlns:a16="http://schemas.microsoft.com/office/drawing/2014/main" id="{C1007D82-2BDD-4827-BBEC-E16992608C56}"/>
              </a:ext>
            </a:extLst>
          </p:cNvPr>
          <p:cNvSpPr>
            <a:spLocks noGrp="1"/>
          </p:cNvSpPr>
          <p:nvPr>
            <p:ph idx="1"/>
          </p:nvPr>
        </p:nvSpPr>
        <p:spPr>
          <a:xfrm>
            <a:off x="517321" y="1166018"/>
            <a:ext cx="10972800" cy="4525963"/>
          </a:xfrm>
        </p:spPr>
        <p:txBody>
          <a:bodyPr/>
          <a:lstStyle/>
          <a:p>
            <a:r>
              <a:rPr lang="ru-RU" sz="1600" dirty="0">
                <a:solidFill>
                  <a:srgbClr val="FF0000"/>
                </a:solidFill>
              </a:rPr>
              <a:t>Дата опубликования: 10.04.2019</a:t>
            </a:r>
          </a:p>
          <a:p>
            <a:r>
              <a:rPr lang="ru-RU" sz="1600" dirty="0"/>
              <a:t>Прокуратурой Орджоникидзевского района г. Перми проведена проверка соблюдения законодательства о закупках товаров, работ, услуг отдельными видами юридических лиц в МАОУ «СОШ №153» г. Перми, МАУ ДО «Детско-юношеский центр «Фаворит» г. Перми, МАУ ДО «Центр дополнительного образования «Радуга» г. Перми. </a:t>
            </a:r>
          </a:p>
          <a:p>
            <a:r>
              <a:rPr lang="ru-RU" sz="1600" dirty="0"/>
              <a:t>Установлено, что учреждениями допущено нарушение основополагающего принципа законодательства в сфере закупок - информационная открытость закупочной деятельности. </a:t>
            </a:r>
          </a:p>
          <a:p>
            <a:r>
              <a:rPr lang="ru-RU" sz="1600" dirty="0"/>
              <a:t>Так, в нарушение требований Федерального закона от 18.07.2011 г. № 223-ФЗ «О закупках товаров, работ, услуг отдельными видами юридических лиц» информация о годовом объеме закупок, который заказчики обязаны осуществить у субъектов малого и среднего предпринимательства в 2018 году Учреждениями до настоящего времени не размещена. </a:t>
            </a:r>
          </a:p>
          <a:p>
            <a:r>
              <a:rPr lang="ru-RU" sz="1600" dirty="0"/>
              <a:t>Кроме того, должностные лица, ответственные за исполнение в учреждениях требований указанного федерального закона, специального обучения в сфере закупок не имеют.</a:t>
            </a:r>
          </a:p>
          <a:p>
            <a:r>
              <a:rPr lang="ru-RU" sz="1600" dirty="0"/>
              <a:t>По результатам проверки в адрес руководителей МАОУ «СОШ №153» г. Перми, МАУ ДО «Детско-юношеский центр «Фаворит» г. Перми, МАУ ДО «Центр дополнительного образования «Радуга» г. Перми внесены представления.</a:t>
            </a:r>
          </a:p>
          <a:p>
            <a:r>
              <a:rPr lang="ru-RU" sz="1600" dirty="0"/>
              <a:t>В настоящее время акты прокурорского реагирования находятся на рассмотрении.</a:t>
            </a:r>
          </a:p>
          <a:p>
            <a:r>
              <a:rPr lang="ru-RU" sz="1600" dirty="0"/>
              <a:t>Источник: http://prokuror.perm.ru/news/2019/04/10/16395/</a:t>
            </a:r>
          </a:p>
          <a:p>
            <a:endParaRPr lang="ru-RU" dirty="0"/>
          </a:p>
        </p:txBody>
      </p:sp>
    </p:spTree>
    <p:extLst>
      <p:ext uri="{BB962C8B-B14F-4D97-AF65-F5344CB8AC3E}">
        <p14:creationId xmlns:p14="http://schemas.microsoft.com/office/powerpoint/2010/main" val="282202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902E9-66FF-43A7-AA97-ABF163041207}"/>
              </a:ext>
            </a:extLst>
          </p:cNvPr>
          <p:cNvSpPr>
            <a:spLocks noGrp="1"/>
          </p:cNvSpPr>
          <p:nvPr>
            <p:ph type="title"/>
          </p:nvPr>
        </p:nvSpPr>
        <p:spPr>
          <a:xfrm>
            <a:off x="662031" y="1757697"/>
            <a:ext cx="10515600" cy="1325563"/>
          </a:xfrm>
        </p:spPr>
        <p:txBody>
          <a:bodyPr/>
          <a:lstStyle/>
          <a:p>
            <a:r>
              <a:rPr lang="ru-RU" dirty="0">
                <a:solidFill>
                  <a:srgbClr val="FF0000"/>
                </a:solidFill>
              </a:rPr>
              <a:t>Про рост цен на стройматериалы</a:t>
            </a:r>
          </a:p>
        </p:txBody>
      </p:sp>
    </p:spTree>
    <p:extLst>
      <p:ext uri="{BB962C8B-B14F-4D97-AF65-F5344CB8AC3E}">
        <p14:creationId xmlns:p14="http://schemas.microsoft.com/office/powerpoint/2010/main" val="4928152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FE477-A86E-46EC-8B95-9E3080585E3C}"/>
              </a:ext>
            </a:extLst>
          </p:cNvPr>
          <p:cNvSpPr>
            <a:spLocks noGrp="1"/>
          </p:cNvSpPr>
          <p:nvPr>
            <p:ph type="title"/>
          </p:nvPr>
        </p:nvSpPr>
        <p:spPr>
          <a:xfrm>
            <a:off x="609600" y="274639"/>
            <a:ext cx="10972800" cy="421648"/>
          </a:xfrm>
        </p:spPr>
        <p:txBody>
          <a:bodyPr/>
          <a:lstStyle/>
          <a:p>
            <a:r>
              <a:rPr lang="ru-RU" dirty="0">
                <a:solidFill>
                  <a:srgbClr val="00B0F0"/>
                </a:solidFill>
              </a:rPr>
              <a:t>Странное решение № 2</a:t>
            </a:r>
          </a:p>
        </p:txBody>
      </p:sp>
      <p:sp>
        <p:nvSpPr>
          <p:cNvPr id="3" name="Объект 2">
            <a:extLst>
              <a:ext uri="{FF2B5EF4-FFF2-40B4-BE49-F238E27FC236}">
                <a16:creationId xmlns:a16="http://schemas.microsoft.com/office/drawing/2014/main" id="{11C1DACE-C023-40BF-AB45-0883313B9164}"/>
              </a:ext>
            </a:extLst>
          </p:cNvPr>
          <p:cNvSpPr>
            <a:spLocks noGrp="1"/>
          </p:cNvSpPr>
          <p:nvPr>
            <p:ph idx="1"/>
          </p:nvPr>
        </p:nvSpPr>
        <p:spPr>
          <a:xfrm>
            <a:off x="525710" y="1166018"/>
            <a:ext cx="10972800" cy="4525963"/>
          </a:xfrm>
        </p:spPr>
        <p:txBody>
          <a:bodyPr/>
          <a:lstStyle/>
          <a:p>
            <a:r>
              <a:rPr lang="ru-RU" sz="1800" dirty="0">
                <a:solidFill>
                  <a:srgbClr val="FF0000"/>
                </a:solidFill>
              </a:rPr>
              <a:t>Дата опубликования 17 января 2022</a:t>
            </a:r>
          </a:p>
          <a:p>
            <a:r>
              <a:rPr lang="ru-RU" sz="1800" dirty="0"/>
              <a:t>По протестам прокуратуры Ракитянского района (Белгородская обл.) муниципальными учреждениями приведены в соответствие с законодательством правовые акты о закупках</a:t>
            </a:r>
          </a:p>
          <a:p>
            <a:r>
              <a:rPr lang="ru-RU" sz="1800" b="1" dirty="0"/>
              <a:t>В нарушение требований законодательства о закупках положения о закупках муниципальных ряда учреждений не содержали нормы, регламентирующие порядок участия в закупках самозанятых лиц, применяющих специальный налоговый режим «Налог на профессиональный доход».</a:t>
            </a:r>
          </a:p>
          <a:p>
            <a:r>
              <a:rPr lang="ru-RU" sz="1800" dirty="0"/>
              <a:t>В целях приведения указанных правовых актов в соответствие с законом прокурором принесены протесты, по результатам рассмотрения которых в Положения о закупках внесены соответствующие изменения.</a:t>
            </a:r>
          </a:p>
          <a:p>
            <a:r>
              <a:rPr lang="ru-RU" sz="1800" dirty="0"/>
              <a:t>https://epp.genproc.gov.ru/web/proc_31/mass-media/news?item=69639136</a:t>
            </a:r>
          </a:p>
          <a:p>
            <a:endParaRPr lang="ru-RU" dirty="0"/>
          </a:p>
        </p:txBody>
      </p:sp>
    </p:spTree>
    <p:extLst>
      <p:ext uri="{BB962C8B-B14F-4D97-AF65-F5344CB8AC3E}">
        <p14:creationId xmlns:p14="http://schemas.microsoft.com/office/powerpoint/2010/main" val="392735786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2060848"/>
            <a:ext cx="8229600" cy="1143000"/>
          </a:xfrm>
        </p:spPr>
        <p:txBody>
          <a:bodyPr>
            <a:normAutofit fontScale="90000"/>
          </a:bodyPr>
          <a:lstStyle/>
          <a:p>
            <a:r>
              <a:rPr lang="ru-RU" dirty="0">
                <a:solidFill>
                  <a:srgbClr val="C00000"/>
                </a:solidFill>
              </a:rPr>
              <a:t>1.2.	Нарушения порядка размещения информации в ЕИС</a:t>
            </a:r>
            <a:br>
              <a:rPr lang="ru-RU" dirty="0">
                <a:solidFill>
                  <a:srgbClr val="C00000"/>
                </a:solidFill>
              </a:rPr>
            </a:br>
            <a:r>
              <a:rPr lang="ru-RU" dirty="0">
                <a:solidFill>
                  <a:srgbClr val="C00000"/>
                </a:solidFill>
              </a:rPr>
              <a:t>1.2.1.	Нарушения в форме плана закупок товаров, (работ, услуг)</a:t>
            </a: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1864077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8959" y="239691"/>
            <a:ext cx="9850073" cy="5760640"/>
          </a:xfrm>
        </p:spPr>
        <p:txBody>
          <a:bodyPr>
            <a:normAutofit fontScale="70000" lnSpcReduction="20000"/>
          </a:bodyPr>
          <a:lstStyle/>
          <a:p>
            <a:pPr lvl="0" algn="just">
              <a:lnSpc>
                <a:spcPct val="115000"/>
              </a:lnSpc>
              <a:buFont typeface="Symbol"/>
              <a:buChar char=""/>
            </a:pPr>
            <a:r>
              <a:rPr lang="ru-RU" dirty="0">
                <a:effectLst/>
                <a:latin typeface="Times New Roman"/>
                <a:ea typeface="Times New Roman"/>
                <a:cs typeface="Times New Roman"/>
              </a:rPr>
              <a:t>План закупок не содержит всех обязательных сведений</a:t>
            </a:r>
            <a:endParaRPr lang="ru-RU" sz="2400" dirty="0">
              <a:ea typeface="Calibri"/>
              <a:cs typeface="Times New Roman"/>
            </a:endParaRPr>
          </a:p>
          <a:p>
            <a:pPr lvl="0" algn="just">
              <a:lnSpc>
                <a:spcPct val="115000"/>
              </a:lnSpc>
              <a:buFont typeface="Symbol"/>
              <a:buChar char=""/>
            </a:pPr>
            <a:r>
              <a:rPr lang="ru-RU" dirty="0">
                <a:effectLst/>
                <a:latin typeface="Times New Roman"/>
                <a:ea typeface="Times New Roman"/>
                <a:cs typeface="Times New Roman"/>
              </a:rPr>
              <a:t>в том числе в плане закупок </a:t>
            </a:r>
            <a:endParaRPr lang="ru-RU" sz="2400" dirty="0">
              <a:ea typeface="Calibri"/>
              <a:cs typeface="Times New Roman"/>
            </a:endParaRPr>
          </a:p>
          <a:p>
            <a:pPr indent="449580" algn="just">
              <a:lnSpc>
                <a:spcPct val="115000"/>
              </a:lnSpc>
              <a:spcAft>
                <a:spcPts val="0"/>
              </a:spcAft>
            </a:pPr>
            <a:r>
              <a:rPr lang="ru-RU" dirty="0">
                <a:effectLst/>
                <a:latin typeface="Times New Roman"/>
                <a:ea typeface="Times New Roman"/>
                <a:cs typeface="Times New Roman"/>
              </a:rPr>
              <a:t> - не определены способы закупки</a:t>
            </a:r>
            <a:endParaRPr lang="ru-RU" sz="2400" dirty="0">
              <a:ea typeface="Calibri"/>
              <a:cs typeface="Times New Roman"/>
            </a:endParaRPr>
          </a:p>
          <a:p>
            <a:pPr indent="449580" algn="just">
              <a:lnSpc>
                <a:spcPct val="115000"/>
              </a:lnSpc>
              <a:spcAft>
                <a:spcPts val="0"/>
              </a:spcAft>
            </a:pPr>
            <a:r>
              <a:rPr lang="ru-RU" dirty="0">
                <a:effectLst/>
                <a:latin typeface="Times New Roman"/>
                <a:ea typeface="Times New Roman"/>
                <a:cs typeface="Times New Roman"/>
              </a:rPr>
              <a:t> - отсутствуют сведения о минимально необходимых требованиях к закупаемым товарам (работам, услугам)</a:t>
            </a:r>
            <a:endParaRPr lang="ru-RU" sz="2400" dirty="0">
              <a:ea typeface="Calibri"/>
              <a:cs typeface="Times New Roman"/>
            </a:endParaRPr>
          </a:p>
          <a:p>
            <a:pPr indent="449580" algn="just">
              <a:lnSpc>
                <a:spcPct val="115000"/>
              </a:lnSpc>
              <a:spcAft>
                <a:spcPts val="0"/>
              </a:spcAft>
            </a:pPr>
            <a:r>
              <a:rPr lang="ru-RU" dirty="0">
                <a:effectLst/>
                <a:latin typeface="Times New Roman"/>
                <a:ea typeface="Times New Roman"/>
                <a:cs typeface="Times New Roman"/>
              </a:rPr>
              <a:t> - не указана дата размещения извещения о закупке</a:t>
            </a:r>
            <a:endParaRPr lang="ru-RU" sz="2400" dirty="0">
              <a:ea typeface="Calibri"/>
              <a:cs typeface="Times New Roman"/>
            </a:endParaRPr>
          </a:p>
          <a:p>
            <a:pPr indent="449580" algn="just">
              <a:lnSpc>
                <a:spcPct val="115000"/>
              </a:lnSpc>
              <a:spcAft>
                <a:spcPts val="0"/>
              </a:spcAft>
            </a:pPr>
            <a:r>
              <a:rPr lang="ru-RU" dirty="0">
                <a:effectLst/>
                <a:latin typeface="Times New Roman"/>
                <a:ea typeface="Times New Roman"/>
                <a:cs typeface="Times New Roman"/>
              </a:rPr>
              <a:t> - отсутствуют сведения о закупках у субъектов малого и среднего предпринимательства </a:t>
            </a:r>
          </a:p>
          <a:p>
            <a:pPr indent="449580" algn="just">
              <a:lnSpc>
                <a:spcPct val="115000"/>
              </a:lnSpc>
              <a:spcAft>
                <a:spcPts val="0"/>
              </a:spcAft>
            </a:pPr>
            <a:r>
              <a:rPr lang="ru-RU" dirty="0">
                <a:effectLst/>
                <a:latin typeface="Times New Roman"/>
                <a:ea typeface="Times New Roman"/>
                <a:cs typeface="Times New Roman"/>
              </a:rPr>
              <a:t>План закупок предусматривает закупки путем проведения конкурентной процедуры (запрос предложений) товаров, которые попали в Перечень товаров, работ и услуг, закупка которых осуществляется в электронной форме (утв. постановлением Правительства РФ от 21.06. 2012  № 616). Но, в нарушение требований постановления Правительства 21.06.2012  №  616, закупку планируется осуществлять не в электронной форме.</a:t>
            </a:r>
          </a:p>
          <a:p>
            <a:pPr indent="0" algn="just">
              <a:lnSpc>
                <a:spcPct val="115000"/>
              </a:lnSpc>
              <a:spcAft>
                <a:spcPts val="0"/>
              </a:spcAft>
              <a:buNone/>
            </a:pPr>
            <a:endParaRPr lang="ru-RU" sz="2400" dirty="0">
              <a:latin typeface="Times New Roman"/>
              <a:ea typeface="Calibri"/>
              <a:cs typeface="Times New Roman"/>
            </a:endParaRPr>
          </a:p>
          <a:p>
            <a:r>
              <a:rPr lang="ru-RU" dirty="0">
                <a:solidFill>
                  <a:srgbClr val="00B0F0"/>
                </a:solidFill>
                <a:latin typeface="Times New Roman" panose="02020603050405020304" pitchFamily="18" charset="0"/>
                <a:cs typeface="Times New Roman" panose="02020603050405020304" pitchFamily="18" charset="0"/>
              </a:rPr>
              <a:t>Изменения в способе закупки не были отражены в плане закупок - новелла</a:t>
            </a:r>
          </a:p>
        </p:txBody>
      </p:sp>
    </p:spTree>
    <p:extLst>
      <p:ext uri="{BB962C8B-B14F-4D97-AF65-F5344CB8AC3E}">
        <p14:creationId xmlns:p14="http://schemas.microsoft.com/office/powerpoint/2010/main" val="364211901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A25166-DAE8-4451-A8D7-9D24B9BEAB6A}"/>
              </a:ext>
            </a:extLst>
          </p:cNvPr>
          <p:cNvSpPr>
            <a:spLocks noGrp="1"/>
          </p:cNvSpPr>
          <p:nvPr>
            <p:ph type="title"/>
          </p:nvPr>
        </p:nvSpPr>
        <p:spPr/>
        <p:txBody>
          <a:bodyPr/>
          <a:lstStyle/>
          <a:p>
            <a:r>
              <a:rPr lang="ru-RU" sz="2400" dirty="0">
                <a:solidFill>
                  <a:srgbClr val="00B0F0"/>
                </a:solidFill>
              </a:rPr>
              <a:t>Прокуратура Автограда (</a:t>
            </a:r>
            <a:r>
              <a:rPr lang="ru-RU" sz="2400" dirty="0" err="1">
                <a:solidFill>
                  <a:srgbClr val="00B0F0"/>
                </a:solidFill>
              </a:rPr>
              <a:t>Респ.Татарстан</a:t>
            </a:r>
            <a:r>
              <a:rPr lang="ru-RU" sz="2400" dirty="0">
                <a:solidFill>
                  <a:srgbClr val="00B0F0"/>
                </a:solidFill>
              </a:rPr>
              <a:t>) выявила нарушения законодательства о контрактной системе в сфере закупок</a:t>
            </a:r>
            <a:br>
              <a:rPr lang="ru-RU" sz="2400" dirty="0"/>
            </a:br>
            <a:endParaRPr lang="ru-RU" sz="2400" dirty="0"/>
          </a:p>
        </p:txBody>
      </p:sp>
      <p:sp>
        <p:nvSpPr>
          <p:cNvPr id="3" name="Объект 2">
            <a:extLst>
              <a:ext uri="{FF2B5EF4-FFF2-40B4-BE49-F238E27FC236}">
                <a16:creationId xmlns:a16="http://schemas.microsoft.com/office/drawing/2014/main" id="{3AD79458-694D-4409-B3E8-846713DAD2D6}"/>
              </a:ext>
            </a:extLst>
          </p:cNvPr>
          <p:cNvSpPr>
            <a:spLocks noGrp="1"/>
          </p:cNvSpPr>
          <p:nvPr>
            <p:ph idx="1"/>
          </p:nvPr>
        </p:nvSpPr>
        <p:spPr/>
        <p:txBody>
          <a:bodyPr/>
          <a:lstStyle/>
          <a:p>
            <a:r>
              <a:rPr lang="ru-RU" sz="1600" dirty="0">
                <a:solidFill>
                  <a:srgbClr val="FF0000"/>
                </a:solidFill>
              </a:rPr>
              <a:t>Дата опубликования: 30.05.2019</a:t>
            </a:r>
          </a:p>
          <a:p>
            <a:r>
              <a:rPr lang="ru-RU" sz="1600" dirty="0"/>
              <a:t>Прокуратура г. Набережные Челны провела проверку исполнения законодательства о контрактной системе в МАУК «Дом дружбы народов «Родник».</a:t>
            </a:r>
          </a:p>
          <a:p>
            <a:r>
              <a:rPr lang="ru-RU" sz="1600" dirty="0"/>
              <a:t>По закону план-график подлежит изменению заказчиком в случае изменения способа определения поставщика (подрядчика, исполнителя).</a:t>
            </a:r>
          </a:p>
          <a:p>
            <a:r>
              <a:rPr lang="ru-RU" sz="1600" b="1" dirty="0"/>
              <a:t>В плане-графике на 2018 год учреждением не внесены сведения об изменения способа определения поставщика по объекту закупки «Оказание услуг по техническому обслуживанию системы ОПС, речевого оповещения и </a:t>
            </a:r>
            <a:r>
              <a:rPr lang="ru-RU" sz="1600" b="1" dirty="0" err="1"/>
              <a:t>дренчерной</a:t>
            </a:r>
            <a:r>
              <a:rPr lang="ru-RU" sz="1600" b="1" dirty="0"/>
              <a:t> завесы сценической части». Кроме того, вместо предусмотренного планом электронного аукциона закупка была фактически осуществлена путем приобретения у единственного поставщика.</a:t>
            </a:r>
          </a:p>
          <a:p>
            <a:r>
              <a:rPr lang="ru-RU" sz="1600" dirty="0"/>
              <a:t>В нарушение закона нарушены сроки размещения сведений об исполнении девяти контрактов.</a:t>
            </a:r>
          </a:p>
          <a:p>
            <a:r>
              <a:rPr lang="ru-RU" sz="1600" dirty="0"/>
              <a:t>По результатам проверки прокуратура внесла в адрес руководителя учреждения представление об устранении нарушений законодательства и привлечении виновных лиц к дисциплинарной ответственности.</a:t>
            </a:r>
          </a:p>
          <a:p>
            <a:r>
              <a:rPr lang="ru-RU" sz="1600" dirty="0"/>
              <a:t>В отношении контрактного управляющего возбуждено административное дело по ч. 4 ст. 7.32.3 КоАП РФ (нарушение порядка осуществления закупки товаров, работ, услуг отдельными видами юридических лиц).</a:t>
            </a:r>
          </a:p>
          <a:p>
            <a:r>
              <a:rPr lang="ru-RU" sz="1600" dirty="0"/>
              <a:t>Материалы переданы на рассмотрение в региональное управление ФАС.</a:t>
            </a:r>
          </a:p>
          <a:p>
            <a:r>
              <a:rPr lang="ru-RU" sz="1600" dirty="0"/>
              <a:t>Источник: https://procrf.ru/news/748947-prokuratura-avtograda-vyiyavila-narusheniya-zakonodatelstva-o-kontraktnoy-sisteme-v-sfere.html</a:t>
            </a:r>
          </a:p>
          <a:p>
            <a:endParaRPr lang="ru-RU" dirty="0"/>
          </a:p>
        </p:txBody>
      </p:sp>
    </p:spTree>
    <p:extLst>
      <p:ext uri="{BB962C8B-B14F-4D97-AF65-F5344CB8AC3E}">
        <p14:creationId xmlns:p14="http://schemas.microsoft.com/office/powerpoint/2010/main" val="1391532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2060848"/>
            <a:ext cx="8229600" cy="1143000"/>
          </a:xfrm>
        </p:spPr>
        <p:txBody>
          <a:bodyPr>
            <a:normAutofit fontScale="90000"/>
          </a:bodyPr>
          <a:lstStyle/>
          <a:p>
            <a:r>
              <a:rPr lang="ru-RU" dirty="0">
                <a:solidFill>
                  <a:srgbClr val="C00000"/>
                </a:solidFill>
              </a:rPr>
              <a:t>1.2.2.	Нарушения состава извещения о закупке, документации о закупке, протоколов, составленных по результатам закупки</a:t>
            </a:r>
          </a:p>
        </p:txBody>
      </p:sp>
    </p:spTree>
    <p:extLst>
      <p:ext uri="{BB962C8B-B14F-4D97-AF65-F5344CB8AC3E}">
        <p14:creationId xmlns:p14="http://schemas.microsoft.com/office/powerpoint/2010/main" val="7464573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5D8ED-35CB-4B96-AB43-2E860D7670F2}"/>
              </a:ext>
            </a:extLst>
          </p:cNvPr>
          <p:cNvSpPr>
            <a:spLocks noGrp="1"/>
          </p:cNvSpPr>
          <p:nvPr>
            <p:ph type="title"/>
          </p:nvPr>
        </p:nvSpPr>
        <p:spPr/>
        <p:txBody>
          <a:bodyPr/>
          <a:lstStyle/>
          <a:p>
            <a:r>
              <a:rPr kumimoji="0" lang="ru-RU" sz="3200" b="0" i="0" u="none" strike="noStrike" kern="1200" cap="none" spc="0" normalizeH="0" baseline="0" noProof="0" dirty="0">
                <a:ln>
                  <a:noFill/>
                </a:ln>
                <a:solidFill>
                  <a:srgbClr val="FF0000"/>
                </a:solidFill>
                <a:effectLst/>
                <a:uLnTx/>
                <a:uFillTx/>
                <a:latin typeface="Calibri"/>
                <a:ea typeface="+mj-ea"/>
                <a:cs typeface="+mj-cs"/>
              </a:rPr>
              <a:t>Что за такое бывает в соответствии со статьей 7.32.3 КОАП</a:t>
            </a:r>
            <a:r>
              <a:rPr kumimoji="0" lang="en-US" sz="3200" b="0" i="0" u="none" strike="noStrike" kern="1200" cap="none" spc="0" normalizeH="0" baseline="0" noProof="0" dirty="0">
                <a:ln>
                  <a:noFill/>
                </a:ln>
                <a:solidFill>
                  <a:srgbClr val="FF0000"/>
                </a:solidFill>
                <a:effectLst/>
                <a:uLnTx/>
                <a:uFillTx/>
                <a:latin typeface="Calibri"/>
                <a:ea typeface="+mj-ea"/>
                <a:cs typeface="+mj-cs"/>
              </a:rPr>
              <a:t>?</a:t>
            </a:r>
            <a:endParaRPr lang="ru-RU" dirty="0"/>
          </a:p>
        </p:txBody>
      </p:sp>
      <p:sp>
        <p:nvSpPr>
          <p:cNvPr id="3" name="Объект 2">
            <a:extLst>
              <a:ext uri="{FF2B5EF4-FFF2-40B4-BE49-F238E27FC236}">
                <a16:creationId xmlns:a16="http://schemas.microsoft.com/office/drawing/2014/main" id="{06AB9A0B-D804-4641-BA19-7521990BA20D}"/>
              </a:ext>
            </a:extLst>
          </p:cNvPr>
          <p:cNvSpPr>
            <a:spLocks noGrp="1"/>
          </p:cNvSpPr>
          <p:nvPr>
            <p:ph idx="1"/>
          </p:nvPr>
        </p:nvSpPr>
        <p:spPr/>
        <p:txBody>
          <a:bodyPr/>
          <a:lstStyle/>
          <a:p>
            <a:r>
              <a:rPr lang="ru-RU" sz="1800" dirty="0"/>
              <a:t>7. Несоблюдение предусмотренных законодательством Российской Федерации в сфере закупок товаров, работ, услуг отдельными видами юридических лиц требований к содержанию извещений о закупке товаров, работ, услуг и (или) документации о закупке товаров, работ, услуг -</a:t>
            </a:r>
          </a:p>
          <a:p>
            <a:r>
              <a:rPr lang="ru-RU" sz="1800" dirty="0"/>
              <a:t>влечет наложение административного штрафа </a:t>
            </a:r>
            <a:r>
              <a:rPr lang="ru-RU" sz="1800" dirty="0">
                <a:solidFill>
                  <a:srgbClr val="FF0000"/>
                </a:solidFill>
              </a:rPr>
              <a:t>на должностных лиц в размере от двух тысяч до трех тысяч рублей; на юридических лиц - от пяти тысяч до десяти тысяч рублей.</a:t>
            </a:r>
          </a:p>
        </p:txBody>
      </p:sp>
    </p:spTree>
    <p:extLst>
      <p:ext uri="{BB962C8B-B14F-4D97-AF65-F5344CB8AC3E}">
        <p14:creationId xmlns:p14="http://schemas.microsoft.com/office/powerpoint/2010/main" val="345679961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4007" y="260648"/>
            <a:ext cx="11308360" cy="6408712"/>
          </a:xfrm>
        </p:spPr>
        <p:txBody>
          <a:bodyPr>
            <a:normAutofit fontScale="55000" lnSpcReduction="20000"/>
          </a:bodyPr>
          <a:lstStyle/>
          <a:p>
            <a:pPr lvl="0" algn="just">
              <a:lnSpc>
                <a:spcPct val="115000"/>
              </a:lnSpc>
              <a:buFont typeface="Symbol"/>
              <a:buChar char=""/>
            </a:pPr>
            <a:r>
              <a:rPr lang="ru-RU" b="1" dirty="0">
                <a:solidFill>
                  <a:srgbClr val="00B0F0"/>
                </a:solidFill>
                <a:effectLst/>
                <a:latin typeface="Times New Roman"/>
                <a:ea typeface="Calibri"/>
                <a:cs typeface="Times New Roman"/>
              </a:rPr>
              <a:t>В ЕИС размещено извещение на основании положения, утратившего юридическую силу.</a:t>
            </a:r>
          </a:p>
          <a:p>
            <a:pPr lvl="0" algn="just">
              <a:lnSpc>
                <a:spcPct val="115000"/>
              </a:lnSpc>
              <a:buFont typeface="Symbol"/>
              <a:buChar char=""/>
            </a:pPr>
            <a:r>
              <a:rPr lang="ru-RU" dirty="0">
                <a:effectLst/>
                <a:latin typeface="Times New Roman"/>
                <a:ea typeface="Calibri"/>
                <a:cs typeface="Times New Roman"/>
              </a:rPr>
              <a:t>В извещении о закупке не указан адрес электронной почты заказчика</a:t>
            </a:r>
            <a:r>
              <a:rPr lang="ru-RU" i="1" dirty="0">
                <a:effectLst/>
                <a:latin typeface="Times New Roman"/>
                <a:ea typeface="Calibri"/>
                <a:cs typeface="Times New Roman"/>
              </a:rPr>
              <a:t>;</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извещении о закупке не указано </a:t>
            </a:r>
            <a:r>
              <a:rPr lang="ru-RU" dirty="0">
                <a:solidFill>
                  <a:srgbClr val="000000"/>
                </a:solidFill>
                <a:effectLst/>
                <a:latin typeface="Times New Roman"/>
                <a:ea typeface="Calibri"/>
                <a:cs typeface="Times New Roman"/>
              </a:rPr>
              <a:t>количество поставляемого товара, объем выполняемых работ, оказываемых услуг</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извещении о закупке не указано количество поставляемого товара</a:t>
            </a:r>
            <a:r>
              <a:rPr lang="ru-RU" dirty="0">
                <a:solidFill>
                  <a:srgbClr val="000000"/>
                </a:solidFill>
                <a:effectLst/>
                <a:latin typeface="Times New Roman"/>
                <a:ea typeface="Calibri"/>
                <a:cs typeface="Times New Roman"/>
              </a:rPr>
              <a:t>, вместо этого пункт извещения содержит ссылку на пункт документации  о закупке, в котором указывается данное количество </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извещении о закупке и (или) документации о закупке не указаны сведения о начальной (максимальной) цене договора (цене лота) В извещении о закупке и (или) документации о закупке не указаны место и дата рассмотрения предложений участников закупки и подведения итогов закупки </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Предмет договора, указанный в извещении о закупке, не совпадает с таковым, указанным в документации о закупке, что противоречит части 8 статьи 4 Закона </a:t>
            </a:r>
            <a:endParaRPr lang="ru-RU" i="1" dirty="0">
              <a:latin typeface="Times New Roman"/>
              <a:ea typeface="Calibri"/>
              <a:cs typeface="Times New Roman"/>
            </a:endParaRPr>
          </a:p>
          <a:p>
            <a:pPr lvl="0" algn="just">
              <a:lnSpc>
                <a:spcPct val="115000"/>
              </a:lnSpc>
              <a:buFont typeface="Symbol"/>
              <a:buChar char=""/>
            </a:pPr>
            <a:endParaRPr lang="ru-RU" dirty="0">
              <a:effectLst/>
              <a:latin typeface="Times New Roman"/>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документации о закупке отсутствуют сведения о порядке или  месте, или даты начала и даты окончания срока подачи заявок на участие в закупке </a:t>
            </a:r>
          </a:p>
          <a:p>
            <a:pPr lvl="0" algn="just">
              <a:lnSpc>
                <a:spcPct val="115000"/>
              </a:lnSpc>
              <a:buFont typeface="Symbol"/>
              <a:buChar char=""/>
            </a:pPr>
            <a:r>
              <a:rPr lang="ru-RU" dirty="0">
                <a:effectLst/>
                <a:latin typeface="Times New Roman"/>
                <a:ea typeface="Calibri"/>
                <a:cs typeface="Times New Roman"/>
              </a:rPr>
              <a:t>В документации о закупке отсутствует перечень документов, представляемых участниками закупки для подтверждения их соответствия установленным требованиям </a:t>
            </a:r>
          </a:p>
          <a:p>
            <a:pPr lvl="0" algn="just">
              <a:lnSpc>
                <a:spcPct val="115000"/>
              </a:lnSpc>
              <a:buFont typeface="Symbol"/>
              <a:buChar char=""/>
            </a:pPr>
            <a:r>
              <a:rPr lang="ru-RU" dirty="0">
                <a:effectLst/>
                <a:latin typeface="Times New Roman"/>
                <a:ea typeface="Calibri"/>
                <a:cs typeface="Times New Roman"/>
              </a:rPr>
              <a:t>В документации о закупке отсутствуют</a:t>
            </a:r>
            <a:r>
              <a:rPr lang="ru-RU" i="1" dirty="0">
                <a:effectLst/>
                <a:latin typeface="Times New Roman"/>
                <a:ea typeface="Calibri"/>
                <a:cs typeface="Times New Roman"/>
              </a:rPr>
              <a:t> </a:t>
            </a:r>
            <a:r>
              <a:rPr lang="ru-RU" dirty="0">
                <a:effectLst/>
                <a:latin typeface="Times New Roman"/>
                <a:ea typeface="Calibri"/>
                <a:cs typeface="Times New Roman"/>
              </a:rPr>
              <a:t>порядок, дата начала и дата окончания срока предоставления участникам закупки разъяснений положений документации о закупке</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документации о закупке отсутствует порядок формирования цены договора (цены лота)</a:t>
            </a:r>
            <a:endParaRPr lang="ru-RU" sz="2400" dirty="0">
              <a:ea typeface="Calibri"/>
              <a:cs typeface="Times New Roman"/>
            </a:endParaRPr>
          </a:p>
          <a:p>
            <a:pPr lvl="0" algn="just">
              <a:lnSpc>
                <a:spcPct val="115000"/>
              </a:lnSpc>
              <a:buFont typeface="Symbol"/>
              <a:buChar char=""/>
            </a:pPr>
            <a:r>
              <a:rPr lang="ru-RU" dirty="0">
                <a:effectLst/>
                <a:latin typeface="Times New Roman"/>
                <a:ea typeface="Calibri"/>
                <a:cs typeface="Times New Roman"/>
              </a:rPr>
              <a:t>В документации о закупке отсутствует порядок оценки и сопоставления заявок</a:t>
            </a:r>
            <a:endParaRPr lang="ru-RU" sz="2400" dirty="0">
              <a:ea typeface="Calibri"/>
              <a:cs typeface="Times New Roman"/>
            </a:endParaRPr>
          </a:p>
          <a:p>
            <a:endParaRPr lang="ru-RU" dirty="0"/>
          </a:p>
        </p:txBody>
      </p:sp>
    </p:spTree>
    <p:extLst>
      <p:ext uri="{BB962C8B-B14F-4D97-AF65-F5344CB8AC3E}">
        <p14:creationId xmlns:p14="http://schemas.microsoft.com/office/powerpoint/2010/main" val="179387142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8783" y="548681"/>
            <a:ext cx="10712740" cy="6045066"/>
          </a:xfrm>
        </p:spPr>
        <p:txBody>
          <a:bodyPr>
            <a:normAutofit fontScale="47500" lnSpcReduction="20000"/>
          </a:bodyPr>
          <a:lstStyle/>
          <a:p>
            <a:pPr lvl="0" algn="just">
              <a:lnSpc>
                <a:spcPct val="115000"/>
              </a:lnSpc>
              <a:buFont typeface="Symbol"/>
              <a:buChar char=""/>
            </a:pPr>
            <a:r>
              <a:rPr lang="ru-RU" sz="3300" dirty="0">
                <a:latin typeface="Times New Roman"/>
                <a:ea typeface="Calibri"/>
                <a:cs typeface="Times New Roman"/>
              </a:rPr>
              <a:t>Д</a:t>
            </a:r>
            <a:r>
              <a:rPr lang="ru-RU" sz="3300" dirty="0">
                <a:solidFill>
                  <a:srgbClr val="000000"/>
                </a:solidFill>
                <a:latin typeface="Times New Roman"/>
                <a:ea typeface="Calibri"/>
                <a:cs typeface="Times New Roman"/>
              </a:rPr>
              <a:t>окументации о закупке размещается заказчиком в ЕИС не в полном объеме </a:t>
            </a:r>
          </a:p>
          <a:p>
            <a:pPr lvl="0" algn="just">
              <a:lnSpc>
                <a:spcPct val="115000"/>
              </a:lnSpc>
              <a:buFont typeface="Symbol"/>
              <a:buChar char=""/>
            </a:pPr>
            <a:r>
              <a:rPr lang="ru-RU" sz="3300" b="1" dirty="0">
                <a:solidFill>
                  <a:srgbClr val="000000"/>
                </a:solidFill>
                <a:latin typeface="Times New Roman"/>
                <a:ea typeface="Calibri"/>
                <a:cs typeface="Times New Roman"/>
              </a:rPr>
              <a:t>Пример.</a:t>
            </a:r>
            <a:r>
              <a:rPr lang="ru-RU" sz="3300" dirty="0">
                <a:solidFill>
                  <a:srgbClr val="000000"/>
                </a:solidFill>
                <a:latin typeface="Times New Roman"/>
                <a:ea typeface="Calibri"/>
                <a:cs typeface="Times New Roman"/>
              </a:rPr>
              <a:t> При объявлении торгов на выполнение работ по ремонту асфальтобетонного покрытия автодрома в ЕИС не опубликована локальная смета, отражающая виды, стоимость и объемы предстоящих работ. Данные нарушения лишили возможности участников  сформировать заявку на участие в торгах с учетом потребностей заказчика, отраженных в смете.</a:t>
            </a:r>
            <a:endParaRPr lang="ru-RU" sz="3300" dirty="0">
              <a:ea typeface="Calibri"/>
              <a:cs typeface="Times New Roman"/>
            </a:endParaRPr>
          </a:p>
          <a:p>
            <a:pPr lvl="0" algn="just">
              <a:lnSpc>
                <a:spcPct val="115000"/>
              </a:lnSpc>
              <a:buFont typeface="Symbol"/>
              <a:buChar char=""/>
            </a:pPr>
            <a:endParaRPr lang="ru-RU" sz="3300" dirty="0">
              <a:solidFill>
                <a:srgbClr val="000000"/>
              </a:solidFill>
              <a:latin typeface="Times New Roman"/>
              <a:ea typeface="Calibri"/>
              <a:cs typeface="Times New Roman"/>
            </a:endParaRPr>
          </a:p>
          <a:p>
            <a:pPr lvl="0" algn="just">
              <a:lnSpc>
                <a:spcPct val="115000"/>
              </a:lnSpc>
              <a:buFont typeface="Symbol"/>
              <a:buChar char=""/>
            </a:pPr>
            <a:r>
              <a:rPr lang="ru-RU" sz="3300" dirty="0">
                <a:solidFill>
                  <a:srgbClr val="000000"/>
                </a:solidFill>
                <a:latin typeface="Times New Roman"/>
                <a:ea typeface="Calibri"/>
                <a:cs typeface="Times New Roman"/>
              </a:rPr>
              <a:t>В ЕИС размещается недостоверная информация </a:t>
            </a:r>
          </a:p>
          <a:p>
            <a:pPr lvl="0" algn="just">
              <a:lnSpc>
                <a:spcPct val="115000"/>
              </a:lnSpc>
              <a:buFont typeface="Symbol"/>
              <a:buChar char=""/>
            </a:pPr>
            <a:r>
              <a:rPr lang="ru-RU" sz="3300" b="1" dirty="0">
                <a:solidFill>
                  <a:srgbClr val="000000"/>
                </a:solidFill>
                <a:latin typeface="Times New Roman"/>
                <a:ea typeface="Times New Roman"/>
              </a:rPr>
              <a:t>Пример.</a:t>
            </a:r>
            <a:r>
              <a:rPr lang="ru-RU" sz="3300" dirty="0">
                <a:solidFill>
                  <a:srgbClr val="000000"/>
                </a:solidFill>
                <a:latin typeface="Times New Roman"/>
                <a:ea typeface="Times New Roman"/>
              </a:rPr>
              <a:t> В ЕИС содержится недостоверная информация об официальном сайте заказчика, который в настоящее время заказчику не принадлежит.</a:t>
            </a:r>
            <a:endParaRPr lang="ru-RU" sz="3300" dirty="0">
              <a:latin typeface="Times New Roman"/>
              <a:ea typeface="Times New Roman"/>
            </a:endParaRPr>
          </a:p>
          <a:p>
            <a:pPr lvl="0" algn="just">
              <a:buFont typeface="Symbol"/>
              <a:buChar char=""/>
            </a:pPr>
            <a:r>
              <a:rPr lang="ru-RU" sz="3300" dirty="0">
                <a:solidFill>
                  <a:srgbClr val="000000"/>
                </a:solidFill>
                <a:latin typeface="Times New Roman"/>
                <a:ea typeface="Times New Roman"/>
              </a:rPr>
              <a:t>Документация о закупке не соответствует Положению о закупке, в том числе не содержит необходимых требований к участникам закупки </a:t>
            </a:r>
          </a:p>
          <a:p>
            <a:pPr lvl="0" algn="just">
              <a:buFont typeface="Symbol"/>
              <a:buChar char=""/>
            </a:pPr>
            <a:r>
              <a:rPr lang="ru-RU" sz="3300" dirty="0">
                <a:latin typeface="Times New Roman"/>
                <a:ea typeface="Calibri"/>
                <a:cs typeface="Times New Roman"/>
              </a:rPr>
              <a:t>В протоколе, составленном по результатам закупки, не указаны объем закупаемых работ (услуг), сроки исполнения договора.</a:t>
            </a:r>
            <a:endParaRPr lang="ru-RU" sz="3300" i="1" dirty="0">
              <a:latin typeface="Times New Roman"/>
              <a:ea typeface="Calibri"/>
              <a:cs typeface="Times New Roman"/>
            </a:endParaRPr>
          </a:p>
          <a:p>
            <a:pPr lvl="0" algn="just">
              <a:lnSpc>
                <a:spcPct val="115000"/>
              </a:lnSpc>
              <a:buFont typeface="Symbol"/>
              <a:buChar char=""/>
            </a:pPr>
            <a:endParaRPr lang="ru-RU" sz="3300" i="1" dirty="0">
              <a:latin typeface="Times New Roman"/>
              <a:ea typeface="Calibri"/>
              <a:cs typeface="Times New Roman"/>
            </a:endParaRPr>
          </a:p>
          <a:p>
            <a:pPr lvl="0" algn="just">
              <a:lnSpc>
                <a:spcPct val="115000"/>
              </a:lnSpc>
              <a:buFont typeface="Symbol"/>
              <a:buChar char=""/>
            </a:pPr>
            <a:r>
              <a:rPr lang="ru-RU" sz="3300" b="1" dirty="0">
                <a:solidFill>
                  <a:srgbClr val="00B0F0"/>
                </a:solidFill>
                <a:latin typeface="Times New Roman"/>
                <a:ea typeface="Calibri"/>
                <a:cs typeface="Times New Roman"/>
              </a:rPr>
              <a:t>Протокол не содержит основания отклонения заявок</a:t>
            </a:r>
          </a:p>
          <a:p>
            <a:pPr lvl="0" algn="just">
              <a:lnSpc>
                <a:spcPct val="115000"/>
              </a:lnSpc>
              <a:buFont typeface="Symbol"/>
              <a:buChar char=""/>
            </a:pPr>
            <a:endParaRPr lang="ru-RU" sz="3300" i="1" dirty="0">
              <a:latin typeface="Times New Roman"/>
              <a:ea typeface="Calibri"/>
              <a:cs typeface="Times New Roman"/>
            </a:endParaRPr>
          </a:p>
          <a:p>
            <a:pPr lvl="0" algn="just">
              <a:lnSpc>
                <a:spcPct val="115000"/>
              </a:lnSpc>
              <a:buFont typeface="Symbol"/>
              <a:buChar char=""/>
            </a:pPr>
            <a:r>
              <a:rPr lang="ru-RU" sz="3300" dirty="0">
                <a:solidFill>
                  <a:srgbClr val="00B0F0"/>
                </a:solidFill>
                <a:latin typeface="Times New Roman"/>
                <a:ea typeface="Calibri"/>
                <a:cs typeface="Times New Roman"/>
              </a:rPr>
              <a:t>Еще примеры – следующие слайды</a:t>
            </a:r>
          </a:p>
          <a:p>
            <a:pPr lvl="0" algn="just">
              <a:lnSpc>
                <a:spcPct val="115000"/>
              </a:lnSpc>
              <a:buFont typeface="Symbol"/>
              <a:buChar char=""/>
            </a:pPr>
            <a:endParaRPr lang="ru-RU" sz="3300" i="1" dirty="0">
              <a:latin typeface="Times New Roman"/>
              <a:ea typeface="Calibri"/>
              <a:cs typeface="Times New Roman"/>
            </a:endParaRPr>
          </a:p>
          <a:p>
            <a:pPr lvl="0" algn="just">
              <a:lnSpc>
                <a:spcPct val="115000"/>
              </a:lnSpc>
              <a:buFont typeface="Symbol"/>
              <a:buChar char=""/>
            </a:pPr>
            <a:endParaRPr lang="en-US" sz="3300" i="1" dirty="0">
              <a:latin typeface="Times New Roman"/>
              <a:ea typeface="Calibri"/>
              <a:cs typeface="Times New Roman"/>
            </a:endParaRPr>
          </a:p>
          <a:p>
            <a:pPr lvl="0" algn="just">
              <a:lnSpc>
                <a:spcPct val="115000"/>
              </a:lnSpc>
              <a:buFont typeface="Symbol"/>
              <a:buChar char=""/>
            </a:pPr>
            <a:endParaRPr lang="en-US" sz="3300" i="1" dirty="0">
              <a:latin typeface="Times New Roman"/>
              <a:ea typeface="Calibri"/>
              <a:cs typeface="Times New Roman"/>
            </a:endParaRPr>
          </a:p>
          <a:p>
            <a:pPr lvl="0" algn="just">
              <a:lnSpc>
                <a:spcPct val="115000"/>
              </a:lnSpc>
              <a:buFont typeface="Symbol"/>
              <a:buChar char=""/>
            </a:pPr>
            <a:endParaRPr lang="ru-RU" sz="3300" dirty="0">
              <a:ea typeface="Calibri"/>
              <a:cs typeface="Times New Roman"/>
            </a:endParaRPr>
          </a:p>
          <a:p>
            <a:pPr marL="0" indent="0" algn="just">
              <a:lnSpc>
                <a:spcPct val="115000"/>
              </a:lnSpc>
              <a:spcAft>
                <a:spcPts val="0"/>
              </a:spcAft>
              <a:buNone/>
            </a:pPr>
            <a:r>
              <a:rPr lang="ru-RU" sz="3300" dirty="0">
                <a:latin typeface="Times New Roman"/>
                <a:ea typeface="Calibri"/>
                <a:cs typeface="Times New Roman"/>
              </a:rPr>
              <a:t> </a:t>
            </a:r>
            <a:endParaRPr lang="ru-RU" sz="3300" dirty="0">
              <a:ea typeface="Calibri"/>
              <a:cs typeface="Times New Roman"/>
            </a:endParaRPr>
          </a:p>
          <a:p>
            <a:pPr lvl="0" algn="just">
              <a:buFont typeface="Symbol"/>
              <a:buChar char=""/>
            </a:pP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413721437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F8EC3A-10E0-4FCA-89C6-C77DAA3AC4A6}"/>
              </a:ext>
            </a:extLst>
          </p:cNvPr>
          <p:cNvSpPr>
            <a:spLocks noGrp="1"/>
          </p:cNvSpPr>
          <p:nvPr>
            <p:ph type="title"/>
          </p:nvPr>
        </p:nvSpPr>
        <p:spPr/>
        <p:txBody>
          <a:bodyPr/>
          <a:lstStyle/>
          <a:p>
            <a:r>
              <a:rPr lang="ru-RU" sz="2400" dirty="0">
                <a:solidFill>
                  <a:srgbClr val="00B0F0"/>
                </a:solidFill>
              </a:rPr>
              <a:t>По постановлению Свободненской городской прокуратуры (Амурская обл.) директор спортивной школы привлечен к административной ответственности за нарушения законодательства о закупках</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5A5D5FC2-531A-4560-A6C4-68DC11C22670}"/>
              </a:ext>
            </a:extLst>
          </p:cNvPr>
          <p:cNvSpPr>
            <a:spLocks noGrp="1"/>
          </p:cNvSpPr>
          <p:nvPr>
            <p:ph idx="1"/>
          </p:nvPr>
        </p:nvSpPr>
        <p:spPr/>
        <p:txBody>
          <a:bodyPr/>
          <a:lstStyle/>
          <a:p>
            <a:r>
              <a:rPr lang="ru-RU" sz="1800" dirty="0">
                <a:solidFill>
                  <a:srgbClr val="FF0000"/>
                </a:solidFill>
              </a:rPr>
              <a:t>Дата опубликования 29.06.2020</a:t>
            </a:r>
          </a:p>
          <a:p>
            <a:r>
              <a:rPr lang="ru-RU" sz="1800" dirty="0"/>
              <a:t>Свободненская городская прокуратура провела проверку исполнения законодательства о госзакупках в рамках реализации национального проекта «Демография» регионального проекта «Спорт - норма жизни».</a:t>
            </a:r>
          </a:p>
          <a:p>
            <a:r>
              <a:rPr lang="ru-RU" sz="1800" dirty="0"/>
              <a:t>Установлено, что МАУ спортивная школа № 1 по результатам проведения открытого аукциона в электронной форме заключен договор о поставке спортивного оборудования и инвентаря. Закупка проведена в рамках Федерального закона «О закупках товаров, работ, услуг отдельными видами юридических лиц».</a:t>
            </a:r>
          </a:p>
          <a:p>
            <a:r>
              <a:rPr lang="ru-RU" sz="1800" b="1" dirty="0"/>
              <a:t>В нарушение законодательства заказчик разместил в единой информационной системе информацию о проведении закупки, которая не соответствует сведениям документации о закупке.</a:t>
            </a:r>
          </a:p>
          <a:p>
            <a:r>
              <a:rPr lang="ru-RU" sz="1800" dirty="0"/>
              <a:t>Свободненский городской прокурор в отношении директора МАУ спортивная школа № 1 возбудил дело об административном правонарушении по ч. 7 ст. 7.32.3 КоАП РФ (несоблюдение требований к содержанию извещения о закупке).</a:t>
            </a:r>
          </a:p>
          <a:p>
            <a:r>
              <a:rPr lang="ru-RU" sz="1800" dirty="0"/>
              <a:t>Постановлением Управления Федеральной антимонопольной службы по Амурской области должностное лицо МАУ спортивная школа № 1 признано виновным в совершении административного правонарушения, ему назначено наказание в виде штрафа.</a:t>
            </a:r>
          </a:p>
          <a:p>
            <a:r>
              <a:rPr lang="ru-RU" sz="1800" dirty="0"/>
              <a:t>Источник https://www.prokamur.ru/news_cont.php?idnews=12513</a:t>
            </a:r>
          </a:p>
          <a:p>
            <a:endParaRPr lang="ru-RU" dirty="0"/>
          </a:p>
        </p:txBody>
      </p:sp>
    </p:spTree>
    <p:extLst>
      <p:ext uri="{BB962C8B-B14F-4D97-AF65-F5344CB8AC3E}">
        <p14:creationId xmlns:p14="http://schemas.microsoft.com/office/powerpoint/2010/main" val="29819806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1B17A-23FB-4675-9362-7FAED047FFC9}"/>
              </a:ext>
            </a:extLst>
          </p:cNvPr>
          <p:cNvSpPr>
            <a:spLocks noGrp="1"/>
          </p:cNvSpPr>
          <p:nvPr>
            <p:ph type="title"/>
          </p:nvPr>
        </p:nvSpPr>
        <p:spPr/>
        <p:txBody>
          <a:bodyPr/>
          <a:lstStyle/>
          <a:p>
            <a:r>
              <a:rPr lang="ru-RU" sz="2400" dirty="0">
                <a:solidFill>
                  <a:srgbClr val="00B0F0"/>
                </a:solidFill>
              </a:rPr>
              <a:t>Прокуратурой Суземского района (Брянская обл.) выявлены нарушения законодательства в сфере закупок</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9E7E7F06-98C5-41B1-9BFB-8A19B29BB487}"/>
              </a:ext>
            </a:extLst>
          </p:cNvPr>
          <p:cNvSpPr>
            <a:spLocks noGrp="1"/>
          </p:cNvSpPr>
          <p:nvPr>
            <p:ph idx="1"/>
          </p:nvPr>
        </p:nvSpPr>
        <p:spPr/>
        <p:txBody>
          <a:bodyPr/>
          <a:lstStyle/>
          <a:p>
            <a:r>
              <a:rPr lang="ru-RU" sz="1800" dirty="0">
                <a:solidFill>
                  <a:srgbClr val="FF0000"/>
                </a:solidFill>
              </a:rPr>
              <a:t>Дата опубликования 20.10.2020</a:t>
            </a:r>
          </a:p>
          <a:p>
            <a:r>
              <a:rPr lang="ru-RU" sz="1800" dirty="0"/>
              <a:t>По результатам проведенной прокуратурой района проверки установлено, что социальным учреждением района осуществлена закупка мяса говядины на кости путем запроса котировок. Комиссией были рассмотрены две заявки, одна из которых не соответствовала требованиям и была отклонена. </a:t>
            </a:r>
            <a:r>
              <a:rPr lang="ru-RU" sz="1800" b="1" dirty="0"/>
              <a:t>При этом, размещенный на сайте zakupki.gov.ru протокол рассмотрения заявок на участие в запросе котировок не содержал оснований отклонения заявки с указанием положений документации о закупке которым она не соответствовала, в связи с чем в протокол были внесены изменения. Однако размещение измененного протокола осуществлено с нарушением установленного законом срока.</a:t>
            </a:r>
          </a:p>
          <a:p>
            <a:r>
              <a:rPr lang="ru-RU" sz="1800" dirty="0"/>
              <a:t>За совершение административного правонарушения, предусмотренного ч. 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 в сфере закупок информации о закупке) по постановлению прокурора района </a:t>
            </a:r>
            <a:r>
              <a:rPr lang="ru-RU" sz="1800" b="1" u="sng" dirty="0">
                <a:solidFill>
                  <a:srgbClr val="FF0000"/>
                </a:solidFill>
              </a:rPr>
              <a:t>члены закупочной комиссии </a:t>
            </a:r>
            <a:r>
              <a:rPr lang="ru-RU" sz="1800" dirty="0">
                <a:solidFill>
                  <a:srgbClr val="FF0000"/>
                </a:solidFill>
              </a:rPr>
              <a:t>(4 должностных лица) привлечены Управлением ФАС России по Брянской области к административной ответственности в виде штрафа в размере 2 000 рублей.</a:t>
            </a:r>
          </a:p>
          <a:p>
            <a:r>
              <a:rPr lang="ru-RU" sz="1800" dirty="0"/>
              <a:t>Источник: https://procrf.ru/news/2381178-prokuraturoy-suzemskogo-rayona-vyiyavlenyi-narusheniya-zakonodatelstva-v-sfere-zakupok.html</a:t>
            </a:r>
          </a:p>
          <a:p>
            <a:endParaRPr lang="ru-RU" dirty="0"/>
          </a:p>
        </p:txBody>
      </p:sp>
    </p:spTree>
    <p:extLst>
      <p:ext uri="{BB962C8B-B14F-4D97-AF65-F5344CB8AC3E}">
        <p14:creationId xmlns:p14="http://schemas.microsoft.com/office/powerpoint/2010/main" val="367352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4118A-61D7-419B-BFA4-4BA9BD858279}"/>
              </a:ext>
            </a:extLst>
          </p:cNvPr>
          <p:cNvSpPr>
            <a:spLocks noGrp="1"/>
          </p:cNvSpPr>
          <p:nvPr>
            <p:ph type="title"/>
          </p:nvPr>
        </p:nvSpPr>
        <p:spPr>
          <a:xfrm>
            <a:off x="385195" y="155400"/>
            <a:ext cx="10515600" cy="1325563"/>
          </a:xfrm>
        </p:spPr>
        <p:txBody>
          <a:bodyPr>
            <a:normAutofit/>
          </a:bodyPr>
          <a:lstStyle/>
          <a:p>
            <a:r>
              <a:rPr lang="ru-RU" sz="3200" dirty="0">
                <a:solidFill>
                  <a:srgbClr val="FF0000"/>
                </a:solidFill>
              </a:rPr>
              <a:t>С 21.08.2021 </a:t>
            </a:r>
            <a:r>
              <a:rPr lang="ru-RU" sz="2400" dirty="0">
                <a:solidFill>
                  <a:srgbClr val="00B0F0"/>
                </a:solidFill>
              </a:rPr>
              <a:t>- Постановление Правительства РФ от 9 августа 2021 г. N 1315</a:t>
            </a:r>
            <a:br>
              <a:rPr lang="ru-RU" sz="2400" dirty="0">
                <a:solidFill>
                  <a:srgbClr val="00B0F0"/>
                </a:solidFill>
              </a:rPr>
            </a:br>
            <a:r>
              <a:rPr lang="ru-RU" sz="2400" dirty="0">
                <a:solidFill>
                  <a:srgbClr val="00B0F0"/>
                </a:solidFill>
              </a:rPr>
              <a:t>"О внесении изменений в некоторые акты Правительства Российской Федерации"</a:t>
            </a:r>
          </a:p>
        </p:txBody>
      </p:sp>
      <p:sp>
        <p:nvSpPr>
          <p:cNvPr id="3" name="Объект 2">
            <a:extLst>
              <a:ext uri="{FF2B5EF4-FFF2-40B4-BE49-F238E27FC236}">
                <a16:creationId xmlns:a16="http://schemas.microsoft.com/office/drawing/2014/main" id="{BB467107-6721-412E-AC41-85EA572C5114}"/>
              </a:ext>
            </a:extLst>
          </p:cNvPr>
          <p:cNvSpPr>
            <a:spLocks noGrp="1"/>
          </p:cNvSpPr>
          <p:nvPr>
            <p:ph idx="1"/>
          </p:nvPr>
        </p:nvSpPr>
        <p:spPr>
          <a:xfrm>
            <a:off x="611698" y="1414564"/>
            <a:ext cx="10515600" cy="4351338"/>
          </a:xfrm>
        </p:spPr>
        <p:txBody>
          <a:bodyPr>
            <a:noAutofit/>
          </a:bodyPr>
          <a:lstStyle/>
          <a:p>
            <a:r>
              <a:rPr lang="ru-RU" sz="1400" dirty="0"/>
              <a:t>В связи с существенным увеличением в 2021 году цен на строительные ресурсы Правительство Российской Федерации постановляет:</a:t>
            </a:r>
          </a:p>
          <a:p>
            <a:r>
              <a:rPr lang="ru-RU" sz="1400" dirty="0"/>
              <a:t>1. Утвердить прилагаемые изменения, которые вносятся в акты Правительства Российской Федерации.</a:t>
            </a:r>
          </a:p>
          <a:p>
            <a:r>
              <a:rPr lang="ru-RU" sz="1400" dirty="0"/>
              <a:t>2. Установить, что при исполнении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и который заключен в соответствии с Федеральным законом "О контрактной системе в сфере закупок товаров, работ, услуг для обеспечения государственных и муниципальных нужд" для обеспечения федеральных нужд (далее - контракт):</a:t>
            </a:r>
          </a:p>
          <a:p>
            <a:r>
              <a:rPr lang="ru-RU" sz="1400" dirty="0"/>
              <a:t>а) допускается в соответствии с пунктом 8 части 1 статьи 95 Федерального закона "О контрактной системе в сфере закупок товаров, работ, услуг для обеспечения государственных и муниципальных нужд" </a:t>
            </a:r>
            <a:r>
              <a:rPr lang="ru-RU" sz="1400" dirty="0">
                <a:solidFill>
                  <a:srgbClr val="FF0000"/>
                </a:solidFill>
              </a:rPr>
              <a:t>изменение существенных условий контракта, стороной которого является заказчик, указанный в приложении к настоящему постановлению, в том числе изменение (увеличение) цены контракта,</a:t>
            </a:r>
            <a:r>
              <a:rPr lang="ru-RU" sz="1400" dirty="0"/>
              <a:t> </a:t>
            </a:r>
            <a:r>
              <a:rPr lang="ru-RU" sz="1400" b="1" dirty="0"/>
              <a:t>при совокупности следующих условий:</a:t>
            </a:r>
          </a:p>
          <a:p>
            <a:r>
              <a:rPr lang="ru-RU" sz="1400" dirty="0"/>
              <a:t>изменение существенных условий контракта осуществляется в пределах лимитов бюджетных обязательств, доведенных до получателя средств федерального бюджета в соответствии с бюджетным законодательством Российской Федерации, на срок исполнения контракта </a:t>
            </a:r>
            <a:r>
              <a:rPr lang="ru-RU" sz="1400" b="1" dirty="0"/>
              <a:t>и не приводит к увеличению срока исполнения контракта и (или) цены контракта более чем на 30 процентов;</a:t>
            </a:r>
          </a:p>
          <a:p>
            <a:r>
              <a:rPr lang="ru-RU" sz="1400" dirty="0"/>
              <a:t>предусмотренные проектной документацией соответствующего объекта капитального строительства (актом, утвержденным застройщиком или техническим заказчиком и содержащим перечень дефектов оснований, строительных конструкций, систем инженерно-технического обеспечения и сетей инженерно-технического обеспечения с указанием качественных и количественных характеристик таких дефектов, и заданием застройщика или технического заказчика на проектирование в зависимости от содержания работ) физические объемы работ, конструктивные, организационно-технологические и другие решения </a:t>
            </a:r>
            <a:r>
              <a:rPr lang="ru-RU" sz="1400" b="1" dirty="0"/>
              <a:t>не изменяются;</a:t>
            </a:r>
          </a:p>
        </p:txBody>
      </p:sp>
    </p:spTree>
    <p:extLst>
      <p:ext uri="{BB962C8B-B14F-4D97-AF65-F5344CB8AC3E}">
        <p14:creationId xmlns:p14="http://schemas.microsoft.com/office/powerpoint/2010/main" val="178426457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90D39A-A47F-482E-B302-0FF824B41539}"/>
              </a:ext>
            </a:extLst>
          </p:cNvPr>
          <p:cNvSpPr>
            <a:spLocks noGrp="1"/>
          </p:cNvSpPr>
          <p:nvPr>
            <p:ph type="title"/>
          </p:nvPr>
        </p:nvSpPr>
        <p:spPr/>
        <p:txBody>
          <a:bodyPr/>
          <a:lstStyle/>
          <a:p>
            <a:r>
              <a:rPr lang="ru-RU" sz="2400" dirty="0">
                <a:solidFill>
                  <a:srgbClr val="00B0F0"/>
                </a:solidFill>
              </a:rPr>
              <a:t>В Ингушетии сотрудница аэропорта Магас привлечена к административной ответственности за нарушение порядка осуществления закупок</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2024FD63-E0C2-4B59-A03B-D6CFE01C386F}"/>
              </a:ext>
            </a:extLst>
          </p:cNvPr>
          <p:cNvSpPr>
            <a:spLocks noGrp="1"/>
          </p:cNvSpPr>
          <p:nvPr>
            <p:ph idx="1"/>
          </p:nvPr>
        </p:nvSpPr>
        <p:spPr/>
        <p:txBody>
          <a:bodyPr/>
          <a:lstStyle/>
          <a:p>
            <a:r>
              <a:rPr lang="ru-RU" sz="1800" dirty="0">
                <a:solidFill>
                  <a:srgbClr val="FF0000"/>
                </a:solidFill>
              </a:rPr>
              <a:t>Дата опубликования: 29.01.2019</a:t>
            </a:r>
          </a:p>
          <a:p>
            <a:r>
              <a:rPr lang="ru-RU" sz="1800" dirty="0"/>
              <a:t>Назрановской транспортной прокуратурой в ОАО «Аэропорт «Магас» им. С.С. </a:t>
            </a:r>
            <a:r>
              <a:rPr lang="ru-RU" sz="1800" dirty="0" err="1"/>
              <a:t>Осканова</a:t>
            </a:r>
            <a:r>
              <a:rPr lang="ru-RU" sz="1800" dirty="0"/>
              <a:t>» проведена проверка исполнения требований законодательства о закупках товаров, работ, услуг отдельными видами юридических лиц.</a:t>
            </a:r>
          </a:p>
          <a:p>
            <a:r>
              <a:rPr lang="ru-RU" sz="1800" b="1" dirty="0"/>
              <a:t>Установлено, что при составлении протокола рассмотрения заявок на участие в запросе котировок и в протоколе заседания закупочной комиссии по рассмотрению и оценке поданных заявок на участие в запросе котировок в электронной форме, секретарем закупочной комиссии не были указаны основания отклонения каждой заявки на участие в закупке.</a:t>
            </a:r>
          </a:p>
          <a:p>
            <a:r>
              <a:rPr lang="ru-RU" sz="1800" dirty="0"/>
              <a:t>В связи с выявленными нарушениями в адрес генерального директора ОАО «Аэропорт «Магас» им. С.С. </a:t>
            </a:r>
            <a:r>
              <a:rPr lang="ru-RU" sz="1800" dirty="0" err="1"/>
              <a:t>Осканова</a:t>
            </a:r>
            <a:r>
              <a:rPr lang="ru-RU" sz="1800" dirty="0"/>
              <a:t>» внесено представление, которое рассмотрено и удовлетворено.</a:t>
            </a:r>
          </a:p>
          <a:p>
            <a:r>
              <a:rPr lang="ru-RU" sz="1800" dirty="0"/>
              <a:t>В отношении секретаря закупочной комиссии ОАО «Аэропорт «Магас» им. С.С. </a:t>
            </a:r>
            <a:r>
              <a:rPr lang="ru-RU" sz="1800" dirty="0" err="1"/>
              <a:t>Осканова</a:t>
            </a:r>
            <a:r>
              <a:rPr lang="ru-RU" sz="1800" dirty="0"/>
              <a:t>» возбуждено дело об административном правонарушении, предусмотренное ч. 5 ст. 7.32.3 КоАП РФ (нарушение порядка осуществления закупки товаров, работ, услуг отдельными видами юридических лиц), по результатам рассмотрения которого Управлением федеральной антимонопольной службы Республики Ингушетия </a:t>
            </a:r>
            <a:r>
              <a:rPr lang="ru-RU" sz="1800" b="1" u="sng" dirty="0">
                <a:solidFill>
                  <a:srgbClr val="FF0000"/>
                </a:solidFill>
              </a:rPr>
              <a:t>сотрудница аэропорта </a:t>
            </a:r>
            <a:r>
              <a:rPr lang="ru-RU" sz="1800" dirty="0">
                <a:solidFill>
                  <a:srgbClr val="FF0000"/>
                </a:solidFill>
              </a:rPr>
              <a:t>привлечена к административной ответственности в виде штрафа в размере 30 тыс. рублей. </a:t>
            </a:r>
          </a:p>
          <a:p>
            <a:r>
              <a:rPr lang="ru-RU" sz="1800" dirty="0"/>
              <a:t>Источник: http://www.utprok.ru/news/16349.html</a:t>
            </a:r>
          </a:p>
          <a:p>
            <a:endParaRPr lang="ru-RU" dirty="0"/>
          </a:p>
        </p:txBody>
      </p:sp>
    </p:spTree>
    <p:extLst>
      <p:ext uri="{BB962C8B-B14F-4D97-AF65-F5344CB8AC3E}">
        <p14:creationId xmlns:p14="http://schemas.microsoft.com/office/powerpoint/2010/main" val="39930198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A3B510-EF2F-44E7-8725-61A1B38F5279}"/>
              </a:ext>
            </a:extLst>
          </p:cNvPr>
          <p:cNvSpPr>
            <a:spLocks noGrp="1"/>
          </p:cNvSpPr>
          <p:nvPr>
            <p:ph type="title"/>
          </p:nvPr>
        </p:nvSpPr>
        <p:spPr/>
        <p:txBody>
          <a:bodyPr/>
          <a:lstStyle/>
          <a:p>
            <a:r>
              <a:rPr lang="ru-RU" sz="2400" dirty="0">
                <a:solidFill>
                  <a:srgbClr val="00B0F0"/>
                </a:solidFill>
              </a:rPr>
              <a:t>В Хабаровске по инициативе прокурора межмуниципальное предприятие понесло наказание за несоблюдение требований законодательства о закупках товаров, работ и услуг</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FFCAE6C2-A9AF-4E16-B55A-522F082427BF}"/>
              </a:ext>
            </a:extLst>
          </p:cNvPr>
          <p:cNvSpPr>
            <a:spLocks noGrp="1"/>
          </p:cNvSpPr>
          <p:nvPr>
            <p:ph idx="1"/>
          </p:nvPr>
        </p:nvSpPr>
        <p:spPr>
          <a:xfrm>
            <a:off x="399874" y="1166018"/>
            <a:ext cx="11403435" cy="4525963"/>
          </a:xfrm>
        </p:spPr>
        <p:txBody>
          <a:bodyPr/>
          <a:lstStyle/>
          <a:p>
            <a:r>
              <a:rPr lang="ru-RU" sz="1800" dirty="0">
                <a:solidFill>
                  <a:srgbClr val="FF0000"/>
                </a:solidFill>
              </a:rPr>
              <a:t>Дата опубликования: 28.12.2020 </a:t>
            </a:r>
          </a:p>
          <a:p>
            <a:r>
              <a:rPr lang="ru-RU" sz="1800" dirty="0"/>
              <a:t>Прокуратурой Центрального района г. Хабаровска проведена проверка исполнения законодательства о закупках товаров, работ и услуг отдельными видами юридических лиц.</a:t>
            </a:r>
          </a:p>
          <a:p>
            <a:r>
              <a:rPr lang="ru-RU" sz="1800" dirty="0"/>
              <a:t>Установлено, что Межмуниципальное (межрайонное) общество с ограниченной ответственностью «</a:t>
            </a:r>
            <a:r>
              <a:rPr lang="ru-RU" sz="1800" dirty="0" err="1"/>
              <a:t>Межрайтопливо</a:t>
            </a:r>
            <a:r>
              <a:rPr lang="ru-RU" sz="1800" dirty="0"/>
              <a:t>» осуществляет деятельность по завозу топлива и нефтепродуктов в северные районы края.</a:t>
            </a:r>
          </a:p>
          <a:p>
            <a:r>
              <a:rPr lang="ru-RU" sz="1800" b="1" dirty="0"/>
              <a:t>Заказчиком нарушены требования к содержанию извещений о закупке товаров, работ, услуг и (или) документации о закупке товаров, работ, услуг. Документы не содержали дату и время окончания срока предоставления участниками закупки разъяснений положений документации о закупке. Проект договора не содержал в качестве способа расторжения договора - по решению суда.</a:t>
            </a:r>
          </a:p>
          <a:p>
            <a:r>
              <a:rPr lang="ru-RU" sz="1800" b="1" dirty="0"/>
              <a:t>Установленные обществом требования к участникам закупки не соответствовали федеральному законодательству.</a:t>
            </a:r>
          </a:p>
          <a:p>
            <a:r>
              <a:rPr lang="ru-RU" sz="1800" dirty="0"/>
              <a:t>Прокурор района внес руководителю заказчика представление. По результатам его рассмотрения нарушения устранены, виновное должностное лицо привлечено к дисциплинарной ответственности.</a:t>
            </a:r>
          </a:p>
          <a:p>
            <a:r>
              <a:rPr lang="ru-RU" sz="1800" dirty="0"/>
              <a:t>На основании постановлений прокурора ООО «</a:t>
            </a:r>
            <a:r>
              <a:rPr lang="ru-RU" sz="1800" dirty="0" err="1"/>
              <a:t>Межрайтопливо</a:t>
            </a:r>
            <a:r>
              <a:rPr lang="ru-RU" sz="1800" dirty="0"/>
              <a:t>» и его руководитель привлечены к административной ответственности по ч. 7 ст. 7.32.3 КоАП РФ (нарушение требований к содержанию извещений о закупке товаров, работ, услуг и (или) документации о закупке товаров, работ, услуг) в виде штрафа на общую сумму 7 тысяч рублей.</a:t>
            </a:r>
          </a:p>
          <a:p>
            <a:r>
              <a:rPr lang="ru-RU" sz="1800" dirty="0"/>
              <a:t>Источник: https://procrf.ru/news/2403099-v-habarovske-po-initsiative-prokurora-mejmunitsipalnoe-predpriyatie-poneslo-nakazanie-za.html</a:t>
            </a:r>
          </a:p>
          <a:p>
            <a:endParaRPr lang="ru-RU" dirty="0"/>
          </a:p>
        </p:txBody>
      </p:sp>
    </p:spTree>
    <p:extLst>
      <p:ext uri="{BB962C8B-B14F-4D97-AF65-F5344CB8AC3E}">
        <p14:creationId xmlns:p14="http://schemas.microsoft.com/office/powerpoint/2010/main" val="78790024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0AAFB1-EF9C-4121-A0D9-43CDEBF56D55}"/>
              </a:ext>
            </a:extLst>
          </p:cNvPr>
          <p:cNvSpPr>
            <a:spLocks noGrp="1"/>
          </p:cNvSpPr>
          <p:nvPr>
            <p:ph type="title"/>
          </p:nvPr>
        </p:nvSpPr>
        <p:spPr/>
        <p:txBody>
          <a:bodyPr/>
          <a:lstStyle/>
          <a:p>
            <a:r>
              <a:rPr lang="ru-RU" sz="2400" dirty="0">
                <a:solidFill>
                  <a:srgbClr val="00B0F0"/>
                </a:solidFill>
              </a:rPr>
              <a:t>Шадринским межрайонным прокурором (Курганская область)  выявлены нарушения законодательства о закупках товаров, работ, услуг отдельными видами юридических лиц</a:t>
            </a:r>
          </a:p>
        </p:txBody>
      </p:sp>
      <p:sp>
        <p:nvSpPr>
          <p:cNvPr id="3" name="Объект 2">
            <a:extLst>
              <a:ext uri="{FF2B5EF4-FFF2-40B4-BE49-F238E27FC236}">
                <a16:creationId xmlns:a16="http://schemas.microsoft.com/office/drawing/2014/main" id="{F387D5FF-C6B3-4077-A479-173D46686ED9}"/>
              </a:ext>
            </a:extLst>
          </p:cNvPr>
          <p:cNvSpPr>
            <a:spLocks noGrp="1"/>
          </p:cNvSpPr>
          <p:nvPr>
            <p:ph idx="1"/>
          </p:nvPr>
        </p:nvSpPr>
        <p:spPr/>
        <p:txBody>
          <a:bodyPr/>
          <a:lstStyle/>
          <a:p>
            <a:r>
              <a:rPr lang="ru-RU" sz="1800" dirty="0">
                <a:solidFill>
                  <a:srgbClr val="FF0000"/>
                </a:solidFill>
              </a:rPr>
              <a:t>Дата опубликования: 19.08.2019</a:t>
            </a:r>
          </a:p>
          <a:p>
            <a:r>
              <a:rPr lang="ru-RU" sz="1800" dirty="0"/>
              <a:t>Шадринская межрайонная прокуратура провела проверку соблюдения законодательства о закупках товаров, работ, услуг отдельными видами юридических лиц в деятельности муниципального предприятия «Водоканал».</a:t>
            </a:r>
          </a:p>
          <a:p>
            <a:r>
              <a:rPr lang="ru-RU" sz="1800" b="1" dirty="0"/>
              <a:t>Так, установлено, что при размещении извещения о закупке на выполнение работ по восстановлению дорожного покрытия директором МП «Водоканал» был незаконно сокращен срок для подачи заявок на участие в этой закупке.</a:t>
            </a:r>
          </a:p>
          <a:p>
            <a:r>
              <a:rPr lang="ru-RU" sz="1800" dirty="0"/>
              <a:t>В связи с выявленными нарушениями законодательства прокурором было возбуждено дело об административном правонарушении по ч. 4 ст.7.32.3 Кодекса РФ об АП. По результатам его рассмотрения УФАС России по Курганской области директор организации привлечен к административной ответственности в виде штрафа в размере 2 тыс. рублей.</a:t>
            </a:r>
          </a:p>
          <a:p>
            <a:r>
              <a:rPr lang="ru-RU" sz="1800" dirty="0"/>
              <a:t>Источник: http://kurganproc.ru/index.php?option=com_content&amp;view=article&amp;id=10865:shadrinskim-mezhrajonnym-prokurorom-vyyavleny-narusheniya-zakonodatelstva-o-zakupkakh-tovarov-rabot-uslug-otdelnymi-vidami-yuridicheskikh-lits&amp;catid=38&amp;Itemid=101</a:t>
            </a:r>
          </a:p>
          <a:p>
            <a:endParaRPr lang="ru-RU" dirty="0"/>
          </a:p>
        </p:txBody>
      </p:sp>
    </p:spTree>
    <p:extLst>
      <p:ext uri="{BB962C8B-B14F-4D97-AF65-F5344CB8AC3E}">
        <p14:creationId xmlns:p14="http://schemas.microsoft.com/office/powerpoint/2010/main" val="268665181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2060848"/>
            <a:ext cx="8229600" cy="1143000"/>
          </a:xfrm>
        </p:spPr>
        <p:txBody>
          <a:bodyPr>
            <a:normAutofit fontScale="90000"/>
          </a:bodyPr>
          <a:lstStyle/>
          <a:p>
            <a:r>
              <a:rPr lang="ru-RU" dirty="0">
                <a:solidFill>
                  <a:srgbClr val="C00000"/>
                </a:solidFill>
              </a:rPr>
              <a:t>II.	НАРУШЕНИЯ В ПОЛОЖЕНИИ О ЗАКУПКЕ</a:t>
            </a:r>
            <a:br>
              <a:rPr lang="ru-RU" dirty="0">
                <a:solidFill>
                  <a:srgbClr val="C00000"/>
                </a:solidFill>
              </a:rPr>
            </a:br>
            <a:r>
              <a:rPr lang="ru-RU" dirty="0">
                <a:solidFill>
                  <a:srgbClr val="C00000"/>
                </a:solidFill>
              </a:rPr>
              <a:t>2.1.	Формальные (технические) нарушения </a:t>
            </a: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19540079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3673" y="139709"/>
            <a:ext cx="11341916" cy="6336704"/>
          </a:xfrm>
        </p:spPr>
        <p:txBody>
          <a:bodyPr>
            <a:normAutofit fontScale="55000" lnSpcReduction="20000"/>
          </a:bodyPr>
          <a:lstStyle/>
          <a:p>
            <a:pPr lvl="0" algn="just">
              <a:buFont typeface="Symbol"/>
              <a:buChar char=""/>
            </a:pPr>
            <a:r>
              <a:rPr lang="ru-RU" dirty="0">
                <a:solidFill>
                  <a:srgbClr val="000000"/>
                </a:solidFill>
                <a:effectLst/>
                <a:latin typeface="Times New Roman"/>
                <a:ea typeface="Times New Roman"/>
              </a:rPr>
              <a:t>Положение утверждено заказчиком (казенным учреждением), который не указан в части 2 статьи 1 Закона</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Положение о закупке в нарушение части 3 статьи 2 Закона № 223-ФЗ утверждено неуполномоченными лицами, в том числе</a:t>
            </a:r>
            <a:r>
              <a:rPr lang="ru-RU" sz="2800" dirty="0">
                <a:latin typeface="Times New Roman"/>
                <a:ea typeface="Times New Roman"/>
              </a:rPr>
              <a:t>:</a:t>
            </a:r>
          </a:p>
          <a:p>
            <a:pPr marL="228600" algn="just">
              <a:spcAft>
                <a:spcPts val="0"/>
              </a:spcAft>
            </a:pPr>
            <a:r>
              <a:rPr lang="ru-RU" sz="2800" dirty="0">
                <a:latin typeface="Times New Roman"/>
                <a:ea typeface="Times New Roman"/>
              </a:rPr>
              <a:t> - </a:t>
            </a:r>
            <a:r>
              <a:rPr lang="ru-RU" dirty="0">
                <a:solidFill>
                  <a:srgbClr val="000000"/>
                </a:solidFill>
                <a:effectLst/>
                <a:latin typeface="Times New Roman"/>
                <a:ea typeface="Times New Roman"/>
              </a:rPr>
              <a:t>Положение о закупке общества с ограниченной ответственностью  утверждено директором, а не общим собранием участников общества</a:t>
            </a:r>
            <a:r>
              <a:rPr lang="ru-RU" i="1" dirty="0">
                <a:solidFill>
                  <a:srgbClr val="000000"/>
                </a:solidFill>
                <a:effectLst/>
                <a:latin typeface="Times New Roman"/>
                <a:ea typeface="Times New Roman"/>
              </a:rPr>
              <a:t>;</a:t>
            </a:r>
            <a:endParaRPr lang="ru-RU" sz="2800" dirty="0">
              <a:latin typeface="Times New Roman"/>
              <a:ea typeface="Times New Roman"/>
            </a:endParaRPr>
          </a:p>
          <a:p>
            <a:pPr marL="228600" algn="just">
              <a:spcAft>
                <a:spcPts val="0"/>
              </a:spcAft>
            </a:pPr>
            <a:r>
              <a:rPr lang="ru-RU" sz="2800" dirty="0">
                <a:latin typeface="Times New Roman"/>
                <a:ea typeface="Times New Roman"/>
              </a:rPr>
              <a:t> - </a:t>
            </a:r>
            <a:r>
              <a:rPr lang="ru-RU" dirty="0">
                <a:solidFill>
                  <a:srgbClr val="000000"/>
                </a:solidFill>
                <a:effectLst/>
                <a:latin typeface="Times New Roman"/>
                <a:ea typeface="Times New Roman"/>
              </a:rPr>
              <a:t>Положение о закупке общества с ограниченной ответственностью утверждено решением конкурсной комисси</a:t>
            </a:r>
            <a:r>
              <a:rPr lang="ru-RU" dirty="0">
                <a:solidFill>
                  <a:srgbClr val="000000"/>
                </a:solidFill>
                <a:latin typeface="Times New Roman"/>
                <a:ea typeface="Times New Roman"/>
              </a:rPr>
              <a:t>и</a:t>
            </a:r>
            <a:r>
              <a:rPr lang="ru-RU" dirty="0">
                <a:solidFill>
                  <a:srgbClr val="000000"/>
                </a:solidFill>
                <a:effectLst/>
                <a:latin typeface="Times New Roman"/>
                <a:ea typeface="Times New Roman"/>
              </a:rPr>
              <a:t>;</a:t>
            </a:r>
            <a:endParaRPr lang="ru-RU" sz="2800" dirty="0">
              <a:latin typeface="Times New Roman"/>
              <a:ea typeface="Times New Roman"/>
            </a:endParaRPr>
          </a:p>
          <a:p>
            <a:pPr marL="228600" algn="just">
              <a:spcAft>
                <a:spcPts val="0"/>
              </a:spcAft>
            </a:pPr>
            <a:r>
              <a:rPr lang="ru-RU" sz="2800" dirty="0">
                <a:latin typeface="Times New Roman"/>
                <a:ea typeface="Times New Roman"/>
              </a:rPr>
              <a:t> - </a:t>
            </a:r>
            <a:r>
              <a:rPr lang="ru-RU" dirty="0">
                <a:solidFill>
                  <a:srgbClr val="000000"/>
                </a:solidFill>
                <a:effectLst/>
                <a:latin typeface="Times New Roman"/>
                <a:ea typeface="Times New Roman"/>
              </a:rPr>
              <a:t>Положение автономного учреждения утверждено управляющим советом учреждения, а не наблюдательным советом;</a:t>
            </a:r>
            <a:endParaRPr lang="ru-RU" sz="2800" dirty="0">
              <a:latin typeface="Times New Roman"/>
              <a:ea typeface="Times New Roman"/>
            </a:endParaRPr>
          </a:p>
          <a:p>
            <a:pPr marL="228600" algn="just">
              <a:spcAft>
                <a:spcPts val="0"/>
              </a:spcAft>
            </a:pPr>
            <a:r>
              <a:rPr lang="ru-RU" dirty="0">
                <a:effectLst/>
                <a:latin typeface="Times New Roman"/>
                <a:ea typeface="Times New Roman"/>
              </a:rPr>
              <a:t> - Положение автономного учреждения утверждено директором</a:t>
            </a:r>
            <a:r>
              <a:rPr lang="ru-RU" i="1" dirty="0">
                <a:effectLst/>
                <a:latin typeface="Times New Roman"/>
                <a:ea typeface="Times New Roman"/>
              </a:rPr>
              <a:t>;</a:t>
            </a:r>
            <a:endParaRPr lang="ru-RU" sz="2800" dirty="0">
              <a:latin typeface="Times New Roman"/>
              <a:ea typeface="Times New Roman"/>
            </a:endParaRPr>
          </a:p>
          <a:p>
            <a:pPr marL="228600" algn="just">
              <a:spcAft>
                <a:spcPts val="0"/>
              </a:spcAft>
            </a:pPr>
            <a:r>
              <a:rPr lang="ru-RU" dirty="0">
                <a:effectLst/>
                <a:latin typeface="Times New Roman"/>
                <a:ea typeface="Times New Roman"/>
              </a:rPr>
              <a:t> - Положение бюджетного учреждения утверждено руководителем организации, а не  органом, осуществляющим функции и полномочия учредителя;</a:t>
            </a:r>
            <a:endParaRPr lang="ru-RU" sz="2800" dirty="0">
              <a:latin typeface="Times New Roman"/>
              <a:ea typeface="Times New Roman"/>
            </a:endParaRPr>
          </a:p>
          <a:p>
            <a:pPr lvl="0" algn="just">
              <a:buFont typeface="Symbol"/>
              <a:buChar char=""/>
            </a:pPr>
            <a:endParaRPr lang="ru-RU" dirty="0">
              <a:solidFill>
                <a:srgbClr val="000000"/>
              </a:solidFill>
              <a:effectLst/>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Перечень отношений, которые не регулирует Положение о закупке, не соответствует части 4 статьи 1 Закона № 223-ФЗ</a:t>
            </a:r>
            <a:r>
              <a:rPr lang="ru-RU" i="1" dirty="0">
                <a:solidFill>
                  <a:srgbClr val="000000"/>
                </a:solidFill>
                <a:effectLst/>
                <a:latin typeface="Times New Roman"/>
                <a:ea typeface="Times New Roman"/>
              </a:rPr>
              <a:t>;</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содержатся ссылки на утративший силу Федеральный закон</a:t>
            </a:r>
            <a:r>
              <a:rPr lang="ru-RU" sz="2800" dirty="0">
                <a:latin typeface="Times New Roman"/>
                <a:ea typeface="Times New Roman"/>
              </a:rPr>
              <a:t> </a:t>
            </a:r>
            <a:r>
              <a:rPr lang="ru-RU" dirty="0">
                <a:solidFill>
                  <a:srgbClr val="000000"/>
                </a:solidFill>
                <a:effectLst/>
                <a:latin typeface="Times New Roman"/>
                <a:ea typeface="Times New Roman"/>
              </a:rPr>
              <a:t>от 21 июля 2005 года N 94-ФЗ "О размещении заказов на поставки товаров, выполнение работ, оказание услуг для государственных и муниципальных нужд", в то время как с 01.01.2014 в связи с вступлением в силу Закона № 44-ФЗ соответствующие изменения были внесены в Закон № 223-ФЗ</a:t>
            </a:r>
            <a:r>
              <a:rPr lang="ru-RU" i="1" dirty="0">
                <a:solidFill>
                  <a:srgbClr val="000000"/>
                </a:solidFill>
                <a:effectLst/>
                <a:latin typeface="Times New Roman"/>
                <a:ea typeface="Times New Roman"/>
              </a:rPr>
              <a:t>;</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Нормы Положения о закупке в части размещения информации о закупках не соответствуют положениям законодательства, в соответствии с которыми, термин "официальный сайт" заменен на "единую информационную систему</a:t>
            </a:r>
          </a:p>
          <a:p>
            <a:pPr marL="342900" marR="0" lvl="0" indent="0" algn="just" defTabSz="914400" rtl="0" eaLnBrk="0" fontAlgn="base" latinLnBrk="0" hangingPunct="0">
              <a:lnSpc>
                <a:spcPct val="115000"/>
              </a:lnSpc>
              <a:spcBef>
                <a:spcPct val="20000"/>
              </a:spcBef>
              <a:spcAft>
                <a:spcPts val="0"/>
              </a:spcAft>
              <a:buClrTx/>
              <a:buSzTx/>
              <a:buFont typeface="Arial" panose="020B0604020202020204" pitchFamily="34" charset="0"/>
              <a:buNone/>
              <a:tabLst/>
              <a:defRPr/>
            </a:pPr>
            <a:endParaRPr kumimoji="0" lang="ru-RU" sz="2700" b="1" i="0" u="none" strike="noStrike" kern="1200" cap="none" spc="0" normalizeH="0" baseline="0" noProof="0" dirty="0">
              <a:ln>
                <a:noFill/>
              </a:ln>
              <a:solidFill>
                <a:srgbClr val="FF0000"/>
              </a:solidFill>
              <a:effectLst/>
              <a:uLnTx/>
              <a:uFillTx/>
              <a:latin typeface="Times New Roman"/>
              <a:ea typeface="Calibri"/>
              <a:cs typeface="Times New Roman"/>
            </a:endParaRPr>
          </a:p>
          <a:p>
            <a:pPr marL="342900" marR="0" lvl="0" indent="0" algn="just" defTabSz="914400" rtl="0" eaLnBrk="0" fontAlgn="base" latinLnBrk="0" hangingPunct="0">
              <a:lnSpc>
                <a:spcPct val="115000"/>
              </a:lnSpc>
              <a:spcBef>
                <a:spcPct val="20000"/>
              </a:spcBef>
              <a:spcAft>
                <a:spcPts val="0"/>
              </a:spcAft>
              <a:buClrTx/>
              <a:buSzTx/>
              <a:buFont typeface="Arial" panose="020B0604020202020204" pitchFamily="34" charset="0"/>
              <a:buNone/>
              <a:tabLst/>
              <a:defRPr/>
            </a:pPr>
            <a:r>
              <a:rPr kumimoji="0" lang="ru-RU" sz="2700" b="1" i="0" u="none" strike="noStrike" kern="1200" cap="none" spc="0" normalizeH="0" baseline="0" noProof="0" dirty="0">
                <a:ln>
                  <a:noFill/>
                </a:ln>
                <a:solidFill>
                  <a:srgbClr val="FF0000"/>
                </a:solidFill>
                <a:effectLst/>
                <a:uLnTx/>
                <a:uFillTx/>
                <a:latin typeface="Times New Roman"/>
                <a:ea typeface="Calibri"/>
                <a:cs typeface="Times New Roman"/>
              </a:rPr>
              <a:t>В период с 2017 по 2021 год такие сведения о подобных нарушениях отсутствуют.</a:t>
            </a:r>
            <a:endParaRPr kumimoji="0" lang="ru-RU" sz="2700" b="1" i="0" u="none" strike="noStrike" kern="1200" cap="none" spc="0" normalizeH="0" baseline="0" noProof="0" dirty="0">
              <a:ln>
                <a:noFill/>
              </a:ln>
              <a:solidFill>
                <a:srgbClr val="FF0000"/>
              </a:solidFill>
              <a:effectLst/>
              <a:uLnTx/>
              <a:uFillTx/>
              <a:latin typeface="Calibri"/>
              <a:ea typeface="Calibri"/>
              <a:cs typeface="Times New Roman"/>
            </a:endParaRPr>
          </a:p>
          <a:p>
            <a:pPr lvl="0" algn="just">
              <a:buFont typeface="Symbol"/>
              <a:buChar char=""/>
            </a:pPr>
            <a:endParaRPr lang="ru-RU" dirty="0">
              <a:solidFill>
                <a:srgbClr val="000000"/>
              </a:solidFill>
              <a:effectLst/>
              <a:latin typeface="Times New Roman"/>
              <a:ea typeface="Times New Roman"/>
            </a:endParaRPr>
          </a:p>
          <a:p>
            <a:pPr lvl="0" algn="just">
              <a:buFont typeface="Symbol"/>
              <a:buChar char=""/>
            </a:pP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178426002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36" y="1628800"/>
            <a:ext cx="8229600" cy="1143000"/>
          </a:xfrm>
        </p:spPr>
        <p:txBody>
          <a:bodyPr>
            <a:normAutofit fontScale="90000"/>
          </a:bodyPr>
          <a:lstStyle/>
          <a:p>
            <a:r>
              <a:rPr lang="ru-RU" dirty="0">
                <a:solidFill>
                  <a:srgbClr val="C00000"/>
                </a:solidFill>
              </a:rPr>
              <a:t>2.2.	Содержательные нарушения</a:t>
            </a:r>
            <a:br>
              <a:rPr lang="ru-RU" dirty="0">
                <a:solidFill>
                  <a:srgbClr val="C00000"/>
                </a:solidFill>
              </a:rPr>
            </a:br>
            <a:br>
              <a:rPr lang="ru-RU" dirty="0">
                <a:solidFill>
                  <a:srgbClr val="C00000"/>
                </a:solidFill>
              </a:rPr>
            </a:b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209082105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3281" y="188640"/>
            <a:ext cx="11501306" cy="6480720"/>
          </a:xfrm>
        </p:spPr>
        <p:txBody>
          <a:bodyPr>
            <a:normAutofit fontScale="47500" lnSpcReduction="20000"/>
          </a:bodyPr>
          <a:lstStyle/>
          <a:p>
            <a:pPr lvl="0" algn="just">
              <a:buFont typeface="Symbol"/>
              <a:buChar char=""/>
            </a:pPr>
            <a:r>
              <a:rPr lang="ru-RU" dirty="0">
                <a:solidFill>
                  <a:srgbClr val="000000"/>
                </a:solidFill>
                <a:effectLst/>
                <a:latin typeface="Times New Roman"/>
                <a:ea typeface="Times New Roman"/>
              </a:rPr>
              <a:t>Положение о закупке предоставляет заказчику право не размещать в ЕИС сведения о закупке, стоимость которой превышает порог, установленный в части 15 статьи 4 Закона </a:t>
            </a:r>
          </a:p>
          <a:p>
            <a:pPr lvl="0" algn="just">
              <a:buFont typeface="Symbol"/>
              <a:buChar char=""/>
            </a:pPr>
            <a:r>
              <a:rPr lang="ru-RU" dirty="0">
                <a:solidFill>
                  <a:srgbClr val="000000"/>
                </a:solidFill>
                <a:effectLst/>
                <a:latin typeface="Times New Roman"/>
                <a:ea typeface="Times New Roman"/>
              </a:rPr>
              <a:t>В Положении о закупке указано, что само Положение о закупке и  вносимые в него изменения подлежат обязательному размещению на официальном сайте заказчика, а не в ЕИС</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отсутствует порядок организации и  проведения такого способа закупки, как аукцион, что является нарушением части 3 статьи 3 Закона </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сроки размещения извещения о проведении конкурса в ЕИС не соответствуют требованиям части 2 статьи 3 Закона</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не определен   порядок заключения и исполнения договоров, что является прямым нарушением части 2 статьи 2 Закона № 223-ФЗ</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Положение о закупке ограничивает право хозяйствующих субъектов обжаловать закупочную документацию в судебном порядке, что противоречит части 9 статьи 3 Закона </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Положение о закупке в нарушение части 10 статьи 3 Закона содержит не все случаи обжалования в антимонопольный орган действий (бездействия) заказчика при закупке товаров, работ, услуг</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понятие «реестр недобросовестных поставщиков» не соответствует части 2 статьи 5 Закона № 223-ФЗ, так как предусматривает дополнительные основания включения лиц в такой реестр, несмотря на то, что данные основания уже предусмотрены Законом и расширительному толкованию не подлежат</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Положением о закупке предусматривается  возможность заказчика самостоятельного ведения реестра недобросовестных поставщиков. Однако в соответствии с частью 1 статьи 5 Закона ведение такого реестра может осуществлять только федеральный орган исполнительной власти, уполномоченный Правительством РФ</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В Положении о закупке имеются некорректные перекрестные ссылки </a:t>
            </a:r>
            <a:endParaRPr lang="ru-RU" i="1" dirty="0">
              <a:solidFill>
                <a:srgbClr val="000000"/>
              </a:solidFill>
              <a:latin typeface="Times New Roman"/>
              <a:ea typeface="Times New Roman"/>
            </a:endParaRPr>
          </a:p>
          <a:p>
            <a:pPr lvl="0" algn="just">
              <a:buFont typeface="Symbol"/>
              <a:buChar char=""/>
            </a:pPr>
            <a:r>
              <a:rPr lang="ru-RU" b="1" dirty="0">
                <a:solidFill>
                  <a:srgbClr val="000000"/>
                </a:solidFill>
                <a:effectLst/>
                <a:latin typeface="Times New Roman"/>
                <a:ea typeface="Times New Roman"/>
              </a:rPr>
              <a:t>Пример. </a:t>
            </a:r>
            <a:r>
              <a:rPr lang="ru-RU" dirty="0">
                <a:solidFill>
                  <a:srgbClr val="000000"/>
                </a:solidFill>
                <a:effectLst/>
                <a:latin typeface="Times New Roman"/>
                <a:ea typeface="Times New Roman"/>
              </a:rPr>
              <a:t>Разработчик Положения о закупке связывает выполнение определенных действий со сроками исполнения, суммами, указанными в конкретных пунктах Положения, но при рассмотрении содержания этих пунктов видно, что в них конкретные суммы не определены, сроки не установлены</a:t>
            </a:r>
            <a:r>
              <a:rPr lang="ru-RU" i="1" dirty="0">
                <a:solidFill>
                  <a:srgbClr val="000000"/>
                </a:solidFill>
                <a:effectLst/>
                <a:latin typeface="Times New Roman"/>
                <a:ea typeface="Times New Roman"/>
              </a:rPr>
              <a:t>.</a:t>
            </a:r>
            <a:endParaRPr lang="ru-RU" sz="2800" dirty="0">
              <a:latin typeface="Times New Roman"/>
              <a:ea typeface="Times New Roman"/>
            </a:endParaRPr>
          </a:p>
          <a:p>
            <a:pPr lvl="0" algn="just">
              <a:buFont typeface="Symbol"/>
              <a:buChar char=""/>
            </a:pPr>
            <a:r>
              <a:rPr lang="ru-RU" dirty="0">
                <a:solidFill>
                  <a:srgbClr val="000000"/>
                </a:solidFill>
                <a:effectLst/>
                <a:latin typeface="Times New Roman"/>
                <a:ea typeface="Times New Roman"/>
              </a:rPr>
              <a:t>Положение о закупке содержит внутренние противоречия</a:t>
            </a:r>
            <a:endParaRPr lang="ru-RU" sz="2800" dirty="0">
              <a:latin typeface="Times New Roman"/>
              <a:ea typeface="Times New Roman"/>
            </a:endParaRPr>
          </a:p>
          <a:p>
            <a:pPr algn="just">
              <a:spcAft>
                <a:spcPts val="0"/>
              </a:spcAft>
            </a:pPr>
            <a:r>
              <a:rPr lang="ru-RU" b="1" dirty="0">
                <a:solidFill>
                  <a:srgbClr val="000000"/>
                </a:solidFill>
                <a:effectLst/>
                <a:latin typeface="Times New Roman"/>
                <a:ea typeface="Times New Roman"/>
              </a:rPr>
              <a:t>Пример. </a:t>
            </a:r>
            <a:r>
              <a:rPr lang="ru-RU" dirty="0">
                <a:solidFill>
                  <a:srgbClr val="000000"/>
                </a:solidFill>
                <a:effectLst/>
                <a:latin typeface="Times New Roman"/>
                <a:ea typeface="Times New Roman"/>
              </a:rPr>
              <a:t>В соответствии с одними пунктами Положения о закупке </a:t>
            </a:r>
            <a:r>
              <a:rPr lang="ru-RU" dirty="0">
                <a:effectLst/>
                <a:latin typeface="Times New Roman"/>
                <a:ea typeface="Times New Roman"/>
              </a:rPr>
              <a:t>единая комиссия наделяется правом определения способа обеспечения исполнения договора, определения размера обеспечения заявки, что противоречит другим пунктам Положения, в соответствии с которыми данные вопросы отнесены к исключительной компетенции заказчика.</a:t>
            </a: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76235295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FA7AE2-AD7D-4A32-AF5B-C21056324133}"/>
              </a:ext>
            </a:extLst>
          </p:cNvPr>
          <p:cNvSpPr>
            <a:spLocks noGrp="1"/>
          </p:cNvSpPr>
          <p:nvPr>
            <p:ph type="title"/>
          </p:nvPr>
        </p:nvSpPr>
        <p:spPr>
          <a:xfrm>
            <a:off x="609600" y="157192"/>
            <a:ext cx="10972800" cy="1143000"/>
          </a:xfrm>
        </p:spPr>
        <p:txBody>
          <a:bodyPr/>
          <a:lstStyle/>
          <a:p>
            <a:r>
              <a:rPr lang="ru-RU" sz="2400" dirty="0">
                <a:solidFill>
                  <a:srgbClr val="00B0F0"/>
                </a:solidFill>
              </a:rPr>
              <a:t>В Белогорском районе Амурской области по требованию прокурора администрации общеобразовательных учреждений устранили нарушения законодательства о закупках</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B1050DEC-12E6-44F1-93DE-577CEBF96F01}"/>
              </a:ext>
            </a:extLst>
          </p:cNvPr>
          <p:cNvSpPr>
            <a:spLocks noGrp="1"/>
          </p:cNvSpPr>
          <p:nvPr>
            <p:ph idx="1"/>
          </p:nvPr>
        </p:nvSpPr>
        <p:spPr>
          <a:xfrm>
            <a:off x="218114" y="1065350"/>
            <a:ext cx="11755772" cy="4525963"/>
          </a:xfrm>
        </p:spPr>
        <p:txBody>
          <a:bodyPr/>
          <a:lstStyle/>
          <a:p>
            <a:r>
              <a:rPr lang="ru-RU" sz="1600" dirty="0">
                <a:solidFill>
                  <a:srgbClr val="FF0000"/>
                </a:solidFill>
              </a:rPr>
              <a:t>Дата опубликования: 19.03.2018</a:t>
            </a:r>
          </a:p>
          <a:p>
            <a:r>
              <a:rPr lang="ru-RU" sz="1600" dirty="0"/>
              <a:t>Прокуратурой Белогорского района Амурской области в ходе надзорной проверки исполнения законодательства о закупках, выявлены нарушения.</a:t>
            </a:r>
          </a:p>
          <a:p>
            <a:r>
              <a:rPr lang="ru-RU" sz="1600" dirty="0"/>
              <a:t>Установлено, что закупочная деятельность Заказчика - МОАУ СОШ села Великокнязевки регламентируется Положением о закупках, утвержденным решением Наблюдательного Совета школы на основании протокола.</a:t>
            </a:r>
          </a:p>
          <a:p>
            <a:r>
              <a:rPr lang="ru-RU" sz="1600" dirty="0"/>
              <a:t>Вместе с тем, в нарушение ч.15 ст. 4 Федерального закона от 18.07.2011 N 223-ФЗ "О закупках товаров, работ, услуг отдельными видами юридических лиц" в п.3.3.1 (</a:t>
            </a:r>
            <a:r>
              <a:rPr lang="ru-RU" sz="1600" dirty="0" err="1"/>
              <a:t>п.п</a:t>
            </a:r>
            <a:r>
              <a:rPr lang="ru-RU" sz="1600" dirty="0"/>
              <a:t>. 3.3.2, 3.3.3) в Положении о закупках МОАУ СОШ села Великокнязевки указано, что в случае, если годовая выручка заказчика за отчетный финансовый год составляет более чем пять миллиардов рублей, заказчик вправе не размещать в единой информационной системе сведения о закупке товаров, работ, услуг, стоимость которых не превышает 700000 рублей, а не 500000 рублей, такие закупки осуществляются без проведения процедур закупки и совершаются путем заключения гражданско-правовых договоров в соответствии с ГК РФ. Закупка товаров, работ, услуг начальная (максимальная) цена которых не превышает 700000 рублей может осуществляться Заказчиком без проведения торгов, а именно путем проведения запроса цен товаров, работ, услуг.</a:t>
            </a:r>
          </a:p>
          <a:p>
            <a:r>
              <a:rPr lang="ru-RU" sz="1600" dirty="0"/>
              <a:t>Аналогичные факты выявлены в Положении о закупках МОАУ СОШ села Томичи, утвержденном решением Наблюдательного Совета школы.</a:t>
            </a:r>
          </a:p>
          <a:p>
            <a:r>
              <a:rPr lang="ru-RU" sz="1600" dirty="0"/>
              <a:t>В целях устранения выявленных нарушений законодательства прокурор Белогорского района 05 марта 2018 года директорам МОАУ СОШ сел Великокнязевки и Томичи принес 2 протеста на Положения о закупках с требованием привести в соответствие с нормами действующего законодательства.</a:t>
            </a:r>
          </a:p>
          <a:p>
            <a:r>
              <a:rPr lang="ru-RU" sz="1600" dirty="0"/>
              <a:t>Требования прокурора удовлетворены, нарушения законодательства устранены, положения о закупках МОАУ СОШ сел Великокнязевки и Томичи, приведены в соответствие с нормами законодательства о закупках.</a:t>
            </a:r>
          </a:p>
          <a:p>
            <a:r>
              <a:rPr lang="ru-RU" sz="1600" dirty="0"/>
              <a:t>Источник: https://procrf.ru/news/615648-v-belogorskom-rayone-amurskoy-oblasti-po-trebovaniyu-prokurora-administratsii-obscheobrazovatelnyih.html</a:t>
            </a:r>
          </a:p>
          <a:p>
            <a:endParaRPr lang="ru-RU" dirty="0"/>
          </a:p>
        </p:txBody>
      </p:sp>
    </p:spTree>
    <p:extLst>
      <p:ext uri="{BB962C8B-B14F-4D97-AF65-F5344CB8AC3E}">
        <p14:creationId xmlns:p14="http://schemas.microsoft.com/office/powerpoint/2010/main" val="8445744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BFC286-1119-4196-BF1A-207A2E4D6C7C}"/>
              </a:ext>
            </a:extLst>
          </p:cNvPr>
          <p:cNvSpPr>
            <a:spLocks noGrp="1"/>
          </p:cNvSpPr>
          <p:nvPr>
            <p:ph type="title"/>
          </p:nvPr>
        </p:nvSpPr>
        <p:spPr/>
        <p:txBody>
          <a:bodyPr/>
          <a:lstStyle/>
          <a:p>
            <a:r>
              <a:rPr lang="ru-RU" sz="2400" dirty="0">
                <a:solidFill>
                  <a:srgbClr val="00B0F0"/>
                </a:solidFill>
              </a:rPr>
              <a:t>В Сегежском районе (</a:t>
            </a:r>
            <a:r>
              <a:rPr lang="ru-RU" sz="2400" dirty="0" err="1">
                <a:solidFill>
                  <a:srgbClr val="00B0F0"/>
                </a:solidFill>
              </a:rPr>
              <a:t>Респ</a:t>
            </a:r>
            <a:r>
              <a:rPr lang="ru-RU" sz="2400" dirty="0">
                <a:solidFill>
                  <a:srgbClr val="00B0F0"/>
                </a:solidFill>
              </a:rPr>
              <a:t>. Карелия) прокуратура выявила нарушения закона при регламентировании закупочной деятельности</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4BE3593F-C39D-40E4-94D5-2DA6CDADF9E2}"/>
              </a:ext>
            </a:extLst>
          </p:cNvPr>
          <p:cNvSpPr>
            <a:spLocks noGrp="1"/>
          </p:cNvSpPr>
          <p:nvPr>
            <p:ph idx="1"/>
          </p:nvPr>
        </p:nvSpPr>
        <p:spPr/>
        <p:txBody>
          <a:bodyPr/>
          <a:lstStyle/>
          <a:p>
            <a:r>
              <a:rPr lang="ru-RU" sz="1800" dirty="0">
                <a:solidFill>
                  <a:srgbClr val="FF0000"/>
                </a:solidFill>
              </a:rPr>
              <a:t>Дата опубликования 07.06.2021</a:t>
            </a:r>
          </a:p>
          <a:p>
            <a:r>
              <a:rPr lang="ru-RU" sz="1800" dirty="0"/>
              <a:t>В апреле 2021 года прокуратура Сегежского района провела проверку законности положений, регламентирующих закупочную деятельность бюджетных учреждений, в ходе которой выявлены многочисленные факты несоответствия данных нормативных актов требованиям законодательства о контрактной системе.</a:t>
            </a:r>
          </a:p>
          <a:p>
            <a:r>
              <a:rPr lang="ru-RU" sz="1800" dirty="0"/>
              <a:t>Так, например, в положениях о закупках бюджетных учреждений превышен срок, в течение которого заказчик может отменить закупку, срок для размещения извещения о закупке, установлены не соответствующие закону требования к содержанию извещения о закупке, документации о закупке и т.д.</a:t>
            </a:r>
          </a:p>
          <a:p>
            <a:r>
              <a:rPr lang="ru-RU" sz="1800" dirty="0"/>
              <a:t>По итогам проверки прокуратурой района опротестованы 8 правовых актов. Все протесты рассмотрены и удовлетворены. В настоящее время в один из актов внесены соответствующие изменения, остальные отменены.</a:t>
            </a:r>
          </a:p>
          <a:p>
            <a:r>
              <a:rPr lang="ru-RU" sz="1800" dirty="0"/>
              <a:t>Источник https://epp.genproc.gov.ru/web/proc_10/mass-media/news?item=62536144</a:t>
            </a:r>
          </a:p>
          <a:p>
            <a:endParaRPr lang="ru-RU" dirty="0"/>
          </a:p>
        </p:txBody>
      </p:sp>
    </p:spTree>
    <p:extLst>
      <p:ext uri="{BB962C8B-B14F-4D97-AF65-F5344CB8AC3E}">
        <p14:creationId xmlns:p14="http://schemas.microsoft.com/office/powerpoint/2010/main" val="19964605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260648"/>
            <a:ext cx="8229600" cy="792088"/>
          </a:xfrm>
        </p:spPr>
        <p:txBody>
          <a:bodyPr>
            <a:normAutofit fontScale="90000"/>
          </a:bodyPr>
          <a:lstStyle/>
          <a:p>
            <a:r>
              <a:rPr lang="ru-RU" sz="3200" dirty="0">
                <a:solidFill>
                  <a:srgbClr val="C00000"/>
                </a:solidFill>
              </a:rPr>
              <a:t>Примеры нарушений принципа информационной открытости закупки</a:t>
            </a:r>
          </a:p>
        </p:txBody>
      </p:sp>
      <p:sp>
        <p:nvSpPr>
          <p:cNvPr id="3" name="Объект 2"/>
          <p:cNvSpPr>
            <a:spLocks noGrp="1"/>
          </p:cNvSpPr>
          <p:nvPr>
            <p:ph idx="1"/>
          </p:nvPr>
        </p:nvSpPr>
        <p:spPr/>
        <p:txBody>
          <a:bodyPr>
            <a:normAutofit/>
          </a:bodyPr>
          <a:lstStyle/>
          <a:p>
            <a:pPr lvl="0" algn="just">
              <a:lnSpc>
                <a:spcPct val="115000"/>
              </a:lnSpc>
              <a:buFont typeface="Symbol"/>
              <a:buChar char=""/>
            </a:pPr>
            <a:r>
              <a:rPr lang="ru-RU" sz="2100" dirty="0">
                <a:solidFill>
                  <a:srgbClr val="000000"/>
                </a:solidFill>
                <a:effectLst/>
                <a:latin typeface="Times New Roman"/>
                <a:ea typeface="Times New Roman"/>
                <a:cs typeface="Times New Roman"/>
              </a:rPr>
              <a:t>В Положении о закупке при описании одного из конкурентных способов закупки не указаны основания признания участника закупки победителем</a:t>
            </a:r>
            <a:endParaRPr lang="ru-RU" sz="2100" dirty="0">
              <a:ea typeface="Calibri"/>
              <a:cs typeface="Times New Roman"/>
            </a:endParaRPr>
          </a:p>
          <a:p>
            <a:pPr lvl="0" algn="just">
              <a:lnSpc>
                <a:spcPct val="115000"/>
              </a:lnSpc>
              <a:buFont typeface="Symbol"/>
              <a:buChar char=""/>
            </a:pPr>
            <a:r>
              <a:rPr lang="ru-RU" sz="2100" dirty="0">
                <a:solidFill>
                  <a:srgbClr val="000000"/>
                </a:solidFill>
                <a:effectLst/>
                <a:latin typeface="Times New Roman"/>
                <a:ea typeface="Times New Roman"/>
                <a:cs typeface="Times New Roman"/>
              </a:rPr>
              <a:t>Положение о закупке не регламентирует порядок принятия и  регистрации заявок, вскрытия конвертов на участие в закупке, рассмотрения и сопоставления заявок, а также оформления протоколов совершения указанных действий </a:t>
            </a:r>
          </a:p>
          <a:p>
            <a:pPr lvl="0" algn="just">
              <a:lnSpc>
                <a:spcPct val="115000"/>
              </a:lnSpc>
              <a:buFont typeface="Symbol"/>
              <a:buChar char=""/>
            </a:pPr>
            <a:r>
              <a:rPr lang="ru-RU" sz="2100" dirty="0">
                <a:solidFill>
                  <a:srgbClr val="000000"/>
                </a:solidFill>
                <a:effectLst/>
                <a:latin typeface="Times New Roman"/>
                <a:ea typeface="Times New Roman"/>
                <a:cs typeface="Times New Roman"/>
              </a:rPr>
              <a:t>В Положении о закупке не содержится перечень сведений, по которым заказчик обязан отчитаться в установленные Законом сроки</a:t>
            </a:r>
            <a:endParaRPr lang="ru-RU" sz="2100" dirty="0">
              <a:ea typeface="Calibri"/>
              <a:cs typeface="Times New Roman"/>
            </a:endParaRPr>
          </a:p>
          <a:p>
            <a:endParaRPr lang="ru-RU" dirty="0"/>
          </a:p>
        </p:txBody>
      </p:sp>
    </p:spTree>
    <p:extLst>
      <p:ext uri="{BB962C8B-B14F-4D97-AF65-F5344CB8AC3E}">
        <p14:creationId xmlns:p14="http://schemas.microsoft.com/office/powerpoint/2010/main" val="46143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4118A-61D7-419B-BFA4-4BA9BD858279}"/>
              </a:ext>
            </a:extLst>
          </p:cNvPr>
          <p:cNvSpPr>
            <a:spLocks noGrp="1"/>
          </p:cNvSpPr>
          <p:nvPr>
            <p:ph type="title"/>
          </p:nvPr>
        </p:nvSpPr>
        <p:spPr>
          <a:xfrm>
            <a:off x="385195" y="155400"/>
            <a:ext cx="10515600" cy="1325563"/>
          </a:xfrm>
        </p:spPr>
        <p:txBody>
          <a:bodyPr>
            <a:normAutofit/>
          </a:bodyPr>
          <a:lstStyle/>
          <a:p>
            <a:r>
              <a:rPr lang="ru-RU" sz="3200" dirty="0">
                <a:solidFill>
                  <a:srgbClr val="FF0000"/>
                </a:solidFill>
              </a:rPr>
              <a:t>С 21.08.2021 </a:t>
            </a:r>
            <a:r>
              <a:rPr lang="ru-RU" sz="2400" dirty="0">
                <a:solidFill>
                  <a:srgbClr val="00B0F0"/>
                </a:solidFill>
              </a:rPr>
              <a:t>- Постановление Правительства РФ от 9 августа 2021 г. N 1315</a:t>
            </a:r>
            <a:br>
              <a:rPr lang="ru-RU" sz="2400" dirty="0">
                <a:solidFill>
                  <a:srgbClr val="00B0F0"/>
                </a:solidFill>
              </a:rPr>
            </a:br>
            <a:r>
              <a:rPr lang="ru-RU" sz="2400" dirty="0">
                <a:solidFill>
                  <a:srgbClr val="00B0F0"/>
                </a:solidFill>
              </a:rPr>
              <a:t>"О внесении изменений в некоторые акты Правительства Российской Федерации"</a:t>
            </a:r>
          </a:p>
        </p:txBody>
      </p:sp>
      <p:sp>
        <p:nvSpPr>
          <p:cNvPr id="3" name="Объект 2">
            <a:extLst>
              <a:ext uri="{FF2B5EF4-FFF2-40B4-BE49-F238E27FC236}">
                <a16:creationId xmlns:a16="http://schemas.microsoft.com/office/drawing/2014/main" id="{BB467107-6721-412E-AC41-85EA572C5114}"/>
              </a:ext>
            </a:extLst>
          </p:cNvPr>
          <p:cNvSpPr>
            <a:spLocks noGrp="1"/>
          </p:cNvSpPr>
          <p:nvPr>
            <p:ph idx="1"/>
          </p:nvPr>
        </p:nvSpPr>
        <p:spPr>
          <a:xfrm>
            <a:off x="611698" y="1414564"/>
            <a:ext cx="10515600" cy="4351338"/>
          </a:xfrm>
        </p:spPr>
        <p:txBody>
          <a:bodyPr>
            <a:noAutofit/>
          </a:bodyPr>
          <a:lstStyle/>
          <a:p>
            <a:r>
              <a:rPr lang="ru-RU" sz="1400" dirty="0"/>
              <a:t>(увеличения) цены контракта определяется в порядке, установленном приказом Министерства строительства и жилищно-коммунального хозяйства Российской Федерации, а цены контракта, размер которой составляет или превышает 100 млн. рублей, - по результатам повторной государственной экспертизы проектной документации, проводимой в части проверки достоверности определения сметной стоимости строительства, реконструкции, капитального ремонта, сноса объекта капитального строительства, проведения работ по сохранению объектов культурного наследия в соответствии с пунктом 45 14 Положения об организации и проведении государственной экспертизы проектной документации и результатов инженерных изысканий, утвержденного постановлением Правительства Российской Федерации от 5 марта 2007 г. N 145 "О порядке организации и проведения государственной экспертизы проектной документации и результатов инженерных изысканий" (в редакции настоящего постановления);</a:t>
            </a:r>
          </a:p>
          <a:p>
            <a:r>
              <a:rPr lang="ru-RU" sz="1400" dirty="0"/>
              <a:t>изменение существенных условий контракта осуществляется путем заключения заказчиком и поставщиком (подрядчиком, исполнителем) соглашения об изменении условий контракта на основании поступившего заказчику в письменной форме предложения поставщика (подрядчика, исполнителя) об изменении существенных условий контракта в связи с существенным увеличением цен на строительные ресурсы, подлежащие поставке и (или) использованию при исполнении такого контракта, с приложением информации и документов, обосновывающих такое предложение;</a:t>
            </a:r>
          </a:p>
          <a:p>
            <a:r>
              <a:rPr lang="ru-RU" sz="1400" b="1" dirty="0"/>
              <a:t>контракт заключен до 1 июля 2021 г. и обязательства по нему на дату заключения соглашения об изменении условий контракта не исполнены;</a:t>
            </a:r>
          </a:p>
          <a:p>
            <a:r>
              <a:rPr lang="ru-RU" sz="1400" dirty="0"/>
              <a:t>б) при необходимости изменения (увеличения) цены контракта в связи с увеличением цен на строительные ресурсы, подлежащие поставке и (или) использованию при исполнении контракта, до размера, превышающего стоимость объекта капитального строительства, указанную в акте (решении) об осуществлении капитальных вложений, такое изменение (увеличение) осуществляется после принятия решения Правительства Российской Федерации об использовании бюджетных ассигнований резервного фонда Правительства Российской Федерации (в случае использования таких ассигнований) в соответствии с Положением об использовании бюджетных ассигнований резервного фонда Правительства Российской Федерации, утвержденным постановлением Правительства Российской Федерации от 26 декабря 2019 г. N 1846 "Об утверждении Положения об использовании бюджетных ассигнований резервного фонда Правительства Российской Федерации";</a:t>
            </a:r>
          </a:p>
        </p:txBody>
      </p:sp>
    </p:spTree>
    <p:extLst>
      <p:ext uri="{BB962C8B-B14F-4D97-AF65-F5344CB8AC3E}">
        <p14:creationId xmlns:p14="http://schemas.microsoft.com/office/powerpoint/2010/main" val="10115408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C00000"/>
                </a:solidFill>
              </a:rPr>
              <a:t>Примеры нарушений принципа равноправия, справедливости, отсутствия дискриминации и необоснованных ограничений конкуренции по отношению к участникам закупки</a:t>
            </a:r>
          </a:p>
        </p:txBody>
      </p:sp>
      <p:sp>
        <p:nvSpPr>
          <p:cNvPr id="3" name="Объект 2"/>
          <p:cNvSpPr>
            <a:spLocks noGrp="1"/>
          </p:cNvSpPr>
          <p:nvPr>
            <p:ph idx="1"/>
          </p:nvPr>
        </p:nvSpPr>
        <p:spPr>
          <a:xfrm>
            <a:off x="226503" y="1600200"/>
            <a:ext cx="11266414" cy="5141168"/>
          </a:xfrm>
        </p:spPr>
        <p:txBody>
          <a:bodyPr>
            <a:normAutofit/>
          </a:bodyPr>
          <a:lstStyle/>
          <a:p>
            <a:pPr lvl="0" algn="just">
              <a:lnSpc>
                <a:spcPct val="115000"/>
              </a:lnSpc>
              <a:buFont typeface="Symbol"/>
              <a:buChar char=""/>
            </a:pPr>
            <a:r>
              <a:rPr lang="ru-RU" sz="2200" dirty="0">
                <a:solidFill>
                  <a:srgbClr val="000000"/>
                </a:solidFill>
                <a:latin typeface="Times New Roman"/>
                <a:ea typeface="Times New Roman"/>
                <a:cs typeface="Times New Roman"/>
              </a:rPr>
              <a:t>В Положении о закупке установлены чрезмерно высокие требования для обеспечения заявки для участия в закупочной процедуре - и денежный залог, и безотзывная банковская гарантия одновременно</a:t>
            </a:r>
            <a:r>
              <a:rPr lang="ru-RU" sz="2200" i="1" dirty="0">
                <a:solidFill>
                  <a:srgbClr val="000000"/>
                </a:solidFill>
                <a:latin typeface="Times New Roman"/>
                <a:ea typeface="Times New Roman"/>
                <a:cs typeface="Times New Roman"/>
              </a:rPr>
              <a:t> </a:t>
            </a:r>
          </a:p>
          <a:p>
            <a:pPr lvl="0" algn="just">
              <a:lnSpc>
                <a:spcPct val="115000"/>
              </a:lnSpc>
              <a:buFont typeface="Symbol"/>
              <a:buChar char=""/>
            </a:pPr>
            <a:r>
              <a:rPr lang="ru-RU" sz="2200" dirty="0">
                <a:solidFill>
                  <a:srgbClr val="000000"/>
                </a:solidFill>
                <a:latin typeface="Times New Roman"/>
                <a:ea typeface="Times New Roman"/>
                <a:cs typeface="Times New Roman"/>
              </a:rPr>
              <a:t>В качестве критериев оценки и сопоставления заявок участников закупки устанавливались </a:t>
            </a:r>
            <a:r>
              <a:rPr lang="ru-RU" sz="2200" dirty="0" err="1">
                <a:solidFill>
                  <a:srgbClr val="000000"/>
                </a:solidFill>
                <a:latin typeface="Times New Roman"/>
                <a:ea typeface="Times New Roman"/>
                <a:cs typeface="Times New Roman"/>
              </a:rPr>
              <a:t>неизмеряемые</a:t>
            </a:r>
            <a:r>
              <a:rPr lang="ru-RU" sz="2200" dirty="0">
                <a:solidFill>
                  <a:srgbClr val="000000"/>
                </a:solidFill>
                <a:latin typeface="Times New Roman"/>
                <a:ea typeface="Times New Roman"/>
                <a:cs typeface="Times New Roman"/>
              </a:rPr>
              <a:t> критерии: надежность участника и заявленных соисполнителей (субподрядчиков), а также юридическая привлекательность условий, представленных участником</a:t>
            </a:r>
            <a:endParaRPr lang="ru-RU" sz="2200" dirty="0">
              <a:ea typeface="Calibri"/>
              <a:cs typeface="Times New Roman"/>
            </a:endParaRPr>
          </a:p>
          <a:p>
            <a:endParaRPr lang="ru-RU" dirty="0"/>
          </a:p>
        </p:txBody>
      </p:sp>
    </p:spTree>
    <p:extLst>
      <p:ext uri="{BB962C8B-B14F-4D97-AF65-F5344CB8AC3E}">
        <p14:creationId xmlns:p14="http://schemas.microsoft.com/office/powerpoint/2010/main" val="170805561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268760"/>
            <a:ext cx="8229600" cy="1143000"/>
          </a:xfrm>
        </p:spPr>
        <p:txBody>
          <a:bodyPr>
            <a:normAutofit fontScale="90000"/>
          </a:bodyPr>
          <a:lstStyle/>
          <a:p>
            <a:r>
              <a:rPr lang="ru-RU" dirty="0">
                <a:solidFill>
                  <a:srgbClr val="C00000"/>
                </a:solidFill>
              </a:rPr>
              <a:t>III.	НАРУШЕНИЯ В ПРАКТИЧЕСКИХ ДЕЙСТВИЯХ ЗАКАЗЧИКОВ</a:t>
            </a:r>
            <a:br>
              <a:rPr lang="ru-RU" dirty="0">
                <a:solidFill>
                  <a:srgbClr val="C00000"/>
                </a:solidFill>
              </a:rPr>
            </a:br>
            <a:endParaRPr lang="ru-RU" dirty="0">
              <a:solidFill>
                <a:srgbClr val="C00000"/>
              </a:solidFill>
            </a:endParaRPr>
          </a:p>
        </p:txBody>
      </p:sp>
    </p:spTree>
    <p:extLst>
      <p:ext uri="{BB962C8B-B14F-4D97-AF65-F5344CB8AC3E}">
        <p14:creationId xmlns:p14="http://schemas.microsoft.com/office/powerpoint/2010/main" val="60220185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3339" y="1628800"/>
            <a:ext cx="10997967" cy="5112568"/>
          </a:xfrm>
        </p:spPr>
        <p:txBody>
          <a:bodyPr>
            <a:normAutofit/>
          </a:bodyPr>
          <a:lstStyle/>
          <a:p>
            <a:pPr lvl="0" algn="just">
              <a:buFont typeface="Symbol"/>
              <a:buChar char=""/>
            </a:pPr>
            <a:r>
              <a:rPr lang="ru-RU" sz="1800" dirty="0">
                <a:solidFill>
                  <a:srgbClr val="000000"/>
                </a:solidFill>
                <a:effectLst/>
                <a:latin typeface="Times New Roman"/>
                <a:ea typeface="Times New Roman"/>
              </a:rPr>
              <a:t>Заключение договора без проведения конкурентных способов закупок, в том числе без проведения торгов</a:t>
            </a:r>
            <a:endParaRPr lang="ru-RU" sz="1800" dirty="0">
              <a:latin typeface="Times New Roman"/>
              <a:ea typeface="Times New Roman"/>
            </a:endParaRPr>
          </a:p>
          <a:p>
            <a:pPr lvl="0" algn="just">
              <a:buFont typeface="Symbol"/>
              <a:buChar char=""/>
            </a:pPr>
            <a:r>
              <a:rPr lang="ru-RU" sz="1800" dirty="0">
                <a:solidFill>
                  <a:srgbClr val="000000"/>
                </a:solidFill>
                <a:effectLst/>
                <a:latin typeface="Times New Roman"/>
                <a:ea typeface="Times New Roman"/>
              </a:rPr>
              <a:t>Пролонгация договора без проведения новой закупки</a:t>
            </a:r>
            <a:endParaRPr lang="ru-RU" sz="1800" dirty="0">
              <a:latin typeface="Times New Roman"/>
              <a:ea typeface="Times New Roman"/>
            </a:endParaRPr>
          </a:p>
          <a:p>
            <a:pPr lvl="0" algn="just">
              <a:buFont typeface="Symbol"/>
              <a:buChar char=""/>
            </a:pPr>
            <a:r>
              <a:rPr lang="ru-RU" sz="1800" dirty="0">
                <a:effectLst/>
                <a:latin typeface="Times New Roman"/>
                <a:ea typeface="Times New Roman"/>
              </a:rPr>
              <a:t>«Дробление» закупок, т.е. заключение  заказчиком нескольких договоров (в том числе и до 100 тысяч рублей) с одним и тем же предметом с одним и тем же поставщиком (подрядчиком, исполнителем) в целях уклонения от проведения конкурентных способов закупки</a:t>
            </a:r>
            <a:endParaRPr lang="ru-RU" sz="1800" dirty="0">
              <a:latin typeface="Times New Roman"/>
              <a:ea typeface="Times New Roman"/>
            </a:endParaRPr>
          </a:p>
          <a:p>
            <a:pPr lvl="0" algn="just">
              <a:buFont typeface="Symbol"/>
              <a:buChar char=""/>
            </a:pPr>
            <a:r>
              <a:rPr lang="ru-RU" sz="1800" dirty="0">
                <a:effectLst/>
                <a:latin typeface="Times New Roman"/>
                <a:ea typeface="Times New Roman"/>
              </a:rPr>
              <a:t>Заключение договора с единственным поставщиком (подрядчиком, исполнителем) в случаях, не предусмотренных Положением о закупке</a:t>
            </a:r>
            <a:endParaRPr lang="ru-RU" sz="1800" dirty="0"/>
          </a:p>
        </p:txBody>
      </p:sp>
      <p:sp>
        <p:nvSpPr>
          <p:cNvPr id="4" name="Прямоугольник 3"/>
          <p:cNvSpPr/>
          <p:nvPr/>
        </p:nvSpPr>
        <p:spPr>
          <a:xfrm>
            <a:off x="1847528" y="21939"/>
            <a:ext cx="8640960" cy="1323439"/>
          </a:xfrm>
          <a:prstGeom prst="rect">
            <a:avLst/>
          </a:prstGeom>
        </p:spPr>
        <p:txBody>
          <a:bodyPr wrap="square">
            <a:spAutoFit/>
          </a:bodyPr>
          <a:lstStyle/>
          <a:p>
            <a:pPr algn="ctr"/>
            <a:r>
              <a:rPr lang="ru-RU" sz="4000" dirty="0">
                <a:solidFill>
                  <a:srgbClr val="C00000"/>
                </a:solidFill>
              </a:rPr>
              <a:t>3.1.	Уклонение от проведения конкурентных процедур закупок</a:t>
            </a:r>
          </a:p>
        </p:txBody>
      </p:sp>
    </p:spTree>
    <p:extLst>
      <p:ext uri="{BB962C8B-B14F-4D97-AF65-F5344CB8AC3E}">
        <p14:creationId xmlns:p14="http://schemas.microsoft.com/office/powerpoint/2010/main" val="355647700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358B5-B910-489F-A01B-35FC2F1FA7AA}"/>
              </a:ext>
            </a:extLst>
          </p:cNvPr>
          <p:cNvSpPr>
            <a:spLocks noGrp="1"/>
          </p:cNvSpPr>
          <p:nvPr>
            <p:ph type="title"/>
          </p:nvPr>
        </p:nvSpPr>
        <p:spPr/>
        <p:txBody>
          <a:bodyPr/>
          <a:lstStyle/>
          <a:p>
            <a:r>
              <a:rPr lang="ru-RU" sz="2400" dirty="0">
                <a:solidFill>
                  <a:srgbClr val="00B0F0"/>
                </a:solidFill>
              </a:rPr>
              <a:t>Прокуратурой Ардатовского района (</a:t>
            </a:r>
            <a:r>
              <a:rPr lang="ru-RU" sz="2400" dirty="0" err="1">
                <a:solidFill>
                  <a:srgbClr val="00B0F0"/>
                </a:solidFill>
              </a:rPr>
              <a:t>Нижегороджская</a:t>
            </a:r>
            <a:r>
              <a:rPr lang="ru-RU" sz="2400" dirty="0">
                <a:solidFill>
                  <a:srgbClr val="00B0F0"/>
                </a:solidFill>
              </a:rPr>
              <a:t> обл.) выявлены нарушения законодательства о закупках со стороны предприятия жилищно-коммунального комплекса</a:t>
            </a:r>
          </a:p>
        </p:txBody>
      </p:sp>
      <p:sp>
        <p:nvSpPr>
          <p:cNvPr id="3" name="Объект 2">
            <a:extLst>
              <a:ext uri="{FF2B5EF4-FFF2-40B4-BE49-F238E27FC236}">
                <a16:creationId xmlns:a16="http://schemas.microsoft.com/office/drawing/2014/main" id="{D5E9CF48-ED56-413E-B2E8-E4BEBFB33DE2}"/>
              </a:ext>
            </a:extLst>
          </p:cNvPr>
          <p:cNvSpPr>
            <a:spLocks noGrp="1"/>
          </p:cNvSpPr>
          <p:nvPr>
            <p:ph idx="1"/>
          </p:nvPr>
        </p:nvSpPr>
        <p:spPr>
          <a:xfrm>
            <a:off x="517322" y="1417638"/>
            <a:ext cx="10972800" cy="4525963"/>
          </a:xfrm>
        </p:spPr>
        <p:txBody>
          <a:bodyPr/>
          <a:lstStyle/>
          <a:p>
            <a:pPr marL="0" indent="0">
              <a:buNone/>
            </a:pPr>
            <a:r>
              <a:rPr lang="ru-RU" sz="1400" dirty="0"/>
              <a:t>	</a:t>
            </a:r>
          </a:p>
          <a:p>
            <a:r>
              <a:rPr lang="ru-RU" sz="1400" dirty="0">
                <a:solidFill>
                  <a:srgbClr val="FF0000"/>
                </a:solidFill>
              </a:rPr>
              <a:t>Дата опубликования: 05.03.2019 </a:t>
            </a:r>
          </a:p>
          <a:p>
            <a:r>
              <a:rPr lang="ru-RU" sz="1400" dirty="0"/>
              <a:t>Прокуратурой Ардатовского района проведена проверка соблюдения законодательства при закупке ресурсоснабжающими организациями топлива для поставки тепловой энергии населению.</a:t>
            </a:r>
          </a:p>
          <a:p>
            <a:r>
              <a:rPr lang="ru-RU" sz="1400" dirty="0"/>
              <a:t>Установлено, что ООО «</a:t>
            </a:r>
            <a:r>
              <a:rPr lang="ru-RU" sz="1400" dirty="0" err="1"/>
              <a:t>Мухтоловское</a:t>
            </a:r>
            <a:r>
              <a:rPr lang="ru-RU" sz="1400" dirty="0"/>
              <a:t> ЖКХ», которое осуществляет регулируемый вид деятельности в сфере теплоснабжения, в 2018 году в адрес РСТ Нижегородской области направлено заявление об установлении тарифа на теплоснабжение. К нему приложены документы, подтверждающие расходы предприятия на теплоснабжение, в том числе товарная накладная на приобретение дров колотых по цене 1 200 рублей/</a:t>
            </a:r>
            <a:r>
              <a:rPr lang="ru-RU" sz="1400" dirty="0" err="1"/>
              <a:t>куб.м</a:t>
            </a:r>
            <a:r>
              <a:rPr lang="ru-RU" sz="1400" dirty="0"/>
              <a:t>.</a:t>
            </a:r>
          </a:p>
          <a:p>
            <a:r>
              <a:rPr lang="ru-RU" sz="1400" dirty="0"/>
              <a:t>При этом в течение 2018 года дрова для котельной приобретались организацией по цене 640 рублей/</a:t>
            </a:r>
            <a:r>
              <a:rPr lang="ru-RU" sz="1400" dirty="0" err="1"/>
              <a:t>куб.м</a:t>
            </a:r>
            <a:r>
              <a:rPr lang="ru-RU" sz="1400" dirty="0"/>
              <a:t>. и 800 рублей/</a:t>
            </a:r>
            <a:r>
              <a:rPr lang="ru-RU" sz="1400" dirty="0" err="1"/>
              <a:t>куб.м</a:t>
            </a:r>
            <a:r>
              <a:rPr lang="ru-RU" sz="1400" dirty="0"/>
              <a:t>. </a:t>
            </a:r>
            <a:r>
              <a:rPr lang="ru-RU" sz="1400" b="1" dirty="0"/>
              <a:t>Договоры на их приобретение на сумму более 100 000 рублей в нарушение требований Федерального закона «О закупках товаров, работ и услуг отдельными видами юридических лиц» заключались без проведения конкурсных процедур.</a:t>
            </a:r>
          </a:p>
          <a:p>
            <a:r>
              <a:rPr lang="ru-RU" sz="1400" dirty="0"/>
              <a:t>Информация о выявленных нарушениях направлена в Региональную службу по тарифам для рассмотрения вопроса о перерасчете тарифа на теплоснабжение.</a:t>
            </a:r>
          </a:p>
          <a:p>
            <a:r>
              <a:rPr lang="ru-RU" sz="1400" dirty="0"/>
              <a:t>Директору Общества внесено представление, которое находится на рассмотрении. Также прокуратурой района в отношении него возбуждено административное производство по ч. 3 ст. 7.32.3 КоАП РФ (осуществление закупки товаров в случае, если такая закупка в соответствии с законодательством РФ в сфере закупок товаров отдельными видами юридических лиц должна осуществляться в порядке, предусмотренном законодательством РФ о контрактной системе в сфере закупок товаров для обеспечения государственных и муниципальных нужд).</a:t>
            </a:r>
          </a:p>
          <a:p>
            <a:r>
              <a:rPr lang="ru-RU" sz="1400" dirty="0"/>
              <a:t>Постановлением регионального Управления Федеральной антимонопольной службы директор коммерческой организации привлечен к административной ответственности в виде штрафа в размере 20 тысяч рублей.</a:t>
            </a:r>
          </a:p>
          <a:p>
            <a:r>
              <a:rPr lang="ru-RU" sz="1400" dirty="0"/>
              <a:t>Источник: https://procrf.ru/news/722667-prokuraturoy-ardatovskogo-rayona-vyiyavlenyi-narusheniya-zakonodatelstva-o-zakupkah-so-storonyi.html</a:t>
            </a:r>
          </a:p>
          <a:p>
            <a:endParaRPr lang="ru-RU" dirty="0"/>
          </a:p>
        </p:txBody>
      </p:sp>
    </p:spTree>
    <p:extLst>
      <p:ext uri="{BB962C8B-B14F-4D97-AF65-F5344CB8AC3E}">
        <p14:creationId xmlns:p14="http://schemas.microsoft.com/office/powerpoint/2010/main" val="14453806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812195-1175-41E7-AF56-C8A1D7FF08DB}"/>
              </a:ext>
            </a:extLst>
          </p:cNvPr>
          <p:cNvSpPr>
            <a:spLocks noGrp="1"/>
          </p:cNvSpPr>
          <p:nvPr>
            <p:ph type="title"/>
          </p:nvPr>
        </p:nvSpPr>
        <p:spPr/>
        <p:txBody>
          <a:bodyPr/>
          <a:lstStyle/>
          <a:p>
            <a:r>
              <a:rPr lang="ru-RU" sz="2400" dirty="0">
                <a:solidFill>
                  <a:srgbClr val="00B0F0"/>
                </a:solidFill>
              </a:rPr>
              <a:t>Должностное лицо унитарного предприятия привлечено к административной ответственности за нарушение порядка осуществления закупок (Чеченская </a:t>
            </a:r>
            <a:r>
              <a:rPr lang="ru-RU" sz="2400" dirty="0" err="1">
                <a:solidFill>
                  <a:srgbClr val="00B0F0"/>
                </a:solidFill>
              </a:rPr>
              <a:t>Респ</a:t>
            </a:r>
            <a:r>
              <a:rPr lang="ru-RU" sz="2400" dirty="0">
                <a:solidFill>
                  <a:srgbClr val="00B0F0"/>
                </a:solidFill>
              </a:rPr>
              <a:t>.)</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DCCAC9F2-622C-4DEA-86B5-C3D0677DBDD1}"/>
              </a:ext>
            </a:extLst>
          </p:cNvPr>
          <p:cNvSpPr>
            <a:spLocks noGrp="1"/>
          </p:cNvSpPr>
          <p:nvPr>
            <p:ph idx="1"/>
          </p:nvPr>
        </p:nvSpPr>
        <p:spPr/>
        <p:txBody>
          <a:bodyPr/>
          <a:lstStyle/>
          <a:p>
            <a:r>
              <a:rPr lang="ru-RU" sz="1800" dirty="0">
                <a:solidFill>
                  <a:srgbClr val="FF0000"/>
                </a:solidFill>
              </a:rPr>
              <a:t>Дата опубликования: 31.05.2019</a:t>
            </a:r>
          </a:p>
          <a:p>
            <a:r>
              <a:rPr lang="ru-RU" sz="1800" dirty="0"/>
              <a:t>Прокуратурой республики проведена проверка исполнения государственным унитарным предприятием «</a:t>
            </a:r>
            <a:r>
              <a:rPr lang="ru-RU" sz="1800" dirty="0" err="1"/>
              <a:t>Чечводоканал</a:t>
            </a:r>
            <a:r>
              <a:rPr lang="ru-RU" sz="1800" dirty="0"/>
              <a:t>» (далее – Предприятие) требований законодательства о закупках товаров, работ, услуг отдельными видами юридических лиц.</a:t>
            </a:r>
          </a:p>
          <a:p>
            <a:r>
              <a:rPr lang="ru-RU" sz="1800" dirty="0"/>
              <a:t>Установлено, что Предприятием в нарушение требований законодательства без применения конкурентных способов определения поставщика заключен договор с единственным поставщиком.</a:t>
            </a:r>
          </a:p>
          <a:p>
            <a:r>
              <a:rPr lang="ru-RU" sz="1800" dirty="0"/>
              <a:t>В этой связи заместителем прокурора республики Вадимом Степановым в отношении первого заместителя начальника Предприятия возбуждено дело об административном правонарушении, предусмотренном ч. 1 ст. 7.32.3 КоАП РФ.</a:t>
            </a:r>
          </a:p>
          <a:p>
            <a:r>
              <a:rPr lang="ru-RU" sz="1800" dirty="0"/>
              <a:t>По результатам рассмотрения акта прокурорского реагирования виновному лицу назначено наказание в виде штрафа в размере 10 тысяч рублей.</a:t>
            </a:r>
          </a:p>
          <a:p>
            <a:r>
              <a:rPr lang="ru-RU" sz="1800" dirty="0"/>
              <a:t>Источник: https://procrf.ru/news/749965-doljnostnoe-litso-unitarnogo-predpriyatiya-privlecheno-k-administrativnoy-otvetstvennosti-za-narushenie.html</a:t>
            </a:r>
          </a:p>
          <a:p>
            <a:endParaRPr lang="ru-RU" dirty="0"/>
          </a:p>
        </p:txBody>
      </p:sp>
    </p:spTree>
    <p:extLst>
      <p:ext uri="{BB962C8B-B14F-4D97-AF65-F5344CB8AC3E}">
        <p14:creationId xmlns:p14="http://schemas.microsoft.com/office/powerpoint/2010/main" val="424857050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7638DC-D69C-4FD3-B204-87C491F49A16}"/>
              </a:ext>
            </a:extLst>
          </p:cNvPr>
          <p:cNvSpPr>
            <a:spLocks noGrp="1"/>
          </p:cNvSpPr>
          <p:nvPr>
            <p:ph type="title"/>
          </p:nvPr>
        </p:nvSpPr>
        <p:spPr/>
        <p:txBody>
          <a:bodyPr/>
          <a:lstStyle/>
          <a:p>
            <a:r>
              <a:rPr lang="ru-RU" sz="2400" dirty="0">
                <a:solidFill>
                  <a:srgbClr val="00B0F0"/>
                </a:solidFill>
              </a:rPr>
              <a:t>Прокуратура (Липецкая обл.) пресекла незаконную закупку "люксового" автомобиля для муниципального учреждения</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38C19A9A-E356-4695-910A-0BA5F8D47A2D}"/>
              </a:ext>
            </a:extLst>
          </p:cNvPr>
          <p:cNvSpPr>
            <a:spLocks noGrp="1"/>
          </p:cNvSpPr>
          <p:nvPr>
            <p:ph idx="1"/>
          </p:nvPr>
        </p:nvSpPr>
        <p:spPr/>
        <p:txBody>
          <a:bodyPr/>
          <a:lstStyle/>
          <a:p>
            <a:r>
              <a:rPr lang="ru-RU" sz="1600" dirty="0">
                <a:solidFill>
                  <a:srgbClr val="FF0000"/>
                </a:solidFill>
              </a:rPr>
              <a:t>Дата опубликования 12.02.2021</a:t>
            </a:r>
          </a:p>
          <a:p>
            <a:r>
              <a:rPr lang="ru-RU" sz="1600" dirty="0"/>
              <a:t>Прокуратура Добринского района выявила факт осуществления заказчиком - муниципальным автономным учреждением, закупки дорогостоящего автотранспортного средства у единственного поставщика без законных на то оснований.</a:t>
            </a:r>
          </a:p>
          <a:p>
            <a:r>
              <a:rPr lang="ru-RU" sz="1600" dirty="0"/>
              <a:t>Так, легковые автомобили входят в перечень товаров, закупка которых осуществляется с использованием конкурентных способов.</a:t>
            </a:r>
          </a:p>
          <a:p>
            <a:r>
              <a:rPr lang="ru-RU" sz="1600" b="1" dirty="0"/>
              <a:t>Как установлено в ходе проверки, цена договора купли-продажи автомобиля составила 2 млн. 899 </a:t>
            </a:r>
            <a:r>
              <a:rPr lang="ru-RU" sz="1600" b="1" dirty="0" err="1"/>
              <a:t>тыс</a:t>
            </a:r>
            <a:r>
              <a:rPr lang="ru-RU" sz="1600" b="1" dirty="0"/>
              <a:t>, </a:t>
            </a:r>
            <a:r>
              <a:rPr lang="ru-RU" sz="1600" b="1" dirty="0" err="1"/>
              <a:t>руб</a:t>
            </a:r>
            <a:endParaRPr lang="ru-RU" sz="1600" b="1" dirty="0"/>
          </a:p>
          <a:p>
            <a:r>
              <a:rPr lang="ru-RU" sz="1600" b="1" dirty="0"/>
              <a:t>При этом допустимая стоимость закупки у единственного поставщика - не более 800 тыс. руб.</a:t>
            </a:r>
          </a:p>
          <a:p>
            <a:r>
              <a:rPr lang="ru-RU" sz="1600" dirty="0"/>
              <a:t>Нарушения федерального законодательства в сфере закупок для муниципальных нужд послужили основаниями для возбуждения в отношении директора муниципального автономного учреждения дела об административном правонарушении по ч. 1 ст. 7.32.3 КоАП РФ (</a:t>
            </a:r>
            <a:r>
              <a:rPr lang="ru-RU" sz="1600" dirty="0" err="1"/>
              <a:t>нрушение</a:t>
            </a:r>
            <a:r>
              <a:rPr lang="ru-RU" sz="1600" dirty="0"/>
              <a:t> порядка осуществления закупки товаров, работ, услуг отдельными видами юридических лиц), материалы которого направлены в УФАС по Липецкой области.</a:t>
            </a:r>
          </a:p>
          <a:p>
            <a:r>
              <a:rPr lang="ru-RU" sz="1600" dirty="0"/>
              <a:t>Санкция ст. предусматривает наложение административного штрафа на должностных лиц в размере от 10 тысяч до 30 тысяч рублей.</a:t>
            </a:r>
          </a:p>
          <a:p>
            <a:r>
              <a:rPr lang="ru-RU" sz="1600" dirty="0"/>
              <a:t>Источник https://procrf.ru/news/2414055-prokuratura-presekla-nezakonnuyu-zakupku-lyuksovogo-avtomobilya-dlya-munitsipalnogo-uchrejdeniya.html</a:t>
            </a:r>
          </a:p>
          <a:p>
            <a:endParaRPr lang="ru-RU" dirty="0"/>
          </a:p>
        </p:txBody>
      </p:sp>
    </p:spTree>
    <p:extLst>
      <p:ext uri="{BB962C8B-B14F-4D97-AF65-F5344CB8AC3E}">
        <p14:creationId xmlns:p14="http://schemas.microsoft.com/office/powerpoint/2010/main" val="381922589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2EC87-2333-485C-A723-82A05E001461}"/>
              </a:ext>
            </a:extLst>
          </p:cNvPr>
          <p:cNvSpPr>
            <a:spLocks noGrp="1"/>
          </p:cNvSpPr>
          <p:nvPr>
            <p:ph type="title"/>
          </p:nvPr>
        </p:nvSpPr>
        <p:spPr>
          <a:xfrm>
            <a:off x="609600" y="1348429"/>
            <a:ext cx="10972800" cy="1143000"/>
          </a:xfrm>
        </p:spPr>
        <p:txBody>
          <a:bodyPr/>
          <a:lstStyle/>
          <a:p>
            <a:r>
              <a:rPr lang="ru-RU" dirty="0">
                <a:solidFill>
                  <a:srgbClr val="C00000"/>
                </a:solidFill>
              </a:rPr>
              <a:t>Еще немного про ед. поставщика</a:t>
            </a:r>
          </a:p>
        </p:txBody>
      </p:sp>
    </p:spTree>
    <p:extLst>
      <p:ext uri="{BB962C8B-B14F-4D97-AF65-F5344CB8AC3E}">
        <p14:creationId xmlns:p14="http://schemas.microsoft.com/office/powerpoint/2010/main" val="299594089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362A4-21E6-4DF1-89AB-1C89187F3AB4}"/>
              </a:ext>
            </a:extLst>
          </p:cNvPr>
          <p:cNvSpPr>
            <a:spLocks noGrp="1"/>
          </p:cNvSpPr>
          <p:nvPr>
            <p:ph type="title"/>
          </p:nvPr>
        </p:nvSpPr>
        <p:spPr>
          <a:xfrm>
            <a:off x="838200" y="365125"/>
            <a:ext cx="10515600" cy="767389"/>
          </a:xfrm>
        </p:spPr>
        <p:txBody>
          <a:bodyPr>
            <a:normAutofit/>
          </a:bodyPr>
          <a:lstStyle/>
          <a:p>
            <a:pPr algn="ctr"/>
            <a:r>
              <a:rPr lang="ru-RU" sz="2400" dirty="0">
                <a:solidFill>
                  <a:srgbClr val="00B0F0"/>
                </a:solidFill>
              </a:rPr>
              <a:t>Должностное лицо университета привлечено к административной ответственности</a:t>
            </a:r>
          </a:p>
        </p:txBody>
      </p:sp>
      <p:sp>
        <p:nvSpPr>
          <p:cNvPr id="3" name="Объект 2">
            <a:extLst>
              <a:ext uri="{FF2B5EF4-FFF2-40B4-BE49-F238E27FC236}">
                <a16:creationId xmlns:a16="http://schemas.microsoft.com/office/drawing/2014/main" id="{89E221AE-6FEF-479E-B1B3-9F69564D5A2D}"/>
              </a:ext>
            </a:extLst>
          </p:cNvPr>
          <p:cNvSpPr>
            <a:spLocks noGrp="1"/>
          </p:cNvSpPr>
          <p:nvPr>
            <p:ph idx="1"/>
          </p:nvPr>
        </p:nvSpPr>
        <p:spPr/>
        <p:txBody>
          <a:bodyPr>
            <a:normAutofit fontScale="62500" lnSpcReduction="20000"/>
          </a:bodyPr>
          <a:lstStyle/>
          <a:p>
            <a:r>
              <a:rPr lang="ru-RU" dirty="0">
                <a:solidFill>
                  <a:srgbClr val="FF0000"/>
                </a:solidFill>
              </a:rPr>
              <a:t>Дата опубликования: 15.11.2019</a:t>
            </a:r>
          </a:p>
          <a:p>
            <a:r>
              <a:rPr lang="ru-RU" dirty="0"/>
              <a:t>Тверской государственный университет с коммерческой организацией заключил договор на оказание услуг в рамках организации участия обучающихся из Тверской области в заключительном этапе всероссийской олимпиады школьников 2018/2019 учебного года по предметам.</a:t>
            </a:r>
          </a:p>
          <a:p>
            <a:r>
              <a:rPr lang="ru-RU" b="1" dirty="0"/>
              <a:t>Однако до заключения указанного договора ответственным должностным лицом учебного заведения в единой информационной системе в сроки, установленные законом, не размещена справка-обоснование, содержащая информацию о невозможности и нецелесообразности проведения конкурентной процедуры, обоснование цены договора с приложением конкретных расчетов, данных анализа рынка и обоснование выбора конкретного поставщика.</a:t>
            </a:r>
          </a:p>
          <a:p>
            <a:r>
              <a:rPr lang="ru-RU" dirty="0"/>
              <a:t>В связи с изложенным прокуратурой района в отношении должностного лица университета возбуждено дело об административном правонарушении, предусмотренном ч.4 ст. 7.32.3 КоАП РФ (нарушение порядка осуществления закупки товаров, работ, услуг отдельными видами юридических лиц), по результатам рассмотрения виновному назначен </a:t>
            </a:r>
            <a:r>
              <a:rPr lang="ru-RU" dirty="0">
                <a:solidFill>
                  <a:srgbClr val="FF0000"/>
                </a:solidFill>
              </a:rPr>
              <a:t>штраф в виде 2 тыс. рублей.</a:t>
            </a:r>
          </a:p>
          <a:p>
            <a:r>
              <a:rPr lang="ru-RU" dirty="0"/>
              <a:t>Источник: https://procrf.ru/news/1051874-doljnostnoe-litso-universiteta-privlecheno-k-administrativnoy-otvetstvennosti.html</a:t>
            </a:r>
          </a:p>
          <a:p>
            <a:endParaRPr lang="ru-RU" dirty="0"/>
          </a:p>
        </p:txBody>
      </p:sp>
    </p:spTree>
    <p:extLst>
      <p:ext uri="{BB962C8B-B14F-4D97-AF65-F5344CB8AC3E}">
        <p14:creationId xmlns:p14="http://schemas.microsoft.com/office/powerpoint/2010/main" val="19961258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A349AE-4C58-4195-BCF0-A74F92E29A09}"/>
              </a:ext>
            </a:extLst>
          </p:cNvPr>
          <p:cNvSpPr>
            <a:spLocks noGrp="1"/>
          </p:cNvSpPr>
          <p:nvPr>
            <p:ph type="title"/>
          </p:nvPr>
        </p:nvSpPr>
        <p:spPr>
          <a:xfrm>
            <a:off x="838200" y="104862"/>
            <a:ext cx="10515600" cy="1325563"/>
          </a:xfrm>
        </p:spPr>
        <p:txBody>
          <a:bodyPr>
            <a:normAutofit/>
          </a:bodyPr>
          <a:lstStyle/>
          <a:p>
            <a:pPr algn="ctr"/>
            <a:r>
              <a:rPr lang="ru-RU" sz="2400" dirty="0">
                <a:solidFill>
                  <a:srgbClr val="00B0F0"/>
                </a:solidFill>
              </a:rPr>
              <a:t>По протестам прокурора Полесского района (Калининградская обл.) приняты меры к устранению нарушений требований законодательства о коррупции, выразившиеся в не проведении конкурентных процедур при закупках</a:t>
            </a:r>
          </a:p>
        </p:txBody>
      </p:sp>
      <p:sp>
        <p:nvSpPr>
          <p:cNvPr id="3" name="Объект 2">
            <a:extLst>
              <a:ext uri="{FF2B5EF4-FFF2-40B4-BE49-F238E27FC236}">
                <a16:creationId xmlns:a16="http://schemas.microsoft.com/office/drawing/2014/main" id="{826E9671-204B-4302-8A1D-F39EBBF05227}"/>
              </a:ext>
            </a:extLst>
          </p:cNvPr>
          <p:cNvSpPr>
            <a:spLocks noGrp="1"/>
          </p:cNvSpPr>
          <p:nvPr>
            <p:ph idx="1"/>
          </p:nvPr>
        </p:nvSpPr>
        <p:spPr>
          <a:xfrm>
            <a:off x="477473" y="1884348"/>
            <a:ext cx="10515600" cy="4868790"/>
          </a:xfrm>
        </p:spPr>
        <p:txBody>
          <a:bodyPr>
            <a:normAutofit fontScale="55000" lnSpcReduction="20000"/>
          </a:bodyPr>
          <a:lstStyle/>
          <a:p>
            <a:r>
              <a:rPr lang="ru-RU" dirty="0">
                <a:solidFill>
                  <a:srgbClr val="FF0000"/>
                </a:solidFill>
              </a:rPr>
              <a:t>Дата опубликования: 17.05.2019</a:t>
            </a:r>
          </a:p>
          <a:p>
            <a:r>
              <a:rPr lang="ru-RU" dirty="0"/>
              <a:t>Прокуратурой Полесского района проведен мониторинг официального сайта закупок zakupki.gov.ru и проанализированы положения о закупках ГБУЗ КО «Полесская ЦРБ», ГБСУ СО КО Детский дом-интернат для умственно отсталых детей «Надежда», МАДОУ «Детский сад № 1 Родничок </a:t>
            </a:r>
            <a:r>
              <a:rPr lang="ru-RU" dirty="0" err="1"/>
              <a:t>г.Полесска</a:t>
            </a:r>
            <a:r>
              <a:rPr lang="ru-RU" dirty="0"/>
              <a:t>», ГБУ КО ПОО «</a:t>
            </a:r>
            <a:r>
              <a:rPr lang="ru-RU" dirty="0" err="1"/>
              <a:t>КсиПТ</a:t>
            </a:r>
            <a:r>
              <a:rPr lang="ru-RU" dirty="0"/>
              <a:t>» и двух муниципальных предприятий МКУП «Полесская услуга», МКУП «Полесское ЖЭУ».</a:t>
            </a:r>
          </a:p>
          <a:p>
            <a:r>
              <a:rPr lang="ru-RU" dirty="0"/>
              <a:t>Проведенная прокуратурой правовая экспертиза показала, что Положения о закупках противоречат требованиям Федерального закона «О закупках товаров, работ, услуг отдельными видами юридических лиц».</a:t>
            </a:r>
          </a:p>
          <a:p>
            <a:r>
              <a:rPr lang="ru-RU" b="1" dirty="0"/>
              <a:t>Положениями перечисленных выше организаций предусмотрено, что при закупке у единственного поставщика (исполнителя, подрядчика) заявки участников закупки не принимаются и не рассматриваются Заказчиком. Договор заключается с конкретным поставщиком (подрядчиком, исполнителем) без рассмотрения конкурирующих предложений.</a:t>
            </a:r>
          </a:p>
          <a:p>
            <a:r>
              <a:rPr lang="ru-RU" dirty="0"/>
              <a:t>Указанные пункты Положений противоречат закону и создают предпосылки и условия для коррупционных правонарушений, поскольку исключают конкуренцию при осуществлении закупок и расходовании бюджетных средств.</a:t>
            </a:r>
          </a:p>
          <a:p>
            <a:r>
              <a:rPr lang="ru-RU" dirty="0"/>
              <a:t>С целью устранения выявленных нарушений прокурором принесено 6 протестов, которые рассмотрены и удовлетворены, правовые акты приведены в соответствие с действующим законодательством.</a:t>
            </a:r>
          </a:p>
          <a:p>
            <a:r>
              <a:rPr lang="ru-RU" dirty="0"/>
              <a:t>Источник: https://procrf.ru/news/744685-po-protestam-prokurora-polesskogo-rayona-prinyatyi-meryi-k-ustraneniyu-narusheniy.html</a:t>
            </a:r>
          </a:p>
          <a:p>
            <a:endParaRPr lang="ru-RU" dirty="0"/>
          </a:p>
        </p:txBody>
      </p:sp>
    </p:spTree>
    <p:extLst>
      <p:ext uri="{BB962C8B-B14F-4D97-AF65-F5344CB8AC3E}">
        <p14:creationId xmlns:p14="http://schemas.microsoft.com/office/powerpoint/2010/main" val="245463284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B298AB-4405-4262-B765-9E177BA87181}"/>
              </a:ext>
            </a:extLst>
          </p:cNvPr>
          <p:cNvSpPr>
            <a:spLocks noGrp="1"/>
          </p:cNvSpPr>
          <p:nvPr>
            <p:ph type="title"/>
          </p:nvPr>
        </p:nvSpPr>
        <p:spPr/>
        <p:txBody>
          <a:bodyPr>
            <a:normAutofit/>
          </a:bodyPr>
          <a:lstStyle/>
          <a:p>
            <a:pPr algn="ctr"/>
            <a:r>
              <a:rPr lang="ru-RU" sz="2400" dirty="0">
                <a:solidFill>
                  <a:srgbClr val="00B0F0"/>
                </a:solidFill>
              </a:rPr>
              <a:t>Шарыповская межрайонная прокуратура (Красноярский край)  принимает меры к устранению нарушений законодательства о контрактной системе</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00B97966-242B-4984-B091-6AA219DE07B5}"/>
              </a:ext>
            </a:extLst>
          </p:cNvPr>
          <p:cNvSpPr>
            <a:spLocks noGrp="1"/>
          </p:cNvSpPr>
          <p:nvPr>
            <p:ph idx="1"/>
          </p:nvPr>
        </p:nvSpPr>
        <p:spPr/>
        <p:txBody>
          <a:bodyPr>
            <a:normAutofit fontScale="55000" lnSpcReduction="20000"/>
          </a:bodyPr>
          <a:lstStyle/>
          <a:p>
            <a:r>
              <a:rPr lang="ru-RU" dirty="0">
                <a:solidFill>
                  <a:srgbClr val="FF0000"/>
                </a:solidFill>
              </a:rPr>
              <a:t>Дата опубликования 18.06.2021</a:t>
            </a:r>
          </a:p>
          <a:p>
            <a:r>
              <a:rPr lang="ru-RU" dirty="0"/>
              <a:t>Шарыповская межрайонная прокуратура провела проверку исполнения органами местного самоуправления и муниципальными учреждениями требований законодательства о закупках.</a:t>
            </a:r>
          </a:p>
          <a:p>
            <a:r>
              <a:rPr lang="ru-RU" dirty="0"/>
              <a:t>МАУ «Центр физкультурно-спортивной подготовки» г. Шарыпово не в полной мере исполнены требования ст. 4 Федерального закона, на официальном сайте закупок не были размещены сведения об исполнении заключенных контрактов.</a:t>
            </a:r>
          </a:p>
          <a:p>
            <a:r>
              <a:rPr lang="ru-RU" b="1" dirty="0"/>
              <a:t>В нарушение законодательства о контрактной системе Положение о закупках, утвержденное МАУ «Центр культурного развития города Шарыпово», содержало норму, согласно которой учреждение имело возможность осуществлять закупки у единственного поставщика (без применения конкурентных способов) на сумму более 3 млн. рублей, что существенно ограничивало конкуренцию.</a:t>
            </a:r>
            <a:r>
              <a:rPr lang="ru-RU" dirty="0"/>
              <a:t> В результате в течение 2019-2020 годов МКУ осуществлена лишь одна конкурентная закупка, в то время как за этот же период состоялось более 200 закупок у единственного поставщика на общую сумму более 10 млн. рублей.</a:t>
            </a:r>
          </a:p>
          <a:p>
            <a:r>
              <a:rPr lang="ru-RU" dirty="0"/>
              <a:t>В связи с выявленными нарушениями, прокуратурой на отдельные нормы Положения о закупке МАУ «Центр культурного развития города Шарыпово» принесен протест, учредителю внесено представление. В отношении контрактного управляющего возбуждено дело об административном правонарушении по ч.4.1 ст.7.30 КоАП РФ (нарушение порядка осуществления закупок товаров, работ, услуг для обеспечения государственных и муниципальных нужд).</a:t>
            </a:r>
          </a:p>
          <a:p>
            <a:r>
              <a:rPr lang="ru-RU" dirty="0"/>
              <a:t>В отношении должностных лиц МАУ «Центр физкультурно-спортивной </a:t>
            </a:r>
            <a:r>
              <a:rPr lang="ru-RU" dirty="0" err="1"/>
              <a:t>подготовки»г</a:t>
            </a:r>
            <a:r>
              <a:rPr lang="ru-RU" dirty="0"/>
              <a:t>. Шарыпово возбуждены дела об административных правонарушениях по ч.4 ст.7.32.3 КоАП РФ (нарушение порядка осуществления закупки товаров, работ, услуг отдельными видами юридических лиц).</a:t>
            </a:r>
          </a:p>
          <a:p>
            <a:r>
              <a:rPr lang="ru-RU" dirty="0"/>
              <a:t>Рассмотрение мер прокурорского реагирования и устранение выявленных нарушений находится на контроле прокуратуры.</a:t>
            </a:r>
          </a:p>
          <a:p>
            <a:r>
              <a:rPr lang="ru-RU" dirty="0"/>
              <a:t>Источник https://krasnoyarsk.bezformata.com/listnews/narusheniy-zakonodatelstva-o-kontraktnoy/94875466/</a:t>
            </a:r>
          </a:p>
          <a:p>
            <a:endParaRPr lang="ru-RU" dirty="0"/>
          </a:p>
        </p:txBody>
      </p:sp>
    </p:spTree>
    <p:extLst>
      <p:ext uri="{BB962C8B-B14F-4D97-AF65-F5344CB8AC3E}">
        <p14:creationId xmlns:p14="http://schemas.microsoft.com/office/powerpoint/2010/main" val="265480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24118A-61D7-419B-BFA4-4BA9BD858279}"/>
              </a:ext>
            </a:extLst>
          </p:cNvPr>
          <p:cNvSpPr>
            <a:spLocks noGrp="1"/>
          </p:cNvSpPr>
          <p:nvPr>
            <p:ph type="title"/>
          </p:nvPr>
        </p:nvSpPr>
        <p:spPr>
          <a:xfrm>
            <a:off x="385195" y="155400"/>
            <a:ext cx="10515600" cy="1325563"/>
          </a:xfrm>
        </p:spPr>
        <p:txBody>
          <a:bodyPr>
            <a:normAutofit/>
          </a:bodyPr>
          <a:lstStyle/>
          <a:p>
            <a:r>
              <a:rPr lang="ru-RU" sz="3200" dirty="0">
                <a:solidFill>
                  <a:srgbClr val="FF0000"/>
                </a:solidFill>
              </a:rPr>
              <a:t>С 21.08.2021 </a:t>
            </a:r>
            <a:r>
              <a:rPr lang="ru-RU" sz="2400" dirty="0">
                <a:solidFill>
                  <a:srgbClr val="00B0F0"/>
                </a:solidFill>
              </a:rPr>
              <a:t>- Постановление Правительства РФ от 9 августа 2021 г. N 1315</a:t>
            </a:r>
            <a:br>
              <a:rPr lang="ru-RU" sz="2400" dirty="0">
                <a:solidFill>
                  <a:srgbClr val="00B0F0"/>
                </a:solidFill>
              </a:rPr>
            </a:br>
            <a:r>
              <a:rPr lang="ru-RU" sz="2400" dirty="0">
                <a:solidFill>
                  <a:srgbClr val="00B0F0"/>
                </a:solidFill>
              </a:rPr>
              <a:t>"О внесении изменений в некоторые акты Правительства Российской Федерации"</a:t>
            </a:r>
          </a:p>
        </p:txBody>
      </p:sp>
      <p:sp>
        <p:nvSpPr>
          <p:cNvPr id="3" name="Объект 2">
            <a:extLst>
              <a:ext uri="{FF2B5EF4-FFF2-40B4-BE49-F238E27FC236}">
                <a16:creationId xmlns:a16="http://schemas.microsoft.com/office/drawing/2014/main" id="{BB467107-6721-412E-AC41-85EA572C5114}"/>
              </a:ext>
            </a:extLst>
          </p:cNvPr>
          <p:cNvSpPr>
            <a:spLocks noGrp="1"/>
          </p:cNvSpPr>
          <p:nvPr>
            <p:ph idx="1"/>
          </p:nvPr>
        </p:nvSpPr>
        <p:spPr>
          <a:xfrm>
            <a:off x="611698" y="1414564"/>
            <a:ext cx="10515600" cy="4351338"/>
          </a:xfrm>
        </p:spPr>
        <p:txBody>
          <a:bodyPr>
            <a:noAutofit/>
          </a:bodyPr>
          <a:lstStyle/>
          <a:p>
            <a:r>
              <a:rPr lang="ru-RU" sz="1400" dirty="0"/>
              <a:t>в) в случае изменения (увеличения) цены контракта до размера, превышающего стоимость объекта капитального строительства, указанную в акте (решении) об осуществлении капитальных вложений, </a:t>
            </a:r>
            <a:r>
              <a:rPr lang="ru-RU" sz="1400" b="1" dirty="0"/>
              <a:t>не требуется:</a:t>
            </a:r>
          </a:p>
          <a:p>
            <a:r>
              <a:rPr lang="ru-RU" sz="1400" dirty="0"/>
              <a:t>внесения изменений в акт (решение) об осуществлении капитальных вложений;</a:t>
            </a:r>
          </a:p>
          <a:p>
            <a:r>
              <a:rPr lang="ru-RU" sz="1400" dirty="0"/>
              <a:t>проведения проверки инвестиционного проекта на предмет эффективности использования средств федерального бюджета,</a:t>
            </a:r>
          </a:p>
          <a:p>
            <a:r>
              <a:rPr lang="ru-RU" sz="1400" dirty="0"/>
              <a:t>направляемых на капитальные вложения, а также уточнения расчета интегральной оценки эффективности использования средств федерального бюджета, направляемых на капитальные вложения, которые предусмотрены постановлением Правительства Российской Федерации от 12 августа 2008 г. N 590 "О порядке проведения проверки инвестиционных проектов на предмет эффективности использования средств федерального бюджета, направляемых на капитальные вложения".</a:t>
            </a:r>
          </a:p>
          <a:p>
            <a:r>
              <a:rPr lang="ru-RU" sz="1400" dirty="0"/>
              <a:t>3. Рекомендовать высшим исполнительным органам государственной власти субъектов Российской Федерации, местным администрациям принять меры, обеспечивающие возможность изменения (увеличения) цены контракта,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и который заключен в соответствии с Федеральным законом "О контрактной системе в сфере закупок товаров, работ, услуг для обеспечения государственных и муниципальных нужд" для обеспечения нужд субъекта Российской Федерации или муниципальных нужд соответственно, в связи с увеличением цен на строительные ресурсы, подлежащие поставке и (или) использованию при исполнении такого контракта, с учетом положений настоящего постановления.</a:t>
            </a:r>
          </a:p>
          <a:p>
            <a:endParaRPr lang="ru-RU" sz="1400" dirty="0"/>
          </a:p>
          <a:p>
            <a:r>
              <a:rPr lang="ru-RU" sz="1400" b="1" dirty="0">
                <a:solidFill>
                  <a:srgbClr val="FF0000"/>
                </a:solidFill>
              </a:rPr>
              <a:t>4. Рекомендовать юридическим лицам, осуществляющим закупки в соответствии с Федеральным законом "О закупках товаров, работ, услуг отдельными видами юридических лиц", при изменении (увеличении) цены договора,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и который заключен в соответствии с указанным Федеральным законом, в связи с увеличением цен на строительные ресурсы, подлежащие поставке и (или) использованию при исполнении такого договора, учитывать положения настоящего постановления.</a:t>
            </a:r>
          </a:p>
        </p:txBody>
      </p:sp>
    </p:spTree>
    <p:extLst>
      <p:ext uri="{BB962C8B-B14F-4D97-AF65-F5344CB8AC3E}">
        <p14:creationId xmlns:p14="http://schemas.microsoft.com/office/powerpoint/2010/main" val="42178928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8FBC82-79C7-4C52-8337-28493881D6AD}"/>
              </a:ext>
            </a:extLst>
          </p:cNvPr>
          <p:cNvSpPr>
            <a:spLocks noGrp="1"/>
          </p:cNvSpPr>
          <p:nvPr>
            <p:ph type="title"/>
          </p:nvPr>
        </p:nvSpPr>
        <p:spPr>
          <a:xfrm>
            <a:off x="838200" y="18255"/>
            <a:ext cx="10515600" cy="1256871"/>
          </a:xfrm>
        </p:spPr>
        <p:txBody>
          <a:bodyPr>
            <a:normAutofit/>
          </a:bodyPr>
          <a:lstStyle/>
          <a:p>
            <a:pPr algn="ctr"/>
            <a:r>
              <a:rPr lang="ru-RU" sz="2400" dirty="0">
                <a:solidFill>
                  <a:srgbClr val="00B0F0"/>
                </a:solidFill>
              </a:rPr>
              <a:t>Прокуратурой выявлены нарушения законодательства о закупках в деятельности двух учреждений Ельца (Липецкая область)</a:t>
            </a:r>
          </a:p>
        </p:txBody>
      </p:sp>
      <p:sp>
        <p:nvSpPr>
          <p:cNvPr id="3" name="Объект 2">
            <a:extLst>
              <a:ext uri="{FF2B5EF4-FFF2-40B4-BE49-F238E27FC236}">
                <a16:creationId xmlns:a16="http://schemas.microsoft.com/office/drawing/2014/main" id="{AF459274-A880-46AC-BC27-0A9EFC51E8DD}"/>
              </a:ext>
            </a:extLst>
          </p:cNvPr>
          <p:cNvSpPr>
            <a:spLocks noGrp="1"/>
          </p:cNvSpPr>
          <p:nvPr>
            <p:ph idx="1"/>
          </p:nvPr>
        </p:nvSpPr>
        <p:spPr>
          <a:xfrm>
            <a:off x="838200" y="1149292"/>
            <a:ext cx="10515600" cy="5690453"/>
          </a:xfrm>
        </p:spPr>
        <p:txBody>
          <a:bodyPr>
            <a:normAutofit fontScale="55000" lnSpcReduction="20000"/>
          </a:bodyPr>
          <a:lstStyle/>
          <a:p>
            <a:r>
              <a:rPr lang="ru-RU" dirty="0">
                <a:solidFill>
                  <a:srgbClr val="FF0000"/>
                </a:solidFill>
              </a:rPr>
              <a:t>Дата опубликования: 14.08.2019  </a:t>
            </a:r>
          </a:p>
          <a:p>
            <a:r>
              <a:rPr lang="ru-RU" dirty="0"/>
              <a:t>Прокуратурой города Ельца проведена проверка исполнения требований Федерального закона от 18.07.2011 №223-ФЗ «О закупках товаров, работ, услуг отдельными видами юридических лиц» в деятельности муниципального автономного учреждения культуры «Городской парк» города Ельца.</a:t>
            </a:r>
          </a:p>
          <a:p>
            <a:r>
              <a:rPr lang="ru-RU" dirty="0"/>
              <a:t>В рамках проверки установлено, что учреждением в мае 2019 года осуществлено 7 закупок аттракционов и иного оборудования у единственного поставщика на общую сумму более 27 миллионов рублей.</a:t>
            </a:r>
          </a:p>
          <a:p>
            <a:r>
              <a:rPr lang="ru-RU" dirty="0"/>
              <a:t>Данные закупки осуществлены на основании подп.1 п.7.1 Положения о закупке товаров, работ, услуг учреждения, который предусматривает безальтернативную возможность осуществления закупки у единственного поставщика на сумму до 12 миллионов рублей, что в нарушение ч.1 ст.3 Закона №223-ФЗ позволяет использовать исключительно указанный способ закупки без проведения конкурентных процедур, а также осуществлять выбор единственного поставщика услуг, что, в свою очередь, может привести к дискриминации и ограничению конкуренции.</a:t>
            </a:r>
          </a:p>
          <a:p>
            <a:r>
              <a:rPr lang="ru-RU" dirty="0"/>
              <a:t>Следует отметить, что МАУК «Городской парк» города Ельца 26.03.2019 увеличена сумма закупки у единственного поставщика с 1 млн. до 12 млн. рублей, что указывает на сознательные действия по поддержанию закупочной политики по осуществлению заключений договоров без проведения конкурентных процедур (у единственного поставщика).</a:t>
            </a:r>
          </a:p>
          <a:p>
            <a:r>
              <a:rPr lang="ru-RU" dirty="0"/>
              <a:t>Указанное обстоятельство является злоупотреблением правом на самостоятельное установление в Положении о закупке соответствующих требований.</a:t>
            </a:r>
          </a:p>
          <a:p>
            <a:r>
              <a:rPr lang="ru-RU" dirty="0"/>
              <a:t>Аналогичные нарушения выявлены также в деятельности другого муниципального автономного образовательного учреждения дополнительного образования «Детский парк им. Б.Г. </a:t>
            </a:r>
            <a:r>
              <a:rPr lang="ru-RU" dirty="0" err="1"/>
              <a:t>Лесюка</a:t>
            </a:r>
            <a:r>
              <a:rPr lang="ru-RU" dirty="0"/>
              <a:t>» - сумма возможной закупки у единственного поставщика в этом учреждении составляла 10 млн. рублей.</a:t>
            </a:r>
          </a:p>
          <a:p>
            <a:r>
              <a:rPr lang="ru-RU" dirty="0"/>
              <a:t>По результатам проверки в адрес главы городского округа прокурором г. Ельца внесено представление, на Положения о закупке товаров, работ, услуг указанных учреждений принесены протесты.</a:t>
            </a:r>
          </a:p>
          <a:p>
            <a:r>
              <a:rPr lang="ru-RU" dirty="0"/>
              <a:t>Акты прокурорского реагирования рассмотрены и удовлетворены, сумма возможной закупки у единственного поставщика в учреждениях снижена до 1 млн. рублей.</a:t>
            </a:r>
          </a:p>
          <a:p>
            <a:r>
              <a:rPr lang="ru-RU" dirty="0"/>
              <a:t>Исполнение заключенных контрактов на поставку и установку аттракционов в детском и городском парке Ельца находится на особом контроле прокуратуры города.</a:t>
            </a:r>
          </a:p>
          <a:p>
            <a:r>
              <a:rPr lang="ru-RU" dirty="0"/>
              <a:t>Источник: http://www.lipprok.ru/press/news/?id=52533</a:t>
            </a:r>
          </a:p>
          <a:p>
            <a:endParaRPr lang="ru-RU" dirty="0"/>
          </a:p>
        </p:txBody>
      </p:sp>
    </p:spTree>
    <p:extLst>
      <p:ext uri="{BB962C8B-B14F-4D97-AF65-F5344CB8AC3E}">
        <p14:creationId xmlns:p14="http://schemas.microsoft.com/office/powerpoint/2010/main" val="237649465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1070A-C492-4631-82B0-B76337246662}"/>
              </a:ext>
            </a:extLst>
          </p:cNvPr>
          <p:cNvSpPr>
            <a:spLocks noGrp="1"/>
          </p:cNvSpPr>
          <p:nvPr>
            <p:ph type="title"/>
          </p:nvPr>
        </p:nvSpPr>
        <p:spPr/>
        <p:txBody>
          <a:bodyPr>
            <a:noAutofit/>
          </a:bodyPr>
          <a:lstStyle/>
          <a:p>
            <a:pPr algn="ctr"/>
            <a:r>
              <a:rPr lang="ru-RU" sz="2400" dirty="0">
                <a:solidFill>
                  <a:srgbClr val="00B0F0"/>
                </a:solidFill>
              </a:rPr>
              <a:t>В Ишиме (Тюменская обл.) по результатам прокурорской проверки директор МАУК Цирковая студия «Мечта» уволен за нарушение антикоррупционного законодательства</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C7DAB9B7-E73B-4C83-B1ED-75D112B56298}"/>
              </a:ext>
            </a:extLst>
          </p:cNvPr>
          <p:cNvSpPr>
            <a:spLocks noGrp="1"/>
          </p:cNvSpPr>
          <p:nvPr>
            <p:ph idx="1"/>
          </p:nvPr>
        </p:nvSpPr>
        <p:spPr/>
        <p:txBody>
          <a:bodyPr>
            <a:normAutofit fontScale="55000" lnSpcReduction="20000"/>
          </a:bodyPr>
          <a:lstStyle/>
          <a:p>
            <a:r>
              <a:rPr lang="ru-RU" dirty="0">
                <a:solidFill>
                  <a:srgbClr val="FF0000"/>
                </a:solidFill>
              </a:rPr>
              <a:t>Дата опубликования 12.03.2021</a:t>
            </a:r>
          </a:p>
          <a:p>
            <a:r>
              <a:rPr lang="ru-RU" dirty="0"/>
              <a:t>Ишимская межрайонная прокуратура провела проверку расходования денежных средств, выделенных в рамках национальных проектов.</a:t>
            </a:r>
          </a:p>
          <a:p>
            <a:r>
              <a:rPr lang="ru-RU" dirty="0"/>
              <a:t>Установлено, что в рамках Соглашения от 17.07.2020 № 17 «О предоставлении гранта любительским творческим коллективам - победителям Всероссийского фестиваля-конкурса любительских творческих коллективов» ФГБУК «Государственный Российский Дом народного творчества имени </a:t>
            </a:r>
            <a:r>
              <a:rPr lang="ru-RU" dirty="0" err="1"/>
              <a:t>В.Д.Полеванова</a:t>
            </a:r>
            <a:r>
              <a:rPr lang="ru-RU" dirty="0"/>
              <a:t>» в рамках национального проекта «Культура» передало цирку «Мечта» безвозмездно в форме субсидии денежные средства в сумме 2 </a:t>
            </a:r>
            <a:r>
              <a:rPr lang="ru-RU" dirty="0" err="1"/>
              <a:t>млн.рублей</a:t>
            </a:r>
            <a:r>
              <a:rPr lang="ru-RU" dirty="0"/>
              <a:t>.</a:t>
            </a:r>
          </a:p>
          <a:p>
            <a:r>
              <a:rPr lang="ru-RU" dirty="0"/>
              <a:t>При этом 40 % суммы гранта должно было пойти на выплаты за создание новых концертных программ.</a:t>
            </a:r>
          </a:p>
          <a:p>
            <a:r>
              <a:rPr lang="ru-RU" b="1" dirty="0"/>
              <a:t>Директор цирка в нарушение требований Федерального закона от 18.07.2011 № 223-ФЗ «О закупках товаров, работ, услуг отдельными видами юридических лиц», не проводя конкурентную закупку, не известив своего работодателя о наличии конфликта интересов, 20.07.2020 заключил два договора о создании новых концертных программ с режиссером цирка, являющейся его супругой, на общую сумму 600 тыс. рублей.</a:t>
            </a:r>
          </a:p>
          <a:p>
            <a:r>
              <a:rPr lang="ru-RU" dirty="0"/>
              <a:t>По результатам проверки в адрес главы города Ишима внесено представление об устранении нарушений закона, по результатам рассмотрения которого директор цирка уволен по пункту 7.1 ч.1 ст. 81 Трудового кодекса РФ в связи с непринятием мер по предотвращению или урегулированию конфликта интересов, стороной которого он являлся.</a:t>
            </a:r>
          </a:p>
          <a:p>
            <a:r>
              <a:rPr lang="ru-RU" dirty="0"/>
              <a:t>Источник https://procrf.ru/news/2421861-v-ishime-po-rezultatam-prokurorskoy-proverki-direktor-mauk-tsirkovaya-studiya.html</a:t>
            </a:r>
          </a:p>
          <a:p>
            <a:endParaRPr lang="ru-RU" dirty="0"/>
          </a:p>
        </p:txBody>
      </p:sp>
    </p:spTree>
    <p:extLst>
      <p:ext uri="{BB962C8B-B14F-4D97-AF65-F5344CB8AC3E}">
        <p14:creationId xmlns:p14="http://schemas.microsoft.com/office/powerpoint/2010/main" val="107524185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3.2.	Уклонение от проведения закупок в электронной форме</a:t>
            </a:r>
          </a:p>
        </p:txBody>
      </p:sp>
      <p:sp>
        <p:nvSpPr>
          <p:cNvPr id="3" name="Объект 2"/>
          <p:cNvSpPr>
            <a:spLocks noGrp="1"/>
          </p:cNvSpPr>
          <p:nvPr>
            <p:ph idx="1"/>
          </p:nvPr>
        </p:nvSpPr>
        <p:spPr/>
        <p:txBody>
          <a:bodyPr>
            <a:normAutofit/>
          </a:bodyPr>
          <a:lstStyle/>
          <a:p>
            <a:pPr lvl="0" algn="just">
              <a:buFont typeface="Symbol"/>
              <a:buChar char=""/>
            </a:pPr>
            <a:r>
              <a:rPr lang="ru-RU" sz="1800" dirty="0">
                <a:effectLst/>
                <a:latin typeface="Times New Roman"/>
                <a:ea typeface="Times New Roman"/>
              </a:rPr>
              <a:t>Уклонение от электронной формы закупки: </a:t>
            </a:r>
            <a:endParaRPr lang="ru-RU" sz="1800" dirty="0">
              <a:latin typeface="Times New Roman"/>
              <a:ea typeface="Times New Roman"/>
            </a:endParaRPr>
          </a:p>
          <a:p>
            <a:pPr indent="269875" algn="just">
              <a:spcAft>
                <a:spcPts val="0"/>
              </a:spcAft>
            </a:pPr>
            <a:r>
              <a:rPr lang="ru-RU" sz="1800" dirty="0">
                <a:effectLst/>
                <a:latin typeface="Times New Roman"/>
                <a:ea typeface="Times New Roman"/>
              </a:rPr>
              <a:t> - разовое уклонение:</a:t>
            </a:r>
          </a:p>
          <a:p>
            <a:pPr indent="0" algn="just">
              <a:spcAft>
                <a:spcPts val="0"/>
              </a:spcAft>
              <a:buNone/>
            </a:pPr>
            <a:r>
              <a:rPr lang="ru-RU" sz="1800" dirty="0">
                <a:latin typeface="Times New Roman"/>
                <a:ea typeface="Times New Roman"/>
              </a:rPr>
              <a:t>	</a:t>
            </a:r>
            <a:r>
              <a:rPr lang="ru-RU" sz="1800" dirty="0">
                <a:effectLst/>
                <a:latin typeface="Times New Roman"/>
                <a:ea typeface="Times New Roman"/>
              </a:rPr>
              <a:t>заключение одного договора в нарушение требований постановления Правительства РФ от 21.06.2012 № 616 «Об утверждении перечня товаров, работ и услуг, закупка которых осуществляется в электронной форме»;</a:t>
            </a:r>
          </a:p>
          <a:p>
            <a:pPr indent="0" algn="just">
              <a:spcAft>
                <a:spcPts val="0"/>
              </a:spcAft>
              <a:buNone/>
            </a:pPr>
            <a:r>
              <a:rPr lang="ru-RU" sz="1800" dirty="0">
                <a:latin typeface="Times New Roman"/>
                <a:ea typeface="Times New Roman"/>
              </a:rPr>
              <a:t>	дробление закупки – как уклонение от электронной формы</a:t>
            </a:r>
            <a:endParaRPr lang="ru-RU" sz="1800" dirty="0">
              <a:effectLst/>
              <a:latin typeface="Times New Roman"/>
              <a:ea typeface="Times New Roman"/>
            </a:endParaRPr>
          </a:p>
          <a:p>
            <a:pPr indent="269875" algn="just">
              <a:spcAft>
                <a:spcPts val="0"/>
              </a:spcAft>
            </a:pPr>
            <a:endParaRPr lang="ru-RU" sz="1800" dirty="0">
              <a:latin typeface="Times New Roman"/>
              <a:ea typeface="Times New Roman"/>
            </a:endParaRPr>
          </a:p>
          <a:p>
            <a:pPr indent="269875" algn="just">
              <a:spcAft>
                <a:spcPts val="0"/>
              </a:spcAft>
            </a:pPr>
            <a:r>
              <a:rPr lang="ru-RU" sz="1800" dirty="0">
                <a:effectLst/>
                <a:latin typeface="Times New Roman"/>
                <a:ea typeface="Times New Roman"/>
              </a:rPr>
              <a:t>  - постоянное уклонение</a:t>
            </a:r>
            <a:endParaRPr lang="ru-RU" sz="1800" dirty="0">
              <a:latin typeface="Times New Roman"/>
              <a:ea typeface="Times New Roman"/>
            </a:endParaRPr>
          </a:p>
          <a:p>
            <a:endParaRPr lang="ru-RU" dirty="0"/>
          </a:p>
        </p:txBody>
      </p:sp>
    </p:spTree>
    <p:extLst>
      <p:ext uri="{BB962C8B-B14F-4D97-AF65-F5344CB8AC3E}">
        <p14:creationId xmlns:p14="http://schemas.microsoft.com/office/powerpoint/2010/main" val="17203829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E3B33-1E25-46BC-885F-D69FC562D0A4}"/>
              </a:ext>
            </a:extLst>
          </p:cNvPr>
          <p:cNvSpPr>
            <a:spLocks noGrp="1"/>
          </p:cNvSpPr>
          <p:nvPr>
            <p:ph type="title"/>
          </p:nvPr>
        </p:nvSpPr>
        <p:spPr/>
        <p:txBody>
          <a:bodyPr/>
          <a:lstStyle/>
          <a:p>
            <a:r>
              <a:rPr lang="ru-RU" sz="2800" dirty="0">
                <a:solidFill>
                  <a:srgbClr val="FF0000"/>
                </a:solidFill>
              </a:rPr>
              <a:t>Что за такое бывает в соответствии со статьей 7.32.3 КОАП?</a:t>
            </a:r>
          </a:p>
        </p:txBody>
      </p:sp>
      <p:sp>
        <p:nvSpPr>
          <p:cNvPr id="3" name="Объект 2">
            <a:extLst>
              <a:ext uri="{FF2B5EF4-FFF2-40B4-BE49-F238E27FC236}">
                <a16:creationId xmlns:a16="http://schemas.microsoft.com/office/drawing/2014/main" id="{C62FBFAB-412B-45C5-9231-36F4252C35DF}"/>
              </a:ext>
            </a:extLst>
          </p:cNvPr>
          <p:cNvSpPr>
            <a:spLocks noGrp="1"/>
          </p:cNvSpPr>
          <p:nvPr>
            <p:ph idx="1"/>
          </p:nvPr>
        </p:nvSpPr>
        <p:spPr/>
        <p:txBody>
          <a:bodyPr/>
          <a:lstStyle/>
          <a:p>
            <a:r>
              <a:rPr lang="ru-RU" sz="1800" dirty="0"/>
              <a:t>1.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электронной форме, в иной форме -</a:t>
            </a:r>
          </a:p>
          <a:p>
            <a:r>
              <a:rPr lang="ru-RU" sz="1800" dirty="0"/>
              <a:t>влечет наложение административного штрафа </a:t>
            </a:r>
            <a:r>
              <a:rPr lang="ru-RU" sz="1800" dirty="0">
                <a:solidFill>
                  <a:srgbClr val="FF0000"/>
                </a:solidFill>
              </a:rPr>
              <a:t>на должностных лиц в размере от десяти тысяч до тридцати тысяч рублей; на юридических лиц - от ста тысяч до трехсот тысяч рублей.</a:t>
            </a:r>
          </a:p>
          <a:p>
            <a:endParaRPr lang="ru-RU" sz="1800" dirty="0"/>
          </a:p>
          <a:p>
            <a:r>
              <a:rPr lang="ru-RU" sz="1800" dirty="0"/>
              <a:t>2. Действия, предусмотренные частью 1 настоящей статьи, </a:t>
            </a:r>
            <a:r>
              <a:rPr lang="ru-RU" sz="1800" dirty="0">
                <a:solidFill>
                  <a:srgbClr val="FF0000"/>
                </a:solidFill>
              </a:rPr>
              <a:t>совершенные должностным лицом, </a:t>
            </a:r>
            <a:r>
              <a:rPr lang="ru-RU" sz="1800" dirty="0"/>
              <a:t>ранее подвергнутым административному наказанию за аналогичное административное правонарушение более двух раз, -</a:t>
            </a:r>
          </a:p>
          <a:p>
            <a:r>
              <a:rPr lang="ru-RU" sz="1800" dirty="0"/>
              <a:t>влекут </a:t>
            </a:r>
            <a:r>
              <a:rPr lang="ru-RU" sz="1800" dirty="0">
                <a:solidFill>
                  <a:srgbClr val="FF0000"/>
                </a:solidFill>
              </a:rPr>
              <a:t>наложение административного штрафа в размере от сорока тысяч до пятидесяти тысяч рублей или дисквалификацию на срок от шести месяцев до одного года.</a:t>
            </a:r>
          </a:p>
        </p:txBody>
      </p:sp>
    </p:spTree>
    <p:extLst>
      <p:ext uri="{BB962C8B-B14F-4D97-AF65-F5344CB8AC3E}">
        <p14:creationId xmlns:p14="http://schemas.microsoft.com/office/powerpoint/2010/main" val="97708177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EDEBA1-9DA8-441E-B42A-3BB6E6E4166A}"/>
              </a:ext>
            </a:extLst>
          </p:cNvPr>
          <p:cNvSpPr>
            <a:spLocks noGrp="1"/>
          </p:cNvSpPr>
          <p:nvPr>
            <p:ph type="title"/>
          </p:nvPr>
        </p:nvSpPr>
        <p:spPr/>
        <p:txBody>
          <a:bodyPr/>
          <a:lstStyle/>
          <a:p>
            <a:r>
              <a:rPr lang="ru-RU" sz="2400" dirty="0">
                <a:solidFill>
                  <a:srgbClr val="00B0F0"/>
                </a:solidFill>
              </a:rPr>
              <a:t>В учреждении социального обслуживания выявлены нарушения законодательства о закупках товаров, работ, услуг отдельными видами юридических лиц</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A96E0718-CC40-4767-B63B-BDE00C94AD12}"/>
              </a:ext>
            </a:extLst>
          </p:cNvPr>
          <p:cNvSpPr>
            <a:spLocks noGrp="1"/>
          </p:cNvSpPr>
          <p:nvPr>
            <p:ph idx="1"/>
          </p:nvPr>
        </p:nvSpPr>
        <p:spPr/>
        <p:txBody>
          <a:bodyPr/>
          <a:lstStyle/>
          <a:p>
            <a:r>
              <a:rPr lang="ru-RU" sz="1600" dirty="0">
                <a:solidFill>
                  <a:srgbClr val="FF0000"/>
                </a:solidFill>
              </a:rPr>
              <a:t>Дата опубликования 10.02.2020</a:t>
            </a:r>
          </a:p>
          <a:p>
            <a:r>
              <a:rPr lang="ru-RU" sz="1600" dirty="0"/>
              <a:t>Прокуратурой Кыринского района в январе 2020 года проведена проверка соблюдения законодательства о закупках товаров, работ, услуг отдельными видами юридических лиц в отношении ГАУСО «</a:t>
            </a:r>
            <a:r>
              <a:rPr lang="ru-RU" sz="1600" dirty="0" err="1"/>
              <a:t>Хапчерангинский</a:t>
            </a:r>
            <a:r>
              <a:rPr lang="ru-RU" sz="1600" dirty="0"/>
              <a:t> психоневрологический дом-интернат».</a:t>
            </a:r>
          </a:p>
          <a:p>
            <a:r>
              <a:rPr lang="ru-RU" sz="1600" b="1" dirty="0"/>
              <a:t>Выявлено, что в январе 2020 года учреждением заключен договор на поставку угля на сумму свыше 1 миллиона рублей. Договор фактически заключен как с единственным поставщиком, без наличия к тому оснований, предусмотренных действующим законодательством, без проведения закупки и применения конкурентных способов определения поставщика в электронной форме</a:t>
            </a:r>
            <a:r>
              <a:rPr lang="ru-RU" sz="1600" dirty="0"/>
              <a:t>.</a:t>
            </a:r>
          </a:p>
          <a:p>
            <a:r>
              <a:rPr lang="ru-RU" sz="1600" dirty="0"/>
              <a:t>В адрес директора учреждения направлено представление об устранении выявленных нарушений законодательства. По факту заключения договора на поставку угля, без проведения конкурентных процедур в электронной форме в отношении учреждения </a:t>
            </a:r>
            <a:r>
              <a:rPr lang="ru-RU" sz="1600" dirty="0">
                <a:solidFill>
                  <a:srgbClr val="FF0000"/>
                </a:solidFill>
              </a:rPr>
              <a:t>возбуждено дело об административном правонарушении по ч. 1 ст. 7.32.3 КоАП РФ, которое направлено для рассмотрения в Управление Федеральной антимонопольной службы по Забайкальскому краю.</a:t>
            </a:r>
          </a:p>
          <a:p>
            <a:r>
              <a:rPr lang="ru-RU" sz="1600" dirty="0"/>
              <a:t>Источник http://xn--80ats7b.xn--80aa2apegcbrhd.xn--80aaaac8algcbgbck3fl0q.xn--p1ai/news/vyyavleny-narusheniya-zakonodatelstva-o-zakupkah-tovarov-rabot-uslug-otdelnymi-vidami-yuridicheskih-lic/</a:t>
            </a:r>
          </a:p>
          <a:p>
            <a:endParaRPr lang="ru-RU" dirty="0"/>
          </a:p>
        </p:txBody>
      </p:sp>
    </p:spTree>
    <p:extLst>
      <p:ext uri="{BB962C8B-B14F-4D97-AF65-F5344CB8AC3E}">
        <p14:creationId xmlns:p14="http://schemas.microsoft.com/office/powerpoint/2010/main" val="110239973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4B7113-49BA-49B9-9BE3-7EED442AB316}"/>
              </a:ext>
            </a:extLst>
          </p:cNvPr>
          <p:cNvSpPr>
            <a:spLocks noGrp="1"/>
          </p:cNvSpPr>
          <p:nvPr>
            <p:ph type="title"/>
          </p:nvPr>
        </p:nvSpPr>
        <p:spPr/>
        <p:txBody>
          <a:bodyPr/>
          <a:lstStyle/>
          <a:p>
            <a:r>
              <a:rPr lang="ru-RU" sz="2400" dirty="0">
                <a:solidFill>
                  <a:srgbClr val="00B0F0"/>
                </a:solidFill>
              </a:rPr>
              <a:t>По требованию прокуратуры Абзелиловского района  (</a:t>
            </a:r>
            <a:r>
              <a:rPr lang="ru-RU" sz="2400" dirty="0" err="1">
                <a:solidFill>
                  <a:srgbClr val="00B0F0"/>
                </a:solidFill>
              </a:rPr>
              <a:t>Респ</a:t>
            </a:r>
            <a:r>
              <a:rPr lang="ru-RU" sz="2400" dirty="0">
                <a:solidFill>
                  <a:srgbClr val="00B0F0"/>
                </a:solidFill>
              </a:rPr>
              <a:t>. Башкортостан) директор лесхоза оштрафован за нарушения законодательства о закупках</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518DF24D-F542-4395-BA1E-695E6AA00B0D}"/>
              </a:ext>
            </a:extLst>
          </p:cNvPr>
          <p:cNvSpPr>
            <a:spLocks noGrp="1"/>
          </p:cNvSpPr>
          <p:nvPr>
            <p:ph idx="1"/>
          </p:nvPr>
        </p:nvSpPr>
        <p:spPr/>
        <p:txBody>
          <a:bodyPr/>
          <a:lstStyle/>
          <a:p>
            <a:r>
              <a:rPr lang="ru-RU" sz="1600" dirty="0">
                <a:solidFill>
                  <a:srgbClr val="FF0000"/>
                </a:solidFill>
              </a:rPr>
              <a:t>Дата опубликования 10.06.2020</a:t>
            </a:r>
          </a:p>
          <a:p>
            <a:r>
              <a:rPr lang="ru-RU" sz="1600" dirty="0"/>
              <a:t>Прокуратура Абзелиловского района проверила исполнение законодательства при реализации национального проекта «Экология».</a:t>
            </a:r>
          </a:p>
          <a:p>
            <a:r>
              <a:rPr lang="ru-RU" sz="1600" b="1" dirty="0"/>
              <a:t>Установлено, что в феврале 2020 года директор ГАУ РБ «Абзелиловский лесхоз» вместо проведения электронного аукциона заключил с индивидуальным предпринимателем договор на оказание услуг по сбору семян сосны на сумму 40 тыс. рублей.</a:t>
            </a:r>
          </a:p>
          <a:p>
            <a:r>
              <a:rPr lang="ru-RU" sz="1600" dirty="0"/>
              <a:t>При этом информация о контракте не была включена в план закупок учреждения и не размещена в единой информационной системе.</a:t>
            </a:r>
          </a:p>
          <a:p>
            <a:r>
              <a:rPr lang="ru-RU" sz="1600" dirty="0"/>
              <a:t>Кроме того, несмотря на то, что фактически договор был исполнен, заказчик не оплатил выполненные работы.</a:t>
            </a:r>
          </a:p>
          <a:p>
            <a:r>
              <a:rPr lang="ru-RU" sz="1600" dirty="0"/>
              <a:t>По данному факту по инициативе прокуратуры района руководитель лесхоза привлечен к административной ответственности по </a:t>
            </a:r>
            <a:r>
              <a:rPr lang="ru-RU" sz="1600" dirty="0" err="1"/>
              <a:t>ч.ч</a:t>
            </a:r>
            <a:r>
              <a:rPr lang="ru-RU" sz="1600" dirty="0"/>
              <a:t>. 1, 4 ст. 7.32.3 КоАП РФ (нарушение порядка осуществления закупки товаров, работ, услуг отдельными видами юридических лиц).</a:t>
            </a:r>
          </a:p>
          <a:p>
            <a:r>
              <a:rPr lang="ru-RU" sz="1600" dirty="0"/>
              <a:t>По результатам рассмотрения внесенного представления нарушения законодательства устранены, специалист по закупкам привлечен к дисциплинарной ответственности.</a:t>
            </a:r>
          </a:p>
          <a:p>
            <a:r>
              <a:rPr lang="ru-RU" sz="1600" dirty="0"/>
              <a:t>Источник https://bashprok.ru/news/news.php?ID=113388</a:t>
            </a:r>
          </a:p>
          <a:p>
            <a:endParaRPr lang="ru-RU" dirty="0"/>
          </a:p>
        </p:txBody>
      </p:sp>
    </p:spTree>
    <p:extLst>
      <p:ext uri="{BB962C8B-B14F-4D97-AF65-F5344CB8AC3E}">
        <p14:creationId xmlns:p14="http://schemas.microsoft.com/office/powerpoint/2010/main" val="250387036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C8E755-9B2F-451F-B2F0-441B29E92733}"/>
              </a:ext>
            </a:extLst>
          </p:cNvPr>
          <p:cNvSpPr>
            <a:spLocks noGrp="1"/>
          </p:cNvSpPr>
          <p:nvPr>
            <p:ph type="title"/>
          </p:nvPr>
        </p:nvSpPr>
        <p:spPr>
          <a:xfrm>
            <a:off x="609600" y="274638"/>
            <a:ext cx="10972800" cy="807542"/>
          </a:xfrm>
        </p:spPr>
        <p:txBody>
          <a:bodyPr/>
          <a:lstStyle/>
          <a:p>
            <a:r>
              <a:rPr lang="ru-RU" sz="2400" dirty="0">
                <a:solidFill>
                  <a:srgbClr val="00B0F0"/>
                </a:solidFill>
              </a:rPr>
              <a:t>О результатах проверок исполнения закона при осуществлении закупок у единственного поставщика (Калининградская обл.)</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FDD8FB60-DF77-432E-8032-36A14ACABF48}"/>
              </a:ext>
            </a:extLst>
          </p:cNvPr>
          <p:cNvSpPr>
            <a:spLocks noGrp="1"/>
          </p:cNvSpPr>
          <p:nvPr>
            <p:ph idx="1"/>
          </p:nvPr>
        </p:nvSpPr>
        <p:spPr>
          <a:xfrm>
            <a:off x="483765" y="1166018"/>
            <a:ext cx="10972800" cy="4525963"/>
          </a:xfrm>
        </p:spPr>
        <p:txBody>
          <a:bodyPr/>
          <a:lstStyle/>
          <a:p>
            <a:r>
              <a:rPr lang="ru-RU" sz="1600" dirty="0">
                <a:solidFill>
                  <a:srgbClr val="FF0000"/>
                </a:solidFill>
              </a:rPr>
              <a:t>Дата опубликования: 04.06.2019</a:t>
            </a:r>
          </a:p>
          <a:p>
            <a:r>
              <a:rPr lang="ru-RU" sz="1600" dirty="0"/>
              <a:t>Прокурорами городов и районов области также выявлены факты незаконного осуществления закупок у единственного поставщика, неприменения конкурентных способов размещения заказа, искусственного дробления заказов.</a:t>
            </a:r>
          </a:p>
          <a:p>
            <a:r>
              <a:rPr lang="ru-RU" sz="1600" dirty="0"/>
              <a:t>К примеру, прокурором Багратионовского района установлено, что в 2018 году ГБУЗ «Психиатрическая больница Калининградской области № 4» единый заказ на поставку продуктов питания искусственно раздроблен на 8 договоров с тождественным предметом, однородным по своему потребительскому значению, оформленных с целью формального соблюдения ограничения максимальной суммы муниципального контракта, заключаемого с единственным поставщиком. По постановлению прокурора района </a:t>
            </a:r>
            <a:r>
              <a:rPr lang="ru-RU" sz="1600" dirty="0" err="1"/>
              <a:t>и.о</a:t>
            </a:r>
            <a:r>
              <a:rPr lang="ru-RU" sz="1600" dirty="0"/>
              <a:t>. главного врача привлечена к административной ответственности по части 1 статьи 7.29 КоАП Российской Федерации в виде штрафа в размере 30 тысяч рублей</a:t>
            </a:r>
          </a:p>
          <a:p>
            <a:r>
              <a:rPr lang="ru-RU" sz="1600" dirty="0"/>
              <a:t>Также прокурором района выявлены факты искусственного дробления договоров на поставку продуктов питания для детского сада, осуществления их закупки в иной форме, при этом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электронной форме. На этом основании прокурором района внесено представление в адрес заведующей МАДОУ ЦРР – д/с «Теремок», которое рассмотрено и удовлетворено, а также в отношении заведующей вынесено постановление о возбуждении дела об административном правонарушении</a:t>
            </a:r>
            <a:r>
              <a:rPr lang="ru-RU" sz="1600" dirty="0">
                <a:solidFill>
                  <a:srgbClr val="FF0000"/>
                </a:solidFill>
              </a:rPr>
              <a:t>, предусмотренном частью 1 статьи 7.32.3 КоАП Российской Федерации. По постановлению прокурора указанное должностное лицо привлечено к административной ответственности в виде штрафа в размере 10 тысяч рублей.</a:t>
            </a:r>
          </a:p>
          <a:p>
            <a:r>
              <a:rPr lang="ru-RU" sz="1600" dirty="0"/>
              <a:t>Источник: http://prokuratura39.ru/2019/06/04/o-rezultatakh-proverok-ispolneniya-za/</a:t>
            </a:r>
          </a:p>
          <a:p>
            <a:endParaRPr lang="ru-RU" dirty="0"/>
          </a:p>
        </p:txBody>
      </p:sp>
    </p:spTree>
    <p:extLst>
      <p:ext uri="{BB962C8B-B14F-4D97-AF65-F5344CB8AC3E}">
        <p14:creationId xmlns:p14="http://schemas.microsoft.com/office/powerpoint/2010/main" val="16098776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1" algn="ctr" rtl="0">
              <a:spcBef>
                <a:spcPct val="0"/>
              </a:spcBef>
            </a:pPr>
            <a:r>
              <a:rPr lang="ru-RU" dirty="0">
                <a:solidFill>
                  <a:srgbClr val="C00000"/>
                </a:solidFill>
                <a:ea typeface="Times New Roman"/>
              </a:rPr>
              <a:t>3.3. Нарушения в документации о закупке</a:t>
            </a:r>
            <a:br>
              <a:rPr lang="ru-RU" sz="4000" dirty="0">
                <a:latin typeface="Times New Roman"/>
                <a:ea typeface="Times New Roman"/>
              </a:rPr>
            </a:br>
            <a:endParaRPr lang="ru-RU" sz="4000" dirty="0"/>
          </a:p>
        </p:txBody>
      </p:sp>
      <p:sp>
        <p:nvSpPr>
          <p:cNvPr id="3" name="Объект 2"/>
          <p:cNvSpPr>
            <a:spLocks noGrp="1"/>
          </p:cNvSpPr>
          <p:nvPr>
            <p:ph idx="1"/>
          </p:nvPr>
        </p:nvSpPr>
        <p:spPr>
          <a:xfrm>
            <a:off x="760601" y="962637"/>
            <a:ext cx="10670797" cy="5141168"/>
          </a:xfrm>
        </p:spPr>
        <p:txBody>
          <a:bodyPr>
            <a:normAutofit/>
          </a:bodyPr>
          <a:lstStyle/>
          <a:p>
            <a:pPr lvl="0" algn="just">
              <a:buFont typeface="Symbol"/>
              <a:buChar char=""/>
            </a:pPr>
            <a:r>
              <a:rPr lang="ru-RU" sz="1800" dirty="0">
                <a:solidFill>
                  <a:srgbClr val="000000"/>
                </a:solidFill>
                <a:effectLst/>
                <a:latin typeface="Times New Roman"/>
                <a:ea typeface="Times New Roman"/>
              </a:rPr>
              <a:t>Указание в документации о закупке технических характеристик, которым отвечает продукция только одного производителя</a:t>
            </a:r>
            <a:endParaRPr lang="ru-RU" sz="1800" dirty="0">
              <a:latin typeface="Times New Roman"/>
              <a:ea typeface="Times New Roman"/>
            </a:endParaRPr>
          </a:p>
          <a:p>
            <a:pPr lvl="0" algn="just">
              <a:buFont typeface="Symbol"/>
              <a:buChar char=""/>
            </a:pPr>
            <a:r>
              <a:rPr lang="ru-RU" sz="1800" dirty="0">
                <a:solidFill>
                  <a:srgbClr val="000000"/>
                </a:solidFill>
                <a:effectLst/>
                <a:latin typeface="Times New Roman"/>
                <a:ea typeface="Times New Roman"/>
              </a:rPr>
              <a:t>При проведении  закупки предъявляются завышенные (дискриминационные) требования к участникам закупки, что создает необоснованные препятствия для претендентов</a:t>
            </a:r>
            <a:endParaRPr lang="ru-RU" sz="1800" dirty="0">
              <a:latin typeface="Times New Roman"/>
              <a:ea typeface="Times New Roman"/>
            </a:endParaRPr>
          </a:p>
          <a:p>
            <a:pPr algn="just">
              <a:spcAft>
                <a:spcPts val="0"/>
              </a:spcAft>
            </a:pPr>
            <a:r>
              <a:rPr lang="ru-RU" sz="1800" b="1" dirty="0">
                <a:solidFill>
                  <a:srgbClr val="000000"/>
                </a:solidFill>
                <a:effectLst/>
                <a:latin typeface="Times New Roman"/>
                <a:ea typeface="Times New Roman"/>
              </a:rPr>
              <a:t>Пример: </a:t>
            </a:r>
            <a:r>
              <a:rPr lang="ru-RU" sz="1800" dirty="0">
                <a:solidFill>
                  <a:srgbClr val="000000"/>
                </a:solidFill>
                <a:effectLst/>
                <a:latin typeface="Times New Roman"/>
                <a:ea typeface="Times New Roman"/>
              </a:rPr>
              <a:t>согласно документации о закупке руководитель организации - участника закупки  (индивидуальный предприниматель) должен не менее 10 лет проработать в федеральных средствах массовой информации, в том числе не менее 5 лет в руководящем составе сетевых телеканалов. Результат таких требований – отсутствие конкуренции и заключение договора с единственным участником такой закупки</a:t>
            </a:r>
            <a:endParaRPr lang="ru-RU" sz="1800" i="1" dirty="0">
              <a:solidFill>
                <a:srgbClr val="000000"/>
              </a:solidFill>
              <a:effectLst/>
              <a:latin typeface="Times New Roman"/>
              <a:ea typeface="Times New Roman"/>
            </a:endParaRPr>
          </a:p>
          <a:p>
            <a:pPr algn="just">
              <a:spcAft>
                <a:spcPts val="0"/>
              </a:spcAft>
            </a:pPr>
            <a:endParaRPr lang="ru-RU" sz="1800" dirty="0">
              <a:solidFill>
                <a:srgbClr val="00B0F0"/>
              </a:solidFill>
              <a:latin typeface="Times New Roman"/>
              <a:ea typeface="Times New Roman"/>
            </a:endParaRPr>
          </a:p>
          <a:p>
            <a:pPr algn="just">
              <a:spcAft>
                <a:spcPts val="0"/>
              </a:spcAft>
            </a:pPr>
            <a:r>
              <a:rPr lang="ru-RU" sz="1800" dirty="0">
                <a:solidFill>
                  <a:srgbClr val="00B0F0"/>
                </a:solidFill>
                <a:latin typeface="Times New Roman"/>
                <a:ea typeface="Times New Roman"/>
              </a:rPr>
              <a:t>Нарушение части 6.1. статьи 3 223-ФЗ – закупка без эквивалента</a:t>
            </a:r>
          </a:p>
          <a:p>
            <a:endParaRPr lang="ru-RU" dirty="0"/>
          </a:p>
        </p:txBody>
      </p:sp>
    </p:spTree>
    <p:extLst>
      <p:ext uri="{BB962C8B-B14F-4D97-AF65-F5344CB8AC3E}">
        <p14:creationId xmlns:p14="http://schemas.microsoft.com/office/powerpoint/2010/main" val="399594487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56996-CB4D-4479-A318-14FA38440ED4}"/>
              </a:ext>
            </a:extLst>
          </p:cNvPr>
          <p:cNvSpPr>
            <a:spLocks noGrp="1"/>
          </p:cNvSpPr>
          <p:nvPr>
            <p:ph type="title"/>
          </p:nvPr>
        </p:nvSpPr>
        <p:spPr/>
        <p:txBody>
          <a:bodyPr/>
          <a:lstStyle/>
          <a:p>
            <a:r>
              <a:rPr lang="ru-RU" sz="2400" dirty="0">
                <a:solidFill>
                  <a:srgbClr val="00B0F0"/>
                </a:solidFill>
              </a:rPr>
              <a:t>По постановлению заместителя Московского межрегионального транспортного прокурора ОАО «РЖД» привлечено к административной ответственности за нарушения требований законодательства о закупках</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A089C1EF-7AC1-4515-A5AF-1882F56BFE55}"/>
              </a:ext>
            </a:extLst>
          </p:cNvPr>
          <p:cNvSpPr>
            <a:spLocks noGrp="1"/>
          </p:cNvSpPr>
          <p:nvPr>
            <p:ph idx="1"/>
          </p:nvPr>
        </p:nvSpPr>
        <p:spPr/>
        <p:txBody>
          <a:bodyPr/>
          <a:lstStyle/>
          <a:p>
            <a:r>
              <a:rPr lang="ru-RU" sz="1600" dirty="0">
                <a:solidFill>
                  <a:srgbClr val="FF0000"/>
                </a:solidFill>
              </a:rPr>
              <a:t>Дата опубликования 08.02.2021</a:t>
            </a:r>
          </a:p>
          <a:p>
            <a:r>
              <a:rPr lang="ru-RU" sz="1600" dirty="0"/>
              <a:t>Московская межрегиональная транспортная прокуратура провела проверку исполнения требований законодательства о закупках товаров, работ и услуг отдельными видами юридических лиц в ОАО «РЖД».</a:t>
            </a:r>
          </a:p>
          <a:p>
            <a:r>
              <a:rPr lang="ru-RU" sz="1600" dirty="0"/>
              <a:t>Установлено, что более чем по 300 закупочным процедурам заказчиком существенно ограничен круг участников закупок путём неправомерно установленных </a:t>
            </a:r>
            <a:r>
              <a:rPr lang="ru-RU" sz="1600" dirty="0" err="1"/>
              <a:t>предквалификационных</a:t>
            </a:r>
            <a:r>
              <a:rPr lang="ru-RU" sz="1600" dirty="0"/>
              <a:t> требований на поставку инженерного и технологического оборудования. </a:t>
            </a:r>
            <a:r>
              <a:rPr lang="ru-RU" sz="1600" b="1" dirty="0"/>
              <a:t>Так, в документации установлено условие, что участник должен являться производителем либо обладать правом поставки, предоставленным производителем.</a:t>
            </a:r>
          </a:p>
          <a:p>
            <a:r>
              <a:rPr lang="ru-RU" sz="1600" dirty="0"/>
              <a:t>Имели место случаи не размещения в единой информационной системе сведений об исполнении контрактов и несвоевременного размещения сведений о их заключении.</a:t>
            </a:r>
          </a:p>
          <a:p>
            <a:r>
              <a:rPr lang="ru-RU" sz="1600" dirty="0"/>
              <a:t>В связи с выявленными нарушениями заместителем межрегионального транспортного прокурора в отношении юридического лица и должностного лица Центральной дирекции закупок и снабжения – филиала ОАО «РЖД» возбуждены 4 дела об административных правонарушениях по ч. 4, 5 и 7 ст. 7.32.3 КоАП РФ (нарушение порядка осуществления закупки товаров, работ, услуг отдельными видами юридических лиц).</a:t>
            </a:r>
          </a:p>
          <a:p>
            <a:r>
              <a:rPr lang="ru-RU" sz="1600" dirty="0"/>
              <a:t>Постановлениями Управления Федеральной антимонопольной службы по Москве виновные лица привлечены к административной ответственности в виде штрафов на общую сумму свыше 100 тысяч рублей.</a:t>
            </a:r>
          </a:p>
          <a:p>
            <a:r>
              <a:rPr lang="ru-RU" sz="1600" dirty="0"/>
              <a:t>Источник https://procrf.ru/news/2412366-po-postanovleniyu-zamestitelya-moskovskogo-mejregionalnogo-transportnogo-prokurora-oao-rjd-privlecheno.html</a:t>
            </a:r>
          </a:p>
          <a:p>
            <a:endParaRPr lang="ru-RU" dirty="0"/>
          </a:p>
        </p:txBody>
      </p:sp>
    </p:spTree>
    <p:extLst>
      <p:ext uri="{BB962C8B-B14F-4D97-AF65-F5344CB8AC3E}">
        <p14:creationId xmlns:p14="http://schemas.microsoft.com/office/powerpoint/2010/main" val="35307548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AA5BB4-7844-433B-89DB-2F1EE8D1A608}"/>
              </a:ext>
            </a:extLst>
          </p:cNvPr>
          <p:cNvSpPr>
            <a:spLocks noGrp="1"/>
          </p:cNvSpPr>
          <p:nvPr>
            <p:ph type="title"/>
          </p:nvPr>
        </p:nvSpPr>
        <p:spPr>
          <a:xfrm>
            <a:off x="609600" y="274638"/>
            <a:ext cx="10972800" cy="740430"/>
          </a:xfrm>
        </p:spPr>
        <p:txBody>
          <a:bodyPr/>
          <a:lstStyle/>
          <a:p>
            <a:r>
              <a:rPr lang="ru-RU" sz="2400" dirty="0">
                <a:solidFill>
                  <a:srgbClr val="00B0F0"/>
                </a:solidFill>
              </a:rPr>
              <a:t>	Ставропольской транспортной прокуратурой приняты меры к устранению нарушений требований законодательства о закупках товаров, работ и услуг</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2A921731-9B82-4569-AA8D-6C024115E2CC}"/>
              </a:ext>
            </a:extLst>
          </p:cNvPr>
          <p:cNvSpPr>
            <a:spLocks noGrp="1"/>
          </p:cNvSpPr>
          <p:nvPr>
            <p:ph idx="1"/>
          </p:nvPr>
        </p:nvSpPr>
        <p:spPr>
          <a:xfrm>
            <a:off x="318782" y="803247"/>
            <a:ext cx="11171339" cy="4525963"/>
          </a:xfrm>
        </p:spPr>
        <p:txBody>
          <a:bodyPr/>
          <a:lstStyle/>
          <a:p>
            <a:r>
              <a:rPr lang="ru-RU" sz="1600" dirty="0">
                <a:solidFill>
                  <a:srgbClr val="FF0000"/>
                </a:solidFill>
              </a:rPr>
              <a:t>Дата опубликования: 06.11.2018</a:t>
            </a:r>
          </a:p>
          <a:p>
            <a:r>
              <a:rPr lang="ru-RU" sz="1600" dirty="0"/>
              <a:t>Ставропольской транспортной прокуратурой проведена проверка исполнения требований законодательства в сфере осуществления закупок товаров, работ, услуг в акционерном обществе «Аэропорт Элиста».</a:t>
            </a:r>
          </a:p>
          <a:p>
            <a:r>
              <a:rPr lang="ru-RU" sz="1600" dirty="0"/>
              <a:t>Установлено, что на официальном сайте единой информационной системы в сфере закупок изменения в план-график закупок на 2018 год размещены с нарушением сроков, предусмотренных «Положением о закупках» и Федеральным законом от 18.07.2011 N 223-ФЗ «О закупках товаров, работ, услуг отдельными видами юридических лиц».</a:t>
            </a:r>
          </a:p>
          <a:p>
            <a:r>
              <a:rPr lang="ru-RU" sz="1600" dirty="0"/>
              <a:t>Изучением документации о проведении запроса котировок на право заключения договора на поставку бензина и дизельного топлива установлено, </a:t>
            </a:r>
            <a:r>
              <a:rPr lang="ru-RU" sz="1600" b="1" dirty="0"/>
              <a:t>что одним из условий на поставку товара является расположение автомобильно-заправочной станции поставщика в радиусе 10 километров от аэропорта. Данное условие является ограничением конкуренции, влечет нарушение прав иных участников закупки.</a:t>
            </a:r>
            <a:r>
              <a:rPr lang="ru-RU" sz="1600" dirty="0"/>
              <a:t> Кроме того, выявлен факт ненадлежащего исполнения договора на поставку горюче-смазочных материалов на сумму более 1,3 млн. рублей.</a:t>
            </a:r>
          </a:p>
          <a:p>
            <a:r>
              <a:rPr lang="ru-RU" sz="1600" dirty="0"/>
              <a:t>Нарушения требований законодательства о закупках выявлены также в АО «Международный аэропорт Ставрополь» и Ставропольском линейном отделе МВД России на транспорте.</a:t>
            </a:r>
          </a:p>
          <a:p>
            <a:r>
              <a:rPr lang="ru-RU" sz="1600" dirty="0"/>
              <a:t>В этой связи в адрес руководителей внесено 3 представления об устранении нарушений закона, причин и условий, им способствующих, направлена информация в Управление Федеральной антимонопольной службы по Республике Калмыкия для принятия мер в пределах компетенции.</a:t>
            </a:r>
          </a:p>
          <a:p>
            <a:r>
              <a:rPr lang="ru-RU" sz="1600" dirty="0"/>
              <a:t>В отношении должностного лица АО «Аэропорт Элиста» Ставропольским транспортным прокурором возбуждено дело об административном правонарушении, предусмотренном ч. 4 ст. 7.32.3 КоАП РФ (нарушение предусмотренных законодательством РФ в сфере закупок товаров, работ, услуг отдельными видами юридических лиц сроков размещения в единой информационной системе в сфере закупок информации о закупке товаров, работ, услуг).</a:t>
            </a:r>
          </a:p>
          <a:p>
            <a:r>
              <a:rPr lang="ru-RU" sz="1600" dirty="0"/>
              <a:t>Рассмотрение актов прокурорского реагирования и фактическое устранение нарушений контролируется прокуратурой.</a:t>
            </a:r>
          </a:p>
          <a:p>
            <a:r>
              <a:rPr lang="ru-RU" sz="1600" dirty="0"/>
              <a:t>Источник: https://procrf.ru/news/686034-stavropolskoy-transportnoy-prokuraturoy-prinyatyi-meryi-k-ustraneniyu-narusheniy-trebovaniy-zakonodatelstva.html</a:t>
            </a:r>
          </a:p>
          <a:p>
            <a:endParaRPr lang="ru-RU" dirty="0"/>
          </a:p>
        </p:txBody>
      </p:sp>
    </p:spTree>
    <p:extLst>
      <p:ext uri="{BB962C8B-B14F-4D97-AF65-F5344CB8AC3E}">
        <p14:creationId xmlns:p14="http://schemas.microsoft.com/office/powerpoint/2010/main" val="365297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FBC623-5396-4C78-929D-99DB57265414}"/>
              </a:ext>
            </a:extLst>
          </p:cNvPr>
          <p:cNvSpPr>
            <a:spLocks noGrp="1"/>
          </p:cNvSpPr>
          <p:nvPr>
            <p:ph type="title"/>
          </p:nvPr>
        </p:nvSpPr>
        <p:spPr>
          <a:xfrm>
            <a:off x="838200" y="365125"/>
            <a:ext cx="10515600" cy="1027447"/>
          </a:xfrm>
        </p:spPr>
        <p:txBody>
          <a:bodyPr/>
          <a:lstStyle/>
          <a:p>
            <a:r>
              <a:rPr lang="ru-RU" dirty="0">
                <a:solidFill>
                  <a:srgbClr val="FF0000"/>
                </a:solidFill>
              </a:rPr>
              <a:t>Варианты изложения новелл в Положении</a:t>
            </a:r>
          </a:p>
        </p:txBody>
      </p:sp>
      <p:sp>
        <p:nvSpPr>
          <p:cNvPr id="3" name="Объект 2">
            <a:extLst>
              <a:ext uri="{FF2B5EF4-FFF2-40B4-BE49-F238E27FC236}">
                <a16:creationId xmlns:a16="http://schemas.microsoft.com/office/drawing/2014/main" id="{99A39CD0-F92E-41F5-B862-349A249D961C}"/>
              </a:ext>
            </a:extLst>
          </p:cNvPr>
          <p:cNvSpPr>
            <a:spLocks noGrp="1"/>
          </p:cNvSpPr>
          <p:nvPr>
            <p:ph idx="1"/>
          </p:nvPr>
        </p:nvSpPr>
        <p:spPr>
          <a:xfrm>
            <a:off x="838200" y="1568741"/>
            <a:ext cx="10515600" cy="4608222"/>
          </a:xfrm>
        </p:spPr>
        <p:txBody>
          <a:bodyPr>
            <a:normAutofit fontScale="47500" lnSpcReduction="20000"/>
          </a:bodyPr>
          <a:lstStyle/>
          <a:p>
            <a:r>
              <a:rPr lang="ru-RU" dirty="0"/>
              <a:t>1.	При исполнении договора, заключенного с 01.07.2021 предметом которого является выполнение работ по строительству, реконструкции, капитальному ремонту, сносу объекта капитального строительства, в связи с существенным увеличением цен на строительные ресурсы:</a:t>
            </a:r>
          </a:p>
          <a:p>
            <a:r>
              <a:rPr lang="ru-RU" dirty="0"/>
              <a:t>	а) допускается  изменение существенных условий договора, в том числе изменение (увеличение) цены договора, при совокупности следующих условий:</a:t>
            </a:r>
          </a:p>
          <a:p>
            <a:r>
              <a:rPr lang="ru-RU" dirty="0"/>
              <a:t>	 - изменение существенных условий договора не приводит к увеличению срока исполнения договора и (или) цены договора более чем на 30 процентов;</a:t>
            </a:r>
          </a:p>
          <a:p>
            <a:r>
              <a:rPr lang="ru-RU" dirty="0"/>
              <a:t>	 - предусмотренные проектной документацией соответствующего объекта капитального строительства (актом, утвержденным застройщиком или техническим заказчиком и содержащим перечень дефектов оснований, строительных конструкций, систем инженерно-технического обеспечения и сетей инженерно-технического обеспечения с указанием качественных и количественных характеристик таких дефектов, и заданием застройщика или технического заказчика на проектирование в зависимости от содержания работ) физические объемы работ, конструктивные, организационно-технологические и другие решения не изменяются.</a:t>
            </a:r>
          </a:p>
          <a:p>
            <a:endParaRPr lang="ru-RU" dirty="0"/>
          </a:p>
          <a:p>
            <a:r>
              <a:rPr lang="ru-RU" dirty="0"/>
              <a:t>2.	Заказчик, начиная с 2022 года, при заключении или изменении договора при необходимости:</a:t>
            </a:r>
          </a:p>
          <a:p>
            <a:r>
              <a:rPr lang="ru-RU" dirty="0"/>
              <a:t>а) проводит индексацию цены договора с использованием базового прогноза индекса цен производителей промышленной продукции (без продукции топливно-энергетического комплекса) Министерства экономического развития Российской Федерации;</a:t>
            </a:r>
          </a:p>
          <a:p>
            <a:r>
              <a:rPr lang="ru-RU" dirty="0"/>
              <a:t>б) не ограничивает размер индексации цены договора;</a:t>
            </a:r>
          </a:p>
          <a:p>
            <a:r>
              <a:rPr lang="ru-RU" dirty="0"/>
              <a:t>в) устанавливает неиндексируемую составляющую цены договора на уровне не более 0,1 процента;</a:t>
            </a:r>
          </a:p>
          <a:p>
            <a:r>
              <a:rPr lang="ru-RU" dirty="0"/>
              <a:t> г)  предусматривает в условиях формирования цены договора ее корректировку на фактические значения индексов, входящих в формулу индексации цены договора, за предыдущий год.</a:t>
            </a:r>
          </a:p>
          <a:p>
            <a:endParaRPr lang="ru-RU" dirty="0"/>
          </a:p>
        </p:txBody>
      </p:sp>
    </p:spTree>
    <p:extLst>
      <p:ext uri="{BB962C8B-B14F-4D97-AF65-F5344CB8AC3E}">
        <p14:creationId xmlns:p14="http://schemas.microsoft.com/office/powerpoint/2010/main" val="171616163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82F325-43D3-4DB8-A439-BE86D362F39B}"/>
              </a:ext>
            </a:extLst>
          </p:cNvPr>
          <p:cNvSpPr>
            <a:spLocks noGrp="1"/>
          </p:cNvSpPr>
          <p:nvPr>
            <p:ph idx="1"/>
          </p:nvPr>
        </p:nvSpPr>
        <p:spPr/>
        <p:txBody>
          <a:bodyPr/>
          <a:lstStyle/>
          <a:p>
            <a:pPr algn="ctr"/>
            <a:r>
              <a:rPr lang="ru-RU" dirty="0">
                <a:solidFill>
                  <a:srgbClr val="C00000"/>
                </a:solidFill>
              </a:rPr>
              <a:t>Примеры нарушений части 6.1. статьи 3 223-ФЗ </a:t>
            </a:r>
          </a:p>
        </p:txBody>
      </p:sp>
    </p:spTree>
    <p:extLst>
      <p:ext uri="{BB962C8B-B14F-4D97-AF65-F5344CB8AC3E}">
        <p14:creationId xmlns:p14="http://schemas.microsoft.com/office/powerpoint/2010/main" val="60145061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Заголовок 1"/>
          <p:cNvSpPr>
            <a:spLocks noGrp="1"/>
          </p:cNvSpPr>
          <p:nvPr>
            <p:ph type="title"/>
          </p:nvPr>
        </p:nvSpPr>
        <p:spPr/>
        <p:txBody>
          <a:bodyPr/>
          <a:lstStyle/>
          <a:p>
            <a:r>
              <a:rPr lang="ru-RU" altLang="ru-RU" sz="2000" dirty="0">
                <a:solidFill>
                  <a:srgbClr val="00B0F0"/>
                </a:solidFill>
              </a:rPr>
              <a:t>Прокуратура Западного административного округа города Краснодара провела проверку соблюдения законодательства о закупках товаров отдельными видами юридических лиц.</a:t>
            </a:r>
            <a:br>
              <a:rPr lang="ru-RU" altLang="ru-RU" sz="2000" dirty="0">
                <a:solidFill>
                  <a:srgbClr val="00B0F0"/>
                </a:solidFill>
              </a:rPr>
            </a:br>
            <a:endParaRPr lang="ru-RU" altLang="ru-RU" sz="2000" dirty="0">
              <a:solidFill>
                <a:srgbClr val="00B0F0"/>
              </a:solidFill>
            </a:endParaRPr>
          </a:p>
        </p:txBody>
      </p:sp>
      <p:sp>
        <p:nvSpPr>
          <p:cNvPr id="353283" name="Объект 2"/>
          <p:cNvSpPr>
            <a:spLocks noGrp="1"/>
          </p:cNvSpPr>
          <p:nvPr>
            <p:ph idx="1"/>
          </p:nvPr>
        </p:nvSpPr>
        <p:spPr/>
        <p:txBody>
          <a:bodyPr/>
          <a:lstStyle/>
          <a:p>
            <a:r>
              <a:rPr lang="ru-RU" altLang="ru-RU" sz="1400" dirty="0">
                <a:solidFill>
                  <a:srgbClr val="FF0000"/>
                </a:solidFill>
                <a:cs typeface="Times New Roman" panose="02020603050405020304" pitchFamily="18" charset="0"/>
              </a:rPr>
              <a:t>Дата опубликования: 22.02.2019</a:t>
            </a:r>
          </a:p>
          <a:p>
            <a:r>
              <a:rPr lang="ru-RU" altLang="ru-RU" sz="1400" dirty="0">
                <a:cs typeface="Times New Roman" panose="02020603050405020304" pitchFamily="18" charset="0"/>
              </a:rPr>
              <a:t>Установлено, что  Федеральным бюджетным учреждением здравоохранения «Центр гигиены и эпидемиологии в Краснодарском крае» на официальном сайте закупок в сети «Интернет» размещена документация для проведения электронного аукциона на поставку </a:t>
            </a:r>
            <a:r>
              <a:rPr lang="ru-RU" altLang="ru-RU" sz="1400" b="1" dirty="0">
                <a:cs typeface="Times New Roman" panose="02020603050405020304" pitchFamily="18" charset="0"/>
              </a:rPr>
              <a:t>автомобиля Kia </a:t>
            </a:r>
            <a:r>
              <a:rPr lang="ru-RU" altLang="ru-RU" sz="1400" b="1" dirty="0" err="1">
                <a:cs typeface="Times New Roman" panose="02020603050405020304" pitchFamily="18" charset="0"/>
              </a:rPr>
              <a:t>Optima</a:t>
            </a:r>
            <a:r>
              <a:rPr lang="ru-RU" altLang="ru-RU" sz="1400" b="1" dirty="0">
                <a:cs typeface="Times New Roman" panose="02020603050405020304" pitchFamily="18" charset="0"/>
              </a:rPr>
              <a:t>, </a:t>
            </a:r>
            <a:r>
              <a:rPr lang="ru-RU" altLang="ru-RU" sz="1400" dirty="0">
                <a:cs typeface="Times New Roman" panose="02020603050405020304" pitchFamily="18" charset="0"/>
              </a:rPr>
              <a:t>с ценой контракта более 1,5 млн рублей.</a:t>
            </a:r>
          </a:p>
          <a:p>
            <a:endParaRPr lang="ru-RU" altLang="ru-RU" sz="1400" dirty="0">
              <a:cs typeface="Times New Roman" panose="02020603050405020304" pitchFamily="18" charset="0"/>
            </a:endParaRPr>
          </a:p>
          <a:p>
            <a:r>
              <a:rPr lang="ru-RU" altLang="ru-RU" sz="1400" dirty="0">
                <a:cs typeface="Times New Roman" panose="02020603050405020304" pitchFamily="18" charset="0"/>
              </a:rPr>
              <a:t>Описание объекта закупки в нарушение требований Федерального закона «О закупках товаров, работ, услуг отдельными видами юридических лиц», а также Федерального закона «О защите конкуренции» составлено «под конкретный товар» без указания на возможность предоставления его эквивалента, что, соответственно, могло привести к ограничению конкуренции.</a:t>
            </a:r>
          </a:p>
          <a:p>
            <a:endParaRPr lang="ru-RU" altLang="ru-RU" sz="1400" dirty="0">
              <a:cs typeface="Times New Roman" panose="02020603050405020304" pitchFamily="18" charset="0"/>
            </a:endParaRPr>
          </a:p>
          <a:p>
            <a:r>
              <a:rPr lang="ru-RU" altLang="ru-RU" sz="1400" dirty="0">
                <a:cs typeface="Times New Roman" panose="02020603050405020304" pitchFamily="18" charset="0"/>
              </a:rPr>
              <a:t>Кроме того, автомобиль </a:t>
            </a:r>
            <a:r>
              <a:rPr lang="ru-RU" altLang="ru-RU" sz="1400" dirty="0" err="1">
                <a:cs typeface="Times New Roman" panose="02020603050405020304" pitchFamily="18" charset="0"/>
              </a:rPr>
              <a:t>Kia</a:t>
            </a:r>
            <a:r>
              <a:rPr lang="ru-RU" altLang="ru-RU" sz="1400" dirty="0">
                <a:cs typeface="Times New Roman" panose="02020603050405020304" pitchFamily="18" charset="0"/>
              </a:rPr>
              <a:t> </a:t>
            </a:r>
            <a:r>
              <a:rPr lang="ru-RU" altLang="ru-RU" sz="1400" dirty="0" err="1">
                <a:cs typeface="Times New Roman" panose="02020603050405020304" pitchFamily="18" charset="0"/>
              </a:rPr>
              <a:t>Optima</a:t>
            </a:r>
            <a:r>
              <a:rPr lang="ru-RU" altLang="ru-RU" sz="1400" dirty="0">
                <a:cs typeface="Times New Roman" panose="02020603050405020304" pitchFamily="18" charset="0"/>
              </a:rPr>
              <a:t> должен иметь комплектацию «Люкс», оснащаться следующими техническими характеристиками: </a:t>
            </a:r>
            <a:r>
              <a:rPr lang="ru-RU" altLang="ru-RU" sz="1400" dirty="0" err="1">
                <a:cs typeface="Times New Roman" panose="02020603050405020304" pitchFamily="18" charset="0"/>
              </a:rPr>
              <a:t>подрулевые</a:t>
            </a:r>
            <a:r>
              <a:rPr lang="ru-RU" altLang="ru-RU" sz="1400" dirty="0">
                <a:cs typeface="Times New Roman" panose="02020603050405020304" pitchFamily="18" charset="0"/>
              </a:rPr>
              <a:t> лепестки, кожаные сиденья, интерьер с отделкой черным глянцем, глушитель с хромированной насадкой (2шт.), приборная панель </a:t>
            </a:r>
            <a:r>
              <a:rPr lang="ru-RU" altLang="ru-RU" sz="1400" dirty="0" err="1">
                <a:cs typeface="Times New Roman" panose="02020603050405020304" pitchFamily="18" charset="0"/>
              </a:rPr>
              <a:t>Supervision</a:t>
            </a:r>
            <a:r>
              <a:rPr lang="ru-RU" altLang="ru-RU" sz="1400" dirty="0">
                <a:cs typeface="Times New Roman" panose="02020603050405020304" pitchFamily="18" charset="0"/>
              </a:rPr>
              <a:t>, консоль с отделкой кожей, датчики света, дождя, курсовой устойчивости, раздельный климат контроль, система </a:t>
            </a:r>
            <a:r>
              <a:rPr lang="ru-RU" altLang="ru-RU" sz="1400" dirty="0" err="1">
                <a:cs typeface="Times New Roman" panose="02020603050405020304" pitchFamily="18" charset="0"/>
              </a:rPr>
              <a:t>бесключевого</a:t>
            </a:r>
            <a:r>
              <a:rPr lang="ru-RU" altLang="ru-RU" sz="1400" dirty="0">
                <a:cs typeface="Times New Roman" panose="02020603050405020304" pitchFamily="18" charset="0"/>
              </a:rPr>
              <a:t> доступа и запуск двигателя кнопкой, камера заднего вида, дефлекторы окон и другими дополнительными опциями, не влияющими на ходовые характеристики автомобиля.</a:t>
            </a:r>
          </a:p>
          <a:p>
            <a:endParaRPr lang="ru-RU" altLang="ru-RU" sz="1400" dirty="0">
              <a:cs typeface="Times New Roman" panose="02020603050405020304" pitchFamily="18" charset="0"/>
            </a:endParaRPr>
          </a:p>
          <a:p>
            <a:r>
              <a:rPr lang="ru-RU" altLang="ru-RU" sz="1400" dirty="0">
                <a:cs typeface="Times New Roman" panose="02020603050405020304" pitchFamily="18" charset="0"/>
              </a:rPr>
              <a:t>По данному факту прокуратурой округа учреждению объявлено предостережение, </a:t>
            </a:r>
            <a:r>
              <a:rPr lang="ru-RU" altLang="ru-RU" sz="1400" dirty="0">
                <a:solidFill>
                  <a:srgbClr val="FF0000"/>
                </a:solidFill>
                <a:cs typeface="Times New Roman" panose="02020603050405020304" pitchFamily="18" charset="0"/>
              </a:rPr>
              <a:t>в результате закупка автомобиля отменена.</a:t>
            </a:r>
          </a:p>
          <a:p>
            <a:r>
              <a:rPr lang="ru-RU" altLang="ru-RU" sz="1400" dirty="0">
                <a:solidFill>
                  <a:srgbClr val="FF0000"/>
                </a:solidFill>
                <a:cs typeface="Times New Roman" panose="02020603050405020304" pitchFamily="18" charset="0"/>
              </a:rPr>
              <a:t>Источник: https://procrf.ru/news/719387-v-krasnodare-blagodarya-vmeshatelstvu-prokuraturyi-predotvrascheno-nepravomernoe-rashodovanie-byudjetnyim-uchrejdeniem.html</a:t>
            </a:r>
          </a:p>
        </p:txBody>
      </p:sp>
    </p:spTree>
    <p:extLst>
      <p:ext uri="{BB962C8B-B14F-4D97-AF65-F5344CB8AC3E}">
        <p14:creationId xmlns:p14="http://schemas.microsoft.com/office/powerpoint/2010/main" val="239890214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Заголовок 1"/>
          <p:cNvSpPr>
            <a:spLocks noGrp="1"/>
          </p:cNvSpPr>
          <p:nvPr>
            <p:ph type="title"/>
          </p:nvPr>
        </p:nvSpPr>
        <p:spPr/>
        <p:txBody>
          <a:bodyPr/>
          <a:lstStyle/>
          <a:p>
            <a:r>
              <a:rPr lang="ru-RU" altLang="ru-RU" sz="2400">
                <a:solidFill>
                  <a:srgbClr val="00B0F0"/>
                </a:solidFill>
              </a:rPr>
              <a:t>После вмешательства прокуратуры автономного округа отменена закупка дорогостоящих внедорожников</a:t>
            </a:r>
            <a:br>
              <a:rPr lang="ru-RU" altLang="ru-RU" sz="2400">
                <a:solidFill>
                  <a:srgbClr val="00B0F0"/>
                </a:solidFill>
              </a:rPr>
            </a:br>
            <a:endParaRPr lang="ru-RU" altLang="ru-RU" sz="2400">
              <a:solidFill>
                <a:srgbClr val="00B0F0"/>
              </a:solidFill>
            </a:endParaRPr>
          </a:p>
        </p:txBody>
      </p:sp>
      <p:sp>
        <p:nvSpPr>
          <p:cNvPr id="352259" name="Объект 2"/>
          <p:cNvSpPr>
            <a:spLocks noGrp="1"/>
          </p:cNvSpPr>
          <p:nvPr>
            <p:ph idx="1"/>
          </p:nvPr>
        </p:nvSpPr>
        <p:spPr>
          <a:xfrm>
            <a:off x="864066" y="1225551"/>
            <a:ext cx="10846965" cy="4525963"/>
          </a:xfrm>
        </p:spPr>
        <p:txBody>
          <a:bodyPr/>
          <a:lstStyle/>
          <a:p>
            <a:r>
              <a:rPr lang="ru-RU" altLang="ru-RU" sz="1400" dirty="0">
                <a:solidFill>
                  <a:srgbClr val="FF0000"/>
                </a:solidFill>
              </a:rPr>
              <a:t>Дата опубликования 02 Июля 2019. </a:t>
            </a:r>
          </a:p>
          <a:p>
            <a:r>
              <a:rPr lang="ru-RU" altLang="ru-RU" sz="1400" dirty="0"/>
              <a:t>Прокуратурой автономного округа по результатам мониторинга официального сайта системы закупок проведена проверка соблюдения ГУ ЯНАО «Многофункциональный центр» законодательства о закупках.</a:t>
            </a:r>
          </a:p>
          <a:p>
            <a:r>
              <a:rPr lang="ru-RU" altLang="ru-RU" sz="1400" dirty="0"/>
              <a:t>Установлено, что 21.06.2019 учреждением размещено извещение о проведении запроса котировок на приобретение автотранспортных средств на общую сумму 4 млн. рублей.</a:t>
            </a:r>
          </a:p>
          <a:p>
            <a:r>
              <a:rPr lang="ru-RU" altLang="ru-RU" sz="1400" b="1" dirty="0"/>
              <a:t>Из содержания технического задания следует, что предметом закупки является 2 автомобиля марки «</a:t>
            </a:r>
            <a:r>
              <a:rPr lang="ru-RU" altLang="ru-RU" sz="1400" b="1" dirty="0" err="1"/>
              <a:t>Toyota</a:t>
            </a:r>
            <a:r>
              <a:rPr lang="ru-RU" altLang="ru-RU" sz="1400" b="1" dirty="0"/>
              <a:t> Rav-4».</a:t>
            </a:r>
          </a:p>
          <a:p>
            <a:r>
              <a:rPr lang="ru-RU" altLang="ru-RU" sz="1400" dirty="0"/>
              <a:t>В соответствии с Федеральным законом «О закупках товаров, работ, услуг отдельными видами юридических лиц» заказчик при описании в документации о конкурентной закупке ее предмета не должен, в том числе, включать требования или указания в отношении товарных знаков.</a:t>
            </a:r>
          </a:p>
          <a:p>
            <a:r>
              <a:rPr lang="ru-RU" altLang="ru-RU" sz="1400" dirty="0"/>
              <a:t>Установление таких требований влечет за собой необоснованное ограничение количества участников закупки.</a:t>
            </a:r>
          </a:p>
          <a:p>
            <a:r>
              <a:rPr lang="ru-RU" altLang="ru-RU" sz="1400" dirty="0"/>
              <a:t>Кроме того, заказчиком незаконно установлено требование о том, что указанные автомобили должны быть поставлены в комплектации повышенной комфортности. В дополнении к стандартной комплектации автомобиля выбранная учреждением комплектация включала рулевое колесо с кожаной обивкой и подогревом, элементы передней панели с отделкой кожей, </a:t>
            </a:r>
            <a:r>
              <a:rPr lang="ru-RU" altLang="ru-RU" sz="1400" dirty="0" err="1"/>
              <a:t>двухзонный</a:t>
            </a:r>
            <a:r>
              <a:rPr lang="ru-RU" altLang="ru-RU" sz="1400" dirty="0"/>
              <a:t> климат-контроль, датчик дождя, мультимедиа систему </a:t>
            </a:r>
            <a:r>
              <a:rPr lang="ru-RU" altLang="ru-RU" sz="1400" dirty="0" err="1"/>
              <a:t>Toyota</a:t>
            </a:r>
            <a:r>
              <a:rPr lang="ru-RU" altLang="ru-RU" sz="1400" dirty="0"/>
              <a:t> </a:t>
            </a:r>
            <a:r>
              <a:rPr lang="ru-RU" altLang="ru-RU" sz="1400" dirty="0" err="1"/>
              <a:t>Touch</a:t>
            </a:r>
            <a:r>
              <a:rPr lang="ru-RU" altLang="ru-RU" sz="1400" dirty="0"/>
              <a:t> 2 c экраном 7" и другие опции. Подобное условие закупки не обусловлено ее целями и влечет за собой дополнительные расходы.</a:t>
            </a:r>
          </a:p>
          <a:p>
            <a:r>
              <a:rPr lang="ru-RU" altLang="ru-RU" sz="1400" dirty="0">
                <a:solidFill>
                  <a:srgbClr val="FF0000"/>
                </a:solidFill>
              </a:rPr>
              <a:t>В этой связи прокуратурой автономного округа руководителю учреждения внесено представление, которое незамедлительно рассмотрено.</a:t>
            </a:r>
          </a:p>
          <a:p>
            <a:r>
              <a:rPr lang="ru-RU" altLang="ru-RU" sz="1400" dirty="0"/>
              <a:t>Противоречащая требованиям федерального законодательства закупка отменена, в отношении виновных лиц назначено проведение служебной проверки.</a:t>
            </a:r>
          </a:p>
          <a:p>
            <a:r>
              <a:rPr lang="ru-RU" altLang="ru-RU" sz="1400" dirty="0"/>
              <a:t>Источник: http://www.prokyanao.ru/news/posle-vmeshatelstva-prokuratury-avtonomnogo-okruga-otmenena-zakupka-dorogostoyashchikh-vnedorozhniko/</a:t>
            </a:r>
          </a:p>
        </p:txBody>
      </p:sp>
    </p:spTree>
    <p:extLst>
      <p:ext uri="{BB962C8B-B14F-4D97-AF65-F5344CB8AC3E}">
        <p14:creationId xmlns:p14="http://schemas.microsoft.com/office/powerpoint/2010/main" val="61436824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Заголовок 1"/>
          <p:cNvSpPr>
            <a:spLocks noGrp="1"/>
          </p:cNvSpPr>
          <p:nvPr>
            <p:ph type="title"/>
          </p:nvPr>
        </p:nvSpPr>
        <p:spPr/>
        <p:txBody>
          <a:bodyPr/>
          <a:lstStyle/>
          <a:p>
            <a:r>
              <a:rPr lang="ru-RU" altLang="ru-RU" sz="2000" dirty="0">
                <a:solidFill>
                  <a:srgbClr val="00B0F0"/>
                </a:solidFill>
              </a:rPr>
              <a:t>По требованию Белгородской транспортной прокуратуры ОАО «РЖД» оштрафовано за нарушения законодательства при закупках продуктов питания для детей в оздоровительном лагере</a:t>
            </a:r>
            <a:br>
              <a:rPr lang="ru-RU" altLang="ru-RU" sz="2000" dirty="0">
                <a:solidFill>
                  <a:srgbClr val="00B0F0"/>
                </a:solidFill>
              </a:rPr>
            </a:br>
            <a:endParaRPr lang="ru-RU" altLang="ru-RU" sz="2000" dirty="0">
              <a:solidFill>
                <a:srgbClr val="00B0F0"/>
              </a:solidFill>
            </a:endParaRPr>
          </a:p>
        </p:txBody>
      </p:sp>
      <p:sp>
        <p:nvSpPr>
          <p:cNvPr id="354307" name="Объект 2"/>
          <p:cNvSpPr>
            <a:spLocks noGrp="1"/>
          </p:cNvSpPr>
          <p:nvPr>
            <p:ph idx="1"/>
          </p:nvPr>
        </p:nvSpPr>
        <p:spPr/>
        <p:txBody>
          <a:bodyPr/>
          <a:lstStyle/>
          <a:p>
            <a:r>
              <a:rPr lang="ru-RU" altLang="ru-RU" sz="1600" dirty="0">
                <a:solidFill>
                  <a:srgbClr val="FF0000"/>
                </a:solidFill>
              </a:rPr>
              <a:t>Дата опубликования: 22.05.2019</a:t>
            </a:r>
          </a:p>
          <a:p>
            <a:r>
              <a:rPr lang="ru-RU" altLang="ru-RU" sz="1600" dirty="0"/>
              <a:t>Белгородская транспортная прокуратура провела проверку соблюдения законодательства при организации питания детей в детском оздоровительном лагере «Липки» Дирекции социальной сферы Юго-Восточной железной дороги – филиала ОАО «РЖД».</a:t>
            </a:r>
          </a:p>
          <a:p>
            <a:r>
              <a:rPr lang="ru-RU" altLang="ru-RU" sz="1600" dirty="0"/>
              <a:t>Установлено, что при проведении аукциона закупок на право заключения договора поставки продуктов питания в извещении заказчик не указал краткое описание предмета закупки. </a:t>
            </a:r>
            <a:r>
              <a:rPr lang="ru-RU" altLang="ru-RU" sz="1600" b="1" dirty="0"/>
              <a:t>В техническом задании в одной из позиций продуктов питания указан товарный знак «Несквик» без указания на возможность поставки эквивалента, также использованы несоответствующие наименованиям поставляемых товаров ГОСТы и ГОСТы, утратившие силу.</a:t>
            </a:r>
          </a:p>
          <a:p>
            <a:r>
              <a:rPr lang="ru-RU" altLang="ru-RU" sz="1600" dirty="0"/>
              <a:t>В связи с выявленными нарушениями Белгородской транспортной прокуратурой в отношении ОАО «РЖД» возбуждено дело об административном правонарушений, предусмотренном ч. 7 ст. 7.32.3 КоАП РФ (несоблюдение предусмотренных законодательством РФ в сфере закупок товаров, работ, услуг отдельными видами юридических лиц требований к содержанию извещений о закупке товаров, работ, услуг и (или) документации о закупке товаров, работ, услуг).</a:t>
            </a:r>
          </a:p>
          <a:p>
            <a:r>
              <a:rPr lang="ru-RU" altLang="ru-RU" sz="1600" dirty="0">
                <a:solidFill>
                  <a:srgbClr val="FF0000"/>
                </a:solidFill>
              </a:rPr>
              <a:t>Постановлением Федеральной антимонопольной службы ОАО «РЖД» привлечено к административной ответственности в виде штрафа.</a:t>
            </a:r>
          </a:p>
          <a:p>
            <a:r>
              <a:rPr lang="ru-RU" altLang="ru-RU" sz="1600" dirty="0"/>
              <a:t>Источник: https://procrf.ru/news/746380-po-trebovaniyu-belgorodskoy-transportnoy-prokuraturyi-oao-rjd-oshtrafovano-za-narusheniya.html</a:t>
            </a:r>
          </a:p>
        </p:txBody>
      </p:sp>
    </p:spTree>
    <p:extLst>
      <p:ext uri="{BB962C8B-B14F-4D97-AF65-F5344CB8AC3E}">
        <p14:creationId xmlns:p14="http://schemas.microsoft.com/office/powerpoint/2010/main" val="121852023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Заголовок 1"/>
          <p:cNvSpPr>
            <a:spLocks noGrp="1"/>
          </p:cNvSpPr>
          <p:nvPr>
            <p:ph type="title"/>
          </p:nvPr>
        </p:nvSpPr>
        <p:spPr/>
        <p:txBody>
          <a:bodyPr/>
          <a:lstStyle/>
          <a:p>
            <a:r>
              <a:rPr lang="ru-RU" altLang="ru-RU" sz="1800" dirty="0">
                <a:solidFill>
                  <a:srgbClr val="00B0F0"/>
                </a:solidFill>
              </a:rPr>
              <a:t>Прокуратурой города Калуги проведена проверка исполнения законодательства о закупках товаров, работ, услуг отдельными видами юридических лиц в деятельности ГП «</a:t>
            </a:r>
            <a:r>
              <a:rPr lang="ru-RU" altLang="ru-RU" sz="1800" dirty="0" err="1">
                <a:solidFill>
                  <a:srgbClr val="00B0F0"/>
                </a:solidFill>
              </a:rPr>
              <a:t>Калугаоблводоканал</a:t>
            </a:r>
            <a:r>
              <a:rPr lang="ru-RU" altLang="ru-RU" sz="1800" dirty="0">
                <a:solidFill>
                  <a:srgbClr val="00B0F0"/>
                </a:solidFill>
              </a:rPr>
              <a:t>», в ходе которой выявлены нарушения действующего законодательства</a:t>
            </a:r>
            <a:br>
              <a:rPr lang="ru-RU" altLang="ru-RU" sz="1800" dirty="0">
                <a:solidFill>
                  <a:srgbClr val="00B0F0"/>
                </a:solidFill>
              </a:rPr>
            </a:br>
            <a:endParaRPr lang="ru-RU" altLang="ru-RU" sz="1800" dirty="0">
              <a:solidFill>
                <a:srgbClr val="00B0F0"/>
              </a:solidFill>
            </a:endParaRPr>
          </a:p>
        </p:txBody>
      </p:sp>
      <p:sp>
        <p:nvSpPr>
          <p:cNvPr id="355331" name="Объект 2"/>
          <p:cNvSpPr>
            <a:spLocks noGrp="1"/>
          </p:cNvSpPr>
          <p:nvPr>
            <p:ph idx="1"/>
          </p:nvPr>
        </p:nvSpPr>
        <p:spPr/>
        <p:txBody>
          <a:bodyPr/>
          <a:lstStyle/>
          <a:p>
            <a:r>
              <a:rPr lang="ru-RU" altLang="ru-RU" sz="1400" dirty="0">
                <a:solidFill>
                  <a:srgbClr val="FF0000"/>
                </a:solidFill>
              </a:rPr>
              <a:t>Дата опубликования: 12.11.2019</a:t>
            </a:r>
          </a:p>
          <a:p>
            <a:r>
              <a:rPr lang="ru-RU" altLang="ru-RU" sz="1400" dirty="0"/>
              <a:t>Установлено, что предприятием в текущем году проведена закупка автогидроподъемника телескопического на шасси «</a:t>
            </a:r>
            <a:r>
              <a:rPr lang="ru-RU" altLang="ru-RU" sz="1400" dirty="0" err="1"/>
              <a:t>Камаз</a:t>
            </a:r>
            <a:r>
              <a:rPr lang="ru-RU" altLang="ru-RU" sz="1400" dirty="0"/>
              <a:t>».</a:t>
            </a:r>
          </a:p>
          <a:p>
            <a:r>
              <a:rPr lang="ru-RU" altLang="ru-RU" sz="1400" dirty="0"/>
              <a:t>В документации о закупке указано, что требуется автотранспорт </a:t>
            </a:r>
            <a:r>
              <a:rPr lang="ru-RU" altLang="ru-RU" sz="1400" b="1" dirty="0"/>
              <a:t>на базе шасси «</a:t>
            </a:r>
            <a:r>
              <a:rPr lang="ru-RU" altLang="ru-RU" sz="1400" b="1" dirty="0" err="1"/>
              <a:t>Камаз</a:t>
            </a:r>
            <a:r>
              <a:rPr lang="ru-RU" altLang="ru-RU" sz="1400" b="1" dirty="0"/>
              <a:t> 43118». </a:t>
            </a:r>
            <a:r>
              <a:rPr lang="ru-RU" altLang="ru-RU" sz="1400" dirty="0"/>
              <a:t>Также указаны иные функциональные характеристики закупаемого товара. Слова "(или эквивалент)" при описании объекта закупки не использовались.</a:t>
            </a:r>
          </a:p>
          <a:p>
            <a:r>
              <a:rPr lang="ru-RU" altLang="ru-RU" sz="1400" dirty="0"/>
              <a:t> «КАМАЗ» является товарным знаком, принадлежащим ОАО «КАМАЗ».</a:t>
            </a:r>
          </a:p>
          <a:p>
            <a:r>
              <a:rPr lang="ru-RU" altLang="ru-RU" sz="1400" dirty="0"/>
              <a:t>При этом проверкой установлено, что предусмотренных законом оснований для использования при описании объекта закупки указанного товарного знака не имелось, доказательств отсутствия другого способа (кроме использования товарного знака), обеспечивающего более точное и четкое описание характеристик предмета закупки, в ходе проверки не представлено, товарный знак «КАМАЗ» при описании объекта закупки использован в нарушение требований закона.</a:t>
            </a:r>
          </a:p>
          <a:p>
            <a:r>
              <a:rPr lang="ru-RU" altLang="ru-RU" sz="1400" dirty="0"/>
              <a:t>Аналогичным образом в документациях о закупках бортового автомобиля на шасси «</a:t>
            </a:r>
            <a:r>
              <a:rPr lang="ru-RU" altLang="ru-RU" sz="1400" dirty="0" err="1"/>
              <a:t>Камаз</a:t>
            </a:r>
            <a:r>
              <a:rPr lang="ru-RU" altLang="ru-RU" sz="1400" dirty="0"/>
              <a:t>» и аварийно-ремонтных мастерских на шасси «</a:t>
            </a:r>
            <a:r>
              <a:rPr lang="ru-RU" altLang="ru-RU" sz="1400" dirty="0" err="1"/>
              <a:t>Hyundai</a:t>
            </a:r>
            <a:r>
              <a:rPr lang="ru-RU" altLang="ru-RU" sz="1400" dirty="0"/>
              <a:t> HD 78» при описании объектов закупок использованы товарные знаки «КАМАЗ» и «</a:t>
            </a:r>
            <a:r>
              <a:rPr lang="ru-RU" altLang="ru-RU" sz="1400" dirty="0" err="1"/>
              <a:t>Hyundai</a:t>
            </a:r>
            <a:r>
              <a:rPr lang="ru-RU" altLang="ru-RU" sz="1400" dirty="0"/>
              <a:t>» соответственно.</a:t>
            </a:r>
          </a:p>
          <a:p>
            <a:r>
              <a:rPr lang="ru-RU" altLang="ru-RU" sz="1400" dirty="0"/>
              <a:t>По факту выявленных нарушений прокуратурой города возбуждены дела об административном правонарушении, предусмотренном ч. 7 ст. 7.32.3 КоАП РФ в отношении должностного и юридического лиц ГП «</a:t>
            </a:r>
            <a:r>
              <a:rPr lang="ru-RU" altLang="ru-RU" sz="1400" dirty="0" err="1"/>
              <a:t>Калугаоблводоканал</a:t>
            </a:r>
            <a:r>
              <a:rPr lang="ru-RU" altLang="ru-RU" sz="1400" dirty="0"/>
              <a:t>», по результатам рассмотрения которых виновным лицам назначены штрафы на общую сумму 7 тыс. рублей.</a:t>
            </a:r>
          </a:p>
          <a:p>
            <a:r>
              <a:rPr lang="ru-RU" altLang="ru-RU" sz="1400" dirty="0"/>
              <a:t>С целью устранения и недопущения впредь подобных нарушений в адрес руководителя ГП «</a:t>
            </a:r>
            <a:r>
              <a:rPr lang="ru-RU" altLang="ru-RU" sz="1400" dirty="0" err="1"/>
              <a:t>Калугаоблводоканал</a:t>
            </a:r>
            <a:r>
              <a:rPr lang="ru-RU" altLang="ru-RU" sz="1400" dirty="0"/>
              <a:t>» внесено представление, которое рассмотрено и удовлетворено.</a:t>
            </a:r>
          </a:p>
          <a:p>
            <a:endParaRPr lang="ru-RU" altLang="ru-RU" sz="1400" dirty="0"/>
          </a:p>
          <a:p>
            <a:r>
              <a:rPr lang="ru-RU" altLang="ru-RU" sz="1400" dirty="0"/>
              <a:t>Источник: https://procrf.ru/news/1038491-prokuraturoy-goroda-kalugi-provedena-proverka-ispolneniya-zakonodatelstva-o-zakupkah.html</a:t>
            </a:r>
          </a:p>
        </p:txBody>
      </p:sp>
    </p:spTree>
    <p:extLst>
      <p:ext uri="{BB962C8B-B14F-4D97-AF65-F5344CB8AC3E}">
        <p14:creationId xmlns:p14="http://schemas.microsoft.com/office/powerpoint/2010/main" val="9706843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23" y="365125"/>
            <a:ext cx="11488190" cy="757093"/>
          </a:xfrm>
        </p:spPr>
        <p:txBody>
          <a:bodyPr>
            <a:noAutofit/>
          </a:bodyPr>
          <a:lstStyle/>
          <a:p>
            <a:pPr algn="ctr"/>
            <a:r>
              <a:rPr lang="ru-RU" sz="2400" dirty="0">
                <a:solidFill>
                  <a:srgbClr val="00B0F0"/>
                </a:solidFill>
                <a:latin typeface="Calibri"/>
                <a:ea typeface="+mn-ea"/>
                <a:cs typeface="+mn-cs"/>
              </a:rPr>
              <a:t>Прокуратура Туринского района проверила исполнение образовательными организациями Туринского городского округа требований законодательства в сфере закупок товаров, работ, услуг.</a:t>
            </a:r>
            <a:br>
              <a:rPr lang="ru-RU" sz="2400" dirty="0">
                <a:solidFill>
                  <a:srgbClr val="00B0F0"/>
                </a:solidFill>
                <a:latin typeface="Calibri"/>
                <a:ea typeface="+mn-ea"/>
                <a:cs typeface="+mn-cs"/>
              </a:rPr>
            </a:br>
            <a:endParaRPr lang="ru-RU" sz="2400" dirty="0">
              <a:solidFill>
                <a:srgbClr val="00B0F0"/>
              </a:solidFill>
            </a:endParaRPr>
          </a:p>
        </p:txBody>
      </p:sp>
      <p:sp>
        <p:nvSpPr>
          <p:cNvPr id="4" name="Объект 2">
            <a:extLst>
              <a:ext uri="{FF2B5EF4-FFF2-40B4-BE49-F238E27FC236}">
                <a16:creationId xmlns:a16="http://schemas.microsoft.com/office/drawing/2014/main" id="{E955F64A-5B78-4C9D-BA4C-9834E7FCC6B8}"/>
              </a:ext>
            </a:extLst>
          </p:cNvPr>
          <p:cNvSpPr txBox="1">
            <a:spLocks/>
          </p:cNvSpPr>
          <p:nvPr/>
        </p:nvSpPr>
        <p:spPr>
          <a:xfrm>
            <a:off x="775854" y="1350818"/>
            <a:ext cx="10972800" cy="533520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rgbClr val="FF0000"/>
                </a:solidFill>
                <a:effectLst/>
                <a:uLnTx/>
                <a:uFillTx/>
                <a:latin typeface="Calibri"/>
                <a:ea typeface="+mn-ea"/>
                <a:cs typeface="+mn-cs"/>
              </a:rPr>
              <a:t>Дата опубликования 28.04.2020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В ходе надзорных мероприятий выявлены факты ненадлежащего описания объектов закупки в конкурсной документации.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Так, директором МАОУ «Средняя общеобразовательная школа № 1» г. Туринска при осуществлении закупки оргтехники посредством сайта www.zakupki.gov.ru, </a:t>
            </a:r>
            <a:r>
              <a:rPr kumimoji="0" lang="ru-RU" sz="3200" b="0" i="0" u="none" strike="noStrike" kern="1200" cap="none" spc="0" normalizeH="0" baseline="0" noProof="0" dirty="0">
                <a:ln>
                  <a:noFill/>
                </a:ln>
                <a:solidFill>
                  <a:srgbClr val="FF0000"/>
                </a:solidFill>
                <a:effectLst/>
                <a:uLnTx/>
                <a:uFillTx/>
                <a:latin typeface="Calibri"/>
                <a:ea typeface="+mn-ea"/>
                <a:cs typeface="+mn-cs"/>
              </a:rPr>
              <a:t>были указаны конкретные марки закупаемого товара.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Вышеуказанное является нарушением требований п. 3 ч. 6.1 ст. 3 Федерального закона «О закупках товаров, работ, услуг отдельными видами юридических лиц» от 18.07.2011 № 223-ФЗ.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Аналогичное нарушение допущено при осуществлении закупки директором МАОУ ДО «Детско-юношеская спортивная школа» г. Туринска при закупке спортивного инвентаря.</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Данные обстоятельства являются нарушением одного из основных принципов осуществления закупки – отсутствия ограничения допуска к участию в закупке.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По факту выявленных нарушений прокуратура района в отношении директоров вышеуказанных муниципальных образовательных учреждений возбудила дела об административном правонарушении, предусмотренном ч. 7 ст. 7.32.3 КоАП РФ (несоблюдение предусмотренных законодательством РФ в сфере закупок товаров, работ, услуг отдельными видами юридических лиц требований к содержанию извещений о закупке товаров, работ, услуг и (или) документации о закупке товаров, работ, услуг).</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Управление Федеральной Антимонопольной службы по Свердловской области, рассмотрев постановление прокуратуры, оштрафовало указанных руководителей образовательных учреждений на 2 тыс. рублей каждую.</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Кроме того, прокуратура в адрес руководителей муниципальных учреждений внесла представления с требованием об устранении нарушений федерального законодательства, по результатам рассмотрения которых к дисциплинарной ответственности привлечены два должностных лица образовательных учреждений.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0" i="0" u="none" strike="noStrike" kern="1200" cap="none" spc="0" normalizeH="0" baseline="0" noProof="0" dirty="0">
                <a:ln>
                  <a:noFill/>
                </a:ln>
                <a:solidFill>
                  <a:sysClr val="windowText" lastClr="000000"/>
                </a:solidFill>
                <a:effectLst/>
                <a:uLnTx/>
                <a:uFillTx/>
                <a:latin typeface="Calibri"/>
                <a:ea typeface="+mn-ea"/>
                <a:cs typeface="+mn-cs"/>
              </a:rPr>
              <a:t>Источник https://procrf.ru/news/2102955-v-turinske-rukovoditeli-obrazovatelnyih-uchrejdeniy-privlechenyi-k-administrativnoy-otvetstvennosti-za.html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5608964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B6FB5-1BAD-4381-A1E9-9CDBBE719DA8}"/>
              </a:ext>
            </a:extLst>
          </p:cNvPr>
          <p:cNvSpPr>
            <a:spLocks noGrp="1"/>
          </p:cNvSpPr>
          <p:nvPr>
            <p:ph type="title"/>
          </p:nvPr>
        </p:nvSpPr>
        <p:spPr>
          <a:xfrm>
            <a:off x="609600" y="274638"/>
            <a:ext cx="10972800" cy="1025656"/>
          </a:xfrm>
        </p:spPr>
        <p:txBody>
          <a:bodyPr/>
          <a:lstStyle/>
          <a:p>
            <a:r>
              <a:rPr lang="ru-RU" sz="2400" dirty="0">
                <a:solidFill>
                  <a:srgbClr val="00B0F0"/>
                </a:solidFill>
              </a:rPr>
              <a:t>По инициативе прокуратуры Ростовской области оштрафован виновный в ограничении конкуренции директор учреждения, торги признаны незаконными</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19EF2E97-59B3-4765-9329-A0260B89722B}"/>
              </a:ext>
            </a:extLst>
          </p:cNvPr>
          <p:cNvSpPr>
            <a:spLocks noGrp="1"/>
          </p:cNvSpPr>
          <p:nvPr>
            <p:ph idx="1"/>
          </p:nvPr>
        </p:nvSpPr>
        <p:spPr>
          <a:xfrm>
            <a:off x="609600" y="1300294"/>
            <a:ext cx="10972800" cy="4525963"/>
          </a:xfrm>
        </p:spPr>
        <p:txBody>
          <a:bodyPr/>
          <a:lstStyle/>
          <a:p>
            <a:r>
              <a:rPr lang="ru-RU" sz="1800" dirty="0">
                <a:solidFill>
                  <a:srgbClr val="FF0000"/>
                </a:solidFill>
              </a:rPr>
              <a:t>Дата опубликования 21.06.2021</a:t>
            </a:r>
          </a:p>
          <a:p>
            <a:r>
              <a:rPr lang="ru-RU" sz="1800" dirty="0"/>
              <a:t>Прокуратура области провела проверку соблюдения Федеральным государственным бюджетным учреждением «Управление «</a:t>
            </a:r>
            <a:r>
              <a:rPr lang="ru-RU" sz="1800" dirty="0" err="1"/>
              <a:t>Ростовмелиоводхоз</a:t>
            </a:r>
            <a:r>
              <a:rPr lang="ru-RU" sz="1800" dirty="0"/>
              <a:t>» законодательства о закупках.</a:t>
            </a:r>
          </a:p>
          <a:p>
            <a:r>
              <a:rPr lang="ru-RU" sz="1800" dirty="0"/>
              <a:t>Установлено, что в октябре 2020 года учреждением организованы торги на покупку автотранспортного средства. При этом в описание объекта закупки (легкового автомобиля) включены требования к товару, соответствующие единственной представленной на рынке модели – Toyota Camry. В итоге приобретен автомобиль указанной модели в люксовой комплектации стоимостью 2,4 млн руб.</a:t>
            </a:r>
          </a:p>
          <a:p>
            <a:r>
              <a:rPr lang="ru-RU" sz="1800" dirty="0"/>
              <a:t>Такие действия повлекли ограничение конкуренции участников закупки, в связи с чем в отношении директора филиала федерального учреждения прокуратурой области возбуждено дело об административном правонарушении, предусмотренном ч. 7 ст. 7.32.3 КоАП РФ (нарушение порядка осуществления закупки товаров, работ, услуг отдельными видами юридических лиц). Уполномоченным органом на руководителя филиала учреждения наложен административный штраф.</a:t>
            </a:r>
          </a:p>
          <a:p>
            <a:r>
              <a:rPr lang="ru-RU" sz="1800" dirty="0"/>
              <a:t>Также прокуратурой области в суд направлено исковое заявление о признании торгов и договора покупки автомобиля недействительными.</a:t>
            </a:r>
          </a:p>
          <a:p>
            <a:r>
              <a:rPr lang="ru-RU" sz="1800" dirty="0"/>
              <a:t>Судом требования прокуратуры области удовлетворены в полном объеме.</a:t>
            </a:r>
          </a:p>
          <a:p>
            <a:r>
              <a:rPr lang="ru-RU" sz="1800" dirty="0"/>
              <a:t>Решение суда в законную силу не вступило.</a:t>
            </a:r>
          </a:p>
          <a:p>
            <a:r>
              <a:rPr lang="ru-RU" sz="1800" dirty="0"/>
              <a:t>Источник: https://procrf.ru/news/2453197-po-initsiative-prokuraturyi-rostovskoy-oblasti-oshtrafovan-vinovnyiy-v-ogranichenii-konkurentsii.html</a:t>
            </a:r>
          </a:p>
          <a:p>
            <a:endParaRPr lang="ru-RU" dirty="0"/>
          </a:p>
        </p:txBody>
      </p:sp>
    </p:spTree>
    <p:extLst>
      <p:ext uri="{BB962C8B-B14F-4D97-AF65-F5344CB8AC3E}">
        <p14:creationId xmlns:p14="http://schemas.microsoft.com/office/powerpoint/2010/main" val="300691562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A9F42-0FE9-4E34-9215-1F73D9E2BC89}"/>
              </a:ext>
            </a:extLst>
          </p:cNvPr>
          <p:cNvSpPr>
            <a:spLocks noGrp="1"/>
          </p:cNvSpPr>
          <p:nvPr>
            <p:ph type="title"/>
          </p:nvPr>
        </p:nvSpPr>
        <p:spPr/>
        <p:txBody>
          <a:bodyPr/>
          <a:lstStyle/>
          <a:p>
            <a:r>
              <a:rPr lang="ru-RU" sz="2400" dirty="0">
                <a:solidFill>
                  <a:srgbClr val="00B0F0"/>
                </a:solidFill>
              </a:rPr>
              <a:t>Краевое государственное автономное учреждение «Красноярская база авиационной и наземной охраны лесов» привлечено к административной ответственности за ограничение конкуренции при проведении закупок</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82451505-FA1B-4F18-8DD7-2608A855A949}"/>
              </a:ext>
            </a:extLst>
          </p:cNvPr>
          <p:cNvSpPr>
            <a:spLocks noGrp="1"/>
          </p:cNvSpPr>
          <p:nvPr>
            <p:ph idx="1"/>
          </p:nvPr>
        </p:nvSpPr>
        <p:spPr>
          <a:xfrm>
            <a:off x="609600" y="1482755"/>
            <a:ext cx="10972800" cy="4525963"/>
          </a:xfrm>
        </p:spPr>
        <p:txBody>
          <a:bodyPr/>
          <a:lstStyle/>
          <a:p>
            <a:pPr marL="0" indent="0">
              <a:buNone/>
            </a:pPr>
            <a:r>
              <a:rPr lang="ru-RU" sz="1600" dirty="0">
                <a:solidFill>
                  <a:srgbClr val="FF0000"/>
                </a:solidFill>
              </a:rPr>
              <a:t>Дата опубликования 09.07.2021</a:t>
            </a:r>
          </a:p>
          <a:p>
            <a:r>
              <a:rPr lang="ru-RU" sz="1600" dirty="0"/>
              <a:t>Управлением Федеральной антимонопольной службы по Красноярскому краю рассмотрено дело об административном правонарушении, возбужденное на основании материалов Красноярской транспортной прокуратуры в отношении КГАУ «</a:t>
            </a:r>
            <a:r>
              <a:rPr lang="ru-RU" sz="1600" dirty="0" err="1"/>
              <a:t>Лесопожарный</a:t>
            </a:r>
            <a:r>
              <a:rPr lang="ru-RU" sz="1600" dirty="0"/>
              <a:t> центр» за нарушения требований законодательства о закупках отдельными видами юридических лиц.</a:t>
            </a:r>
          </a:p>
          <a:p>
            <a:r>
              <a:rPr lang="ru-RU" sz="1600" dirty="0"/>
              <a:t>Установлено, что КГАУ «</a:t>
            </a:r>
            <a:r>
              <a:rPr lang="ru-RU" sz="1600" dirty="0" err="1"/>
              <a:t>Лесопожарный</a:t>
            </a:r>
            <a:r>
              <a:rPr lang="ru-RU" sz="1600" dirty="0"/>
              <a:t> центр» в рамках реализации национального проекта «Экология» в апреле текущего года разместило в единой информационной системе в сфере закупок два запроса котировок в электронной форме на поставку 3 лодок с тремя подвесными лодочными моторами общей начальной (максимальной) ценой не более 2 683 тыс. рублей. Однако технические требования к подвесным моторам были составлены таким образом, что под них подходили лишь определенные товары и это привело к ограничению конкуренции.</a:t>
            </a:r>
          </a:p>
          <a:p>
            <a:r>
              <a:rPr lang="ru-RU" sz="1600" dirty="0">
                <a:solidFill>
                  <a:srgbClr val="FF0000"/>
                </a:solidFill>
              </a:rPr>
              <a:t>По результатам рассмотрения дела об административном правонарушении учреждение привлечено к административной ответственности, предусмотренной частью 7 ст. 7.32.3 Кодекса РФ об административных правонарушениях, в виде штрафа в размере 5 тыс. рублей.</a:t>
            </a:r>
          </a:p>
          <a:p>
            <a:r>
              <a:rPr lang="ru-RU" sz="1600" dirty="0"/>
              <a:t>Красноярским транспортным прокурором руководителю учреждения внесено представление об устранении нарушений закона, которое удовлетворено, виновное должностное лицо привлечено к дисциплинарной ответственности, заказчиком проведены повторные торги, определены победители, предложившие наиболее выгодную цену. В результате повторных торгов стоимость поставки лодок с моторами снизилась на 225 тыс. рублей от начальной (максимальной) цены.</a:t>
            </a:r>
          </a:p>
          <a:p>
            <a:r>
              <a:rPr lang="ru-RU" sz="1600" dirty="0"/>
              <a:t>Источник https://procrf.ru/news/2459471-kraevoe-gosudarstvennoe-avtonomnoe-uchrejdenie-krasnoyarskaya-baza-aviatsionnoy-i-nazemnoy-ohranyi.html</a:t>
            </a:r>
          </a:p>
          <a:p>
            <a:endParaRPr lang="ru-RU" dirty="0"/>
          </a:p>
        </p:txBody>
      </p:sp>
    </p:spTree>
    <p:extLst>
      <p:ext uri="{BB962C8B-B14F-4D97-AF65-F5344CB8AC3E}">
        <p14:creationId xmlns:p14="http://schemas.microsoft.com/office/powerpoint/2010/main" val="359079013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80BD76-A102-4EF1-A36F-F20F2D5B09B0}"/>
              </a:ext>
            </a:extLst>
          </p:cNvPr>
          <p:cNvSpPr>
            <a:spLocks noGrp="1"/>
          </p:cNvSpPr>
          <p:nvPr>
            <p:ph type="title"/>
          </p:nvPr>
        </p:nvSpPr>
        <p:spPr/>
        <p:txBody>
          <a:bodyPr/>
          <a:lstStyle/>
          <a:p>
            <a:r>
              <a:rPr lang="ru-RU" sz="2400" dirty="0">
                <a:solidFill>
                  <a:srgbClr val="00B0F0"/>
                </a:solidFill>
              </a:rPr>
              <a:t>После вмешательства прокуратуры Центрального административного округа города Краснодара отменена закупка дорогостоящего автомобиля</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34F757FB-D069-4A01-B078-45A449B8F2C4}"/>
              </a:ext>
            </a:extLst>
          </p:cNvPr>
          <p:cNvSpPr>
            <a:spLocks noGrp="1"/>
          </p:cNvSpPr>
          <p:nvPr>
            <p:ph idx="1"/>
          </p:nvPr>
        </p:nvSpPr>
        <p:spPr>
          <a:xfrm>
            <a:off x="609600" y="1273031"/>
            <a:ext cx="10972800" cy="4525963"/>
          </a:xfrm>
        </p:spPr>
        <p:txBody>
          <a:bodyPr/>
          <a:lstStyle/>
          <a:p>
            <a:r>
              <a:rPr lang="ru-RU" sz="1800" dirty="0">
                <a:solidFill>
                  <a:srgbClr val="FF0000"/>
                </a:solidFill>
              </a:rPr>
              <a:t>10 Декабрь 2021 года</a:t>
            </a:r>
          </a:p>
          <a:p>
            <a:r>
              <a:rPr lang="ru-RU" sz="1800" dirty="0"/>
              <a:t>Прокуратура Центрального административного округа г. Краснодара провела проверку соблюдения законодательства в сфере закупок при объявлении МУП «КТТУ» закупки на поставку автомобиля.</a:t>
            </a:r>
          </a:p>
          <a:p>
            <a:endParaRPr lang="ru-RU" sz="1800" dirty="0"/>
          </a:p>
          <a:p>
            <a:r>
              <a:rPr lang="ru-RU" sz="1800" dirty="0"/>
              <a:t>Так, МУП «КТТУ» объявила закупку на поставку легкового автомобиля для собственных нужд с начальной ценой контракта в размере 4 497,6 тыс. руб.</a:t>
            </a:r>
          </a:p>
          <a:p>
            <a:endParaRPr lang="ru-RU" sz="1800" dirty="0"/>
          </a:p>
          <a:p>
            <a:r>
              <a:rPr lang="ru-RU" sz="1800" dirty="0"/>
              <a:t>При этом в нарушение требований законодательства, ограничивающих конкуренцию закупаемого для нужд транспортное средство, МУП «КТТУ» в конкурсной документации установила завышенные технические характеристики автомобиля, которым соответствовал автомобиль Volkswagen </a:t>
            </a:r>
            <a:r>
              <a:rPr lang="ru-RU" sz="1800" dirty="0" err="1"/>
              <a:t>Caravellе</a:t>
            </a:r>
            <a:r>
              <a:rPr lang="ru-RU" sz="1800" dirty="0"/>
              <a:t>.</a:t>
            </a:r>
          </a:p>
          <a:p>
            <a:endParaRPr lang="ru-RU" sz="1800" dirty="0"/>
          </a:p>
          <a:p>
            <a:r>
              <a:rPr lang="ru-RU" sz="1800" dirty="0"/>
              <a:t>В целях недопустимости нарушения законодательства о закупках товаров, работ, услуг отдельными видами юридических лиц и законодательства о защите конкуренции директору МУП «КТТУ» прокурор объявил предостережение о недопустимости нарушений закона, по результатам проверки закупка отменена.</a:t>
            </a:r>
          </a:p>
          <a:p>
            <a:r>
              <a:rPr lang="ru-RU" sz="1600" dirty="0"/>
              <a:t>Источник https://procrf.ru/news/2503386-posle-vmeshatelstva-prokuraturyi-tsentralnogo-administrativnogo-okruga-goroda-krasnodara-otmenena-zakupka.html</a:t>
            </a:r>
          </a:p>
        </p:txBody>
      </p:sp>
    </p:spTree>
    <p:extLst>
      <p:ext uri="{BB962C8B-B14F-4D97-AF65-F5344CB8AC3E}">
        <p14:creationId xmlns:p14="http://schemas.microsoft.com/office/powerpoint/2010/main" val="353978187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40D8EF-BE0E-4B35-95E5-D96D5DD8038D}"/>
              </a:ext>
            </a:extLst>
          </p:cNvPr>
          <p:cNvSpPr>
            <a:spLocks noGrp="1"/>
          </p:cNvSpPr>
          <p:nvPr>
            <p:ph type="title"/>
          </p:nvPr>
        </p:nvSpPr>
        <p:spPr/>
        <p:txBody>
          <a:bodyPr/>
          <a:lstStyle/>
          <a:p>
            <a:r>
              <a:rPr lang="ru-RU" sz="2400" dirty="0">
                <a:solidFill>
                  <a:srgbClr val="00B0F0"/>
                </a:solidFill>
              </a:rPr>
              <a:t>По постановлению прокуратуры Краснопартизанского района к административной ответственности за нарушение закона в сфере закупок привлечен директор учреждения</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9811CD19-BBBC-49EB-9F45-15726DABAA64}"/>
              </a:ext>
            </a:extLst>
          </p:cNvPr>
          <p:cNvSpPr>
            <a:spLocks noGrp="1"/>
          </p:cNvSpPr>
          <p:nvPr>
            <p:ph idx="1"/>
          </p:nvPr>
        </p:nvSpPr>
        <p:spPr/>
        <p:txBody>
          <a:bodyPr/>
          <a:lstStyle/>
          <a:p>
            <a:r>
              <a:rPr lang="ru-RU" sz="1600" dirty="0">
                <a:solidFill>
                  <a:srgbClr val="FF0000"/>
                </a:solidFill>
              </a:rPr>
              <a:t>Дата опубликования 05.03.2021 </a:t>
            </a:r>
          </a:p>
          <a:p>
            <a:r>
              <a:rPr lang="ru-RU" sz="1600" dirty="0"/>
              <a:t>Прокуратура Краснопартизанского района провела проверку исполнения законодательства о контрактной системе в сфере закупок товаров для государственных и муниципальных нужд.</a:t>
            </a:r>
          </a:p>
          <a:p>
            <a:r>
              <a:rPr lang="ru-RU" sz="1600" dirty="0"/>
              <a:t>Установлено, что для определения поставщика продукции мукомольно-крупяного производства для нужд ГАУ СО «Михайловский ПНИ» руководитель утвердил аукционную документацию, разместив извещение о проведении электронного аукциона в Единой информационной системе в сфере закупок.</a:t>
            </a:r>
          </a:p>
          <a:p>
            <a:r>
              <a:rPr lang="ru-RU" sz="1600" b="1" dirty="0"/>
              <a:t>Однако в указанной аукционной документации обязательным требованием определено соответствие манной крупы ГОСТу, который отменен приказом Министерства промышленности и торговли РФ.</a:t>
            </a:r>
          </a:p>
          <a:p>
            <a:r>
              <a:rPr lang="ru-RU" sz="1600" dirty="0"/>
              <a:t>Данное обстоятельство послужило основанием для возбуждения прокуратурой района в отношении директора ГАУ СО «Михайловский ПНИ» дела об административном правонарушении по ч. 7 ст. 7.32.3. КоАП РФ (несоблюдение предусмотренных законодательством РФ в сфере закупок товаров, работ, услуг отдельными видами юридических лиц требований к содержанию документации о закупке товаров, работ, услуг).</a:t>
            </a:r>
          </a:p>
          <a:p>
            <a:r>
              <a:rPr lang="ru-RU" sz="1600" dirty="0"/>
              <a:t>Управлением Федеральной антимонопольной службы по Саратовской области директору учреждения назначен штраф в размере 2 тыс. рублей.</a:t>
            </a:r>
          </a:p>
          <a:p>
            <a:r>
              <a:rPr lang="ru-RU" sz="1600" dirty="0"/>
              <a:t>Источник https://procrf.ru/news/2420153-po-postanovleniyu-prokuraturyi-krasnopartizanskogo-rayona-k-administrativnoy-otvetstvennosti-za-narushenie.html</a:t>
            </a:r>
          </a:p>
          <a:p>
            <a:endParaRPr lang="ru-RU" dirty="0"/>
          </a:p>
        </p:txBody>
      </p:sp>
    </p:spTree>
    <p:extLst>
      <p:ext uri="{BB962C8B-B14F-4D97-AF65-F5344CB8AC3E}">
        <p14:creationId xmlns:p14="http://schemas.microsoft.com/office/powerpoint/2010/main" val="388092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8E4BBA0-43C2-A667-AF79-AC3808C594AE}"/>
              </a:ext>
            </a:extLst>
          </p:cNvPr>
          <p:cNvSpPr>
            <a:spLocks noGrp="1"/>
          </p:cNvSpPr>
          <p:nvPr>
            <p:ph idx="1"/>
          </p:nvPr>
        </p:nvSpPr>
        <p:spPr>
          <a:xfrm>
            <a:off x="762699" y="718278"/>
            <a:ext cx="10515600" cy="4351338"/>
          </a:xfrm>
        </p:spPr>
        <p:txBody>
          <a:bodyPr/>
          <a:lstStyle/>
          <a:p>
            <a:r>
              <a:rPr lang="ru-RU" dirty="0">
                <a:solidFill>
                  <a:srgbClr val="FF0000"/>
                </a:solidFill>
              </a:rPr>
              <a:t>С 01.05.2022 </a:t>
            </a:r>
            <a:r>
              <a:rPr lang="ru-RU" dirty="0"/>
              <a:t>– ИП или юрлицо, не являющиеся членами СРО в области строительства, реконструкции, капитального ремонта объектов капитального строительства, могут выполнять работы по договорам строительного подряда, заключенным с застройщиком, техническим заказчиком, лицом, ответственным за эксплуатацию здания, сооружения, региональным оператором, в случае, если размер обязательств по каждому из таких договоров </a:t>
            </a:r>
            <a:r>
              <a:rPr lang="ru-RU" dirty="0">
                <a:solidFill>
                  <a:srgbClr val="FF0000"/>
                </a:solidFill>
              </a:rPr>
              <a:t>не превышает 10 миллионов рублей</a:t>
            </a:r>
            <a:r>
              <a:rPr lang="ru-RU" dirty="0"/>
              <a:t>. (ранее – 3 млн. руб. (124-ФЗ от 01.05.2022 "О внесении изменений в </a:t>
            </a:r>
            <a:r>
              <a:rPr lang="ru-RU" dirty="0" err="1"/>
              <a:t>Грк</a:t>
            </a:r>
            <a:r>
              <a:rPr lang="ru-RU" dirty="0"/>
              <a:t>»).</a:t>
            </a:r>
          </a:p>
          <a:p>
            <a:endParaRPr lang="ru-RU" dirty="0"/>
          </a:p>
        </p:txBody>
      </p:sp>
    </p:spTree>
    <p:extLst>
      <p:ext uri="{BB962C8B-B14F-4D97-AF65-F5344CB8AC3E}">
        <p14:creationId xmlns:p14="http://schemas.microsoft.com/office/powerpoint/2010/main" val="72252798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3.4.	Нарушения в действиях закупочной комиссии</a:t>
            </a:r>
          </a:p>
        </p:txBody>
      </p:sp>
      <p:sp>
        <p:nvSpPr>
          <p:cNvPr id="3" name="Объект 2"/>
          <p:cNvSpPr>
            <a:spLocks noGrp="1"/>
          </p:cNvSpPr>
          <p:nvPr>
            <p:ph idx="1"/>
          </p:nvPr>
        </p:nvSpPr>
        <p:spPr/>
        <p:txBody>
          <a:bodyPr>
            <a:normAutofit/>
          </a:bodyPr>
          <a:lstStyle/>
          <a:p>
            <a:pPr lvl="0" algn="just">
              <a:buFont typeface="Symbol"/>
              <a:buChar char=""/>
            </a:pPr>
            <a:r>
              <a:rPr lang="ru-RU" sz="1800" dirty="0">
                <a:effectLst/>
                <a:latin typeface="Times New Roman"/>
                <a:ea typeface="Times New Roman"/>
              </a:rPr>
              <a:t>Комиссия не проверяет документы участников закупки на соответствие требованиям, установленным в документации о закупке</a:t>
            </a:r>
            <a:endParaRPr lang="ru-RU" sz="1800" dirty="0">
              <a:latin typeface="Times New Roman"/>
              <a:ea typeface="Times New Roman"/>
            </a:endParaRPr>
          </a:p>
          <a:p>
            <a:pPr lvl="0" algn="just">
              <a:buFont typeface="Symbol"/>
              <a:buChar char=""/>
            </a:pPr>
            <a:r>
              <a:rPr lang="ru-RU" sz="1800" dirty="0">
                <a:solidFill>
                  <a:srgbClr val="000000"/>
                </a:solidFill>
                <a:effectLst/>
                <a:latin typeface="Times New Roman"/>
                <a:ea typeface="Times New Roman"/>
              </a:rPr>
              <a:t>Комиссия предъявляет  дополнительные требования к участникам закупки, не предусмотренные документацией о закупке, и необоснованно отказывает в допуске к участию в закупке </a:t>
            </a:r>
            <a:endParaRPr lang="ru-RU" sz="1800" dirty="0">
              <a:latin typeface="Times New Roman"/>
              <a:ea typeface="Times New Roman"/>
            </a:endParaRPr>
          </a:p>
          <a:p>
            <a:pPr lvl="0" algn="just">
              <a:buFont typeface="Symbol"/>
              <a:buChar char=""/>
            </a:pPr>
            <a:r>
              <a:rPr lang="ru-RU" sz="1800" dirty="0">
                <a:effectLst/>
                <a:latin typeface="Times New Roman"/>
                <a:ea typeface="Times New Roman"/>
              </a:rPr>
              <a:t>Комиссия не отклоняет заявку участника закупки, несмотря на то, что она не соответствует требованиям документации о закупке</a:t>
            </a:r>
            <a:endParaRPr lang="ru-RU" sz="1800" dirty="0"/>
          </a:p>
        </p:txBody>
      </p:sp>
    </p:spTree>
    <p:extLst>
      <p:ext uri="{BB962C8B-B14F-4D97-AF65-F5344CB8AC3E}">
        <p14:creationId xmlns:p14="http://schemas.microsoft.com/office/powerpoint/2010/main" val="10226047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BF8D3-5CEC-4FE7-919A-F958034B52DB}"/>
              </a:ext>
            </a:extLst>
          </p:cNvPr>
          <p:cNvSpPr>
            <a:spLocks noGrp="1"/>
          </p:cNvSpPr>
          <p:nvPr>
            <p:ph type="title"/>
          </p:nvPr>
        </p:nvSpPr>
        <p:spPr/>
        <p:txBody>
          <a:bodyPr/>
          <a:lstStyle/>
          <a:p>
            <a:r>
              <a:rPr kumimoji="0" lang="ru-RU" sz="2800" b="0" i="0" u="none" strike="noStrike" kern="1200" cap="none" spc="0" normalizeH="0" baseline="0" noProof="0" dirty="0">
                <a:ln>
                  <a:noFill/>
                </a:ln>
                <a:solidFill>
                  <a:srgbClr val="FF0000"/>
                </a:solidFill>
                <a:effectLst/>
                <a:uLnTx/>
                <a:uFillTx/>
                <a:latin typeface="Calibri"/>
                <a:ea typeface="+mj-ea"/>
                <a:cs typeface="+mj-cs"/>
              </a:rPr>
              <a:t>Что за такое бывает в соответствии со статьей 7.32.3 КОАП?</a:t>
            </a:r>
            <a:endParaRPr lang="ru-RU" dirty="0"/>
          </a:p>
        </p:txBody>
      </p:sp>
      <p:sp>
        <p:nvSpPr>
          <p:cNvPr id="3" name="Объект 2">
            <a:extLst>
              <a:ext uri="{FF2B5EF4-FFF2-40B4-BE49-F238E27FC236}">
                <a16:creationId xmlns:a16="http://schemas.microsoft.com/office/drawing/2014/main" id="{FD7EEA37-E295-477F-A9E9-0CA8543146AA}"/>
              </a:ext>
            </a:extLst>
          </p:cNvPr>
          <p:cNvSpPr>
            <a:spLocks noGrp="1"/>
          </p:cNvSpPr>
          <p:nvPr>
            <p:ph idx="1"/>
          </p:nvPr>
        </p:nvSpPr>
        <p:spPr/>
        <p:txBody>
          <a:bodyPr/>
          <a:lstStyle/>
          <a:p>
            <a:r>
              <a:rPr lang="ru-RU" sz="1800" dirty="0"/>
              <a:t>8. Предъявление требований к участникам закупок товаров, работ, услуг отдельными видами юридических лиц, к закупаемым товарам, работам, услугам и (или) к условиям договора либо оценка и (или) сопоставление заявок на участие в закупке по критериям и в порядке, которые не указаны в документации о закупке товаров, работ, услуг, -</a:t>
            </a:r>
          </a:p>
          <a:p>
            <a:endParaRPr lang="ru-RU" sz="1800" dirty="0"/>
          </a:p>
          <a:p>
            <a:r>
              <a:rPr lang="ru-RU" sz="1800" dirty="0"/>
              <a:t>влекут наложение административного штрафа </a:t>
            </a:r>
            <a:r>
              <a:rPr lang="ru-RU" sz="1800" dirty="0">
                <a:solidFill>
                  <a:srgbClr val="FF0000"/>
                </a:solidFill>
              </a:rPr>
              <a:t>на должностных лиц в размере от двух тысяч до трех тысяч рублей; на юридических лиц - от пяти тысяч до десяти тысяч рублей.</a:t>
            </a:r>
          </a:p>
        </p:txBody>
      </p:sp>
    </p:spTree>
    <p:extLst>
      <p:ext uri="{BB962C8B-B14F-4D97-AF65-F5344CB8AC3E}">
        <p14:creationId xmlns:p14="http://schemas.microsoft.com/office/powerpoint/2010/main" val="383578332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3.5.	Нарушения при заключении и исполнении договоров</a:t>
            </a:r>
          </a:p>
        </p:txBody>
      </p:sp>
      <p:sp>
        <p:nvSpPr>
          <p:cNvPr id="3" name="Объект 2"/>
          <p:cNvSpPr>
            <a:spLocks noGrp="1"/>
          </p:cNvSpPr>
          <p:nvPr>
            <p:ph idx="1"/>
          </p:nvPr>
        </p:nvSpPr>
        <p:spPr>
          <a:xfrm>
            <a:off x="394283" y="1600200"/>
            <a:ext cx="11425805" cy="4997152"/>
          </a:xfrm>
        </p:spPr>
        <p:txBody>
          <a:bodyPr>
            <a:normAutofit fontScale="47500" lnSpcReduction="20000"/>
          </a:bodyPr>
          <a:lstStyle/>
          <a:p>
            <a:pPr lvl="0" algn="just">
              <a:buFont typeface="Symbol"/>
              <a:buChar char=""/>
            </a:pPr>
            <a:r>
              <a:rPr lang="ru-RU" dirty="0">
                <a:effectLst/>
                <a:latin typeface="Times New Roman"/>
                <a:ea typeface="Times New Roman"/>
              </a:rPr>
              <a:t>Заказчик объявляет конкурентную процедуру и, следовательно, планирует заключить договор без соблюдения процедуры одобрения крупной сделки, несмотря на то, что такое одобрение необходимо в соответствии с законодательством РФ</a:t>
            </a:r>
            <a:endParaRPr lang="ru-RU" sz="2800" dirty="0">
              <a:latin typeface="Times New Roman"/>
              <a:ea typeface="Times New Roman"/>
            </a:endParaRPr>
          </a:p>
          <a:p>
            <a:pPr lvl="0" algn="just">
              <a:buFont typeface="Symbol"/>
              <a:buChar char=""/>
            </a:pPr>
            <a:r>
              <a:rPr lang="ru-RU" dirty="0">
                <a:effectLst/>
                <a:latin typeface="Times New Roman"/>
                <a:ea typeface="Times New Roman"/>
              </a:rPr>
              <a:t>Заказчик заключает договор с единственным поставщиком (подрядчиком, исполнителем), нарушая порядок подготовки и проведения такого способа закупки, указанного в Положении о закупке </a:t>
            </a:r>
            <a:endParaRPr lang="ru-RU" sz="2800" dirty="0">
              <a:latin typeface="Times New Roman"/>
              <a:ea typeface="Times New Roman"/>
            </a:endParaRPr>
          </a:p>
          <a:p>
            <a:pPr lvl="0" algn="just">
              <a:buFont typeface="Symbol"/>
              <a:buChar char=""/>
            </a:pPr>
            <a:r>
              <a:rPr lang="ru-RU" dirty="0">
                <a:effectLst/>
                <a:latin typeface="Times New Roman"/>
                <a:ea typeface="Times New Roman"/>
              </a:rPr>
              <a:t>Заказчик заключает договор с единственным поставщиком (подрядчиком, исполнителем) без мониторинга цен на аналогичные товары </a:t>
            </a:r>
            <a:endParaRPr lang="en-US" dirty="0">
              <a:effectLst/>
              <a:latin typeface="Times New Roman"/>
              <a:ea typeface="Times New Roman"/>
            </a:endParaRPr>
          </a:p>
          <a:p>
            <a:pPr lvl="0" algn="just">
              <a:buFont typeface="Symbol"/>
              <a:buChar char=""/>
            </a:pPr>
            <a:r>
              <a:rPr lang="ru-RU" dirty="0">
                <a:effectLst/>
                <a:latin typeface="Times New Roman"/>
                <a:ea typeface="Times New Roman"/>
              </a:rPr>
              <a:t>Условия заключенного договора отличаются от условий, указанных в документации о закупке </a:t>
            </a:r>
            <a:endParaRPr lang="en-US" dirty="0">
              <a:effectLst/>
              <a:latin typeface="Times New Roman"/>
              <a:ea typeface="Times New Roman"/>
            </a:endParaRPr>
          </a:p>
          <a:p>
            <a:pPr lvl="0" algn="just">
              <a:buFont typeface="Symbol"/>
              <a:buChar char=""/>
            </a:pPr>
            <a:r>
              <a:rPr lang="ru-RU" b="1" dirty="0">
                <a:effectLst/>
                <a:latin typeface="Times New Roman"/>
                <a:ea typeface="Times New Roman"/>
              </a:rPr>
              <a:t>Пример: </a:t>
            </a:r>
            <a:r>
              <a:rPr lang="ru-RU" dirty="0">
                <a:effectLst/>
                <a:latin typeface="Times New Roman"/>
                <a:ea typeface="Times New Roman"/>
              </a:rPr>
              <a:t>в заключенном договоре  исключена возможность заказчика уменьшать размер оплаты за неудовлетворительное выполнение или невыполнение работ подрядчиком, значительно – в 10 тыс. раз снижен максимальный размер штрафных санкций, применяемых заказчиком при </a:t>
            </a:r>
            <a:r>
              <a:rPr lang="ru-RU" dirty="0" err="1">
                <a:effectLst/>
                <a:latin typeface="Times New Roman"/>
                <a:ea typeface="Times New Roman"/>
              </a:rPr>
              <a:t>неустранении</a:t>
            </a:r>
            <a:r>
              <a:rPr lang="ru-RU" dirty="0">
                <a:effectLst/>
                <a:latin typeface="Times New Roman"/>
                <a:ea typeface="Times New Roman"/>
              </a:rPr>
              <a:t> недостатков, заказчик утратил право на предъявление претензий к подрядчику по качеству выполненных работ, исключено право на одностороннее расторжение договора и расторжение договора по соглашению сторон. Прокуратура отмечает, что такие действия выглядят как сговор между заказчиком и подрядчиком с целью дать подрядчику максимально льготные условия и поставить Заказчика в условия сильнейшей зависимости от Подрядчика.</a:t>
            </a:r>
            <a:r>
              <a:rPr lang="ru-RU" i="1" dirty="0">
                <a:effectLst/>
                <a:latin typeface="Times New Roman"/>
                <a:ea typeface="Times New Roman"/>
              </a:rPr>
              <a:t>.</a:t>
            </a:r>
            <a:endParaRPr lang="ru-RU" sz="2800" dirty="0">
              <a:latin typeface="Times New Roman"/>
              <a:ea typeface="Times New Roman"/>
            </a:endParaRPr>
          </a:p>
          <a:p>
            <a:pPr lvl="0" algn="just">
              <a:buFont typeface="Symbol"/>
              <a:buChar char=""/>
            </a:pPr>
            <a:r>
              <a:rPr lang="ru-RU" dirty="0">
                <a:effectLst/>
                <a:latin typeface="Times New Roman"/>
                <a:ea typeface="Times New Roman"/>
              </a:rPr>
              <a:t>Заказчик уклоняется от исполнения заключенного договора</a:t>
            </a:r>
            <a:endParaRPr lang="ru-RU" sz="2800" dirty="0">
              <a:latin typeface="Times New Roman"/>
              <a:ea typeface="Times New Roman"/>
            </a:endParaRPr>
          </a:p>
          <a:p>
            <a:pPr lvl="0" algn="just">
              <a:buFont typeface="Symbol"/>
              <a:buChar char=""/>
            </a:pPr>
            <a:r>
              <a:rPr lang="ru-RU" dirty="0">
                <a:effectLst/>
                <a:latin typeface="Times New Roman"/>
                <a:ea typeface="Times New Roman"/>
              </a:rPr>
              <a:t>Заказчик допускает просрочку исполнения договоров, в том числе несвоевременно принимает и несвоевременно оплачивает поставленную продукцию </a:t>
            </a:r>
            <a:endParaRPr lang="en-US" i="1" dirty="0">
              <a:latin typeface="Times New Roman"/>
              <a:ea typeface="Times New Roman"/>
            </a:endParaRPr>
          </a:p>
          <a:p>
            <a:pPr lvl="0" algn="just">
              <a:buFont typeface="Symbol"/>
              <a:buChar char=""/>
            </a:pPr>
            <a:r>
              <a:rPr lang="ru-RU" dirty="0">
                <a:effectLst/>
                <a:latin typeface="Times New Roman"/>
                <a:ea typeface="Times New Roman"/>
              </a:rPr>
              <a:t>Заказчик не проверяет качество поставляемого товара</a:t>
            </a:r>
            <a:endParaRPr lang="ru-RU" sz="2800" dirty="0">
              <a:latin typeface="Times New Roman"/>
              <a:ea typeface="Times New Roman"/>
            </a:endParaRPr>
          </a:p>
          <a:p>
            <a:pPr lvl="0" algn="just">
              <a:buFont typeface="Symbol"/>
              <a:buChar char=""/>
            </a:pPr>
            <a:r>
              <a:rPr lang="ru-RU" dirty="0">
                <a:effectLst/>
                <a:latin typeface="Times New Roman"/>
                <a:ea typeface="Times New Roman"/>
              </a:rPr>
              <a:t>Заказчик фактически приобретает (принимает) товар, несоответствующий требованиям, установленным в документации о закупке</a:t>
            </a:r>
            <a:endParaRPr lang="ru-RU" sz="2800" dirty="0">
              <a:latin typeface="Times New Roman"/>
              <a:ea typeface="Times New Roman"/>
            </a:endParaRPr>
          </a:p>
          <a:p>
            <a:pPr algn="just">
              <a:spcAft>
                <a:spcPts val="0"/>
              </a:spcAft>
            </a:pPr>
            <a:r>
              <a:rPr lang="ru-RU" i="1" dirty="0">
                <a:effectLst/>
                <a:latin typeface="Times New Roman"/>
                <a:ea typeface="Times New Roman"/>
              </a:rPr>
              <a:t> </a:t>
            </a: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175738127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a:solidFill>
                  <a:srgbClr val="FF0000"/>
                </a:solidFill>
              </a:rPr>
              <a:t>Федеральный закон от 22.12.2020 № 453-ФЗ</a:t>
            </a:r>
            <a:br>
              <a:rPr lang="ru-RU" sz="2400" dirty="0">
                <a:solidFill>
                  <a:srgbClr val="FF0000"/>
                </a:solidFill>
              </a:rPr>
            </a:br>
            <a:r>
              <a:rPr lang="ru-RU" sz="2400" b="0" i="0" dirty="0">
                <a:solidFill>
                  <a:srgbClr val="FF0000"/>
                </a:solidFill>
                <a:effectLst/>
              </a:rPr>
              <a:t>"О внесении изменений в статьи 7.32.3 и 23.83 Кодекса Российской Федерации об административных правонарушениях« – </a:t>
            </a:r>
            <a:r>
              <a:rPr lang="ru-RU" sz="2400" b="0" i="0" dirty="0">
                <a:solidFill>
                  <a:srgbClr val="0070C0"/>
                </a:solidFill>
                <a:effectLst/>
              </a:rPr>
              <a:t>с.02.01.2021</a:t>
            </a:r>
            <a:endParaRPr lang="ru-RU" sz="2400" dirty="0">
              <a:solidFill>
                <a:srgbClr val="0070C0"/>
              </a:solidFill>
            </a:endParaRPr>
          </a:p>
        </p:txBody>
      </p:sp>
      <p:sp>
        <p:nvSpPr>
          <p:cNvPr id="7" name="TextBox 6">
            <a:extLst>
              <a:ext uri="{FF2B5EF4-FFF2-40B4-BE49-F238E27FC236}">
                <a16:creationId xmlns:a16="http://schemas.microsoft.com/office/drawing/2014/main" id="{30D0EF1E-49C0-42CF-A06A-403BD752D82F}"/>
              </a:ext>
            </a:extLst>
          </p:cNvPr>
          <p:cNvSpPr txBox="1"/>
          <p:nvPr/>
        </p:nvSpPr>
        <p:spPr>
          <a:xfrm>
            <a:off x="1073790" y="2175943"/>
            <a:ext cx="10515599"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"9. Нарушение заказчиком установленного законодательством Российской Федерации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влечет наложение административного штрафа на должностных лиц в размере от тридцати тысяч до пятидесяти тысяч рублей; на юридических лиц - от пятидесяти тысяч до ста тысяч рублей.";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70C0"/>
                </a:solidFill>
                <a:effectLst/>
                <a:uLnTx/>
                <a:uFillTx/>
                <a:latin typeface="Calibri"/>
                <a:ea typeface="+mn-ea"/>
                <a:cs typeface="+mn-cs"/>
              </a:rPr>
              <a:t>Контрольным органом за этим нарушением определен ФАС России</a:t>
            </a:r>
          </a:p>
        </p:txBody>
      </p:sp>
    </p:spTree>
    <p:extLst>
      <p:ext uri="{BB962C8B-B14F-4D97-AF65-F5344CB8AC3E}">
        <p14:creationId xmlns:p14="http://schemas.microsoft.com/office/powerpoint/2010/main" val="1275597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17631-0695-4415-8751-981FB1F41CE5}"/>
              </a:ext>
            </a:extLst>
          </p:cNvPr>
          <p:cNvSpPr>
            <a:spLocks noGrp="1"/>
          </p:cNvSpPr>
          <p:nvPr>
            <p:ph type="title"/>
          </p:nvPr>
        </p:nvSpPr>
        <p:spPr>
          <a:xfrm>
            <a:off x="838200" y="365130"/>
            <a:ext cx="10515600" cy="624772"/>
          </a:xfrm>
        </p:spPr>
        <p:txBody>
          <a:bodyPr/>
          <a:lstStyle/>
          <a:p>
            <a:pPr algn="ctr"/>
            <a:r>
              <a:rPr lang="ru-RU" sz="2400" dirty="0">
                <a:solidFill>
                  <a:srgbClr val="00B0F0"/>
                </a:solidFill>
              </a:rPr>
              <a:t>Прокуратура Киевского района г. Симферополя принимает меры к устранению нарушений прав предпринимателей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E9740281-25C1-4E22-B340-565632E5EA5F}"/>
              </a:ext>
            </a:extLst>
          </p:cNvPr>
          <p:cNvSpPr>
            <a:spLocks noGrp="1"/>
          </p:cNvSpPr>
          <p:nvPr>
            <p:ph idx="1"/>
          </p:nvPr>
        </p:nvSpPr>
        <p:spPr>
          <a:xfrm>
            <a:off x="838200" y="1200853"/>
            <a:ext cx="10515600" cy="4351338"/>
          </a:xfrm>
        </p:spPr>
        <p:txBody>
          <a:bodyPr/>
          <a:lstStyle/>
          <a:p>
            <a:r>
              <a:rPr lang="ru-RU" sz="1600" dirty="0"/>
              <a:t>Дата опубликования 19.04.2021</a:t>
            </a:r>
          </a:p>
          <a:p>
            <a:r>
              <a:rPr lang="ru-RU" sz="1600" dirty="0"/>
              <a:t>Прокуратура Киевского района г. Симферополя проверила соблюдение ГУП РК «</a:t>
            </a:r>
            <a:r>
              <a:rPr lang="ru-RU" sz="1600" dirty="0" err="1"/>
              <a:t>Крымавтодор</a:t>
            </a:r>
            <a:r>
              <a:rPr lang="ru-RU" sz="1600" dirty="0"/>
              <a:t>» требований законодательства в сфере закупок товаров, работ, услуг отдельными видами юридических лиц по договорам, заключенным с субъектом малого или среднего предпринимательства. </a:t>
            </a:r>
          </a:p>
          <a:p>
            <a:r>
              <a:rPr lang="ru-RU" sz="1600" dirty="0"/>
              <a:t>Установлено, что предприятием не соблюдаются сроки оплаты по договорам, заключенным с субъектом малого или среднего предпринимательства. </a:t>
            </a:r>
          </a:p>
          <a:p>
            <a:r>
              <a:rPr lang="ru-RU" sz="1600" dirty="0"/>
              <a:t>По постановлению прокурора </a:t>
            </a:r>
            <a:r>
              <a:rPr lang="ru-RU" sz="1600" b="1" dirty="0">
                <a:solidFill>
                  <a:srgbClr val="FF0000"/>
                </a:solidFill>
              </a:rPr>
              <a:t>юридическое лицо привлечено к административной ответственности </a:t>
            </a:r>
            <a:r>
              <a:rPr lang="ru-RU" sz="1600" dirty="0"/>
              <a:t>по ч. 9 ст. 7.32.3 КоАП РФ (нарушение заказчиком установленного законодательством в сфере закупок товаров, работ, услуг отдельными видами юридических лиц срока оплаты товаров, работ, услуг по договору, заключенному по результатам закупки с субъектом малого или среднего предпринимательства) </a:t>
            </a:r>
            <a:r>
              <a:rPr lang="ru-RU" sz="1600" b="1" dirty="0">
                <a:solidFill>
                  <a:srgbClr val="FF0000"/>
                </a:solidFill>
              </a:rPr>
              <a:t>в виде штрафа в размере 50 000 рублей.</a:t>
            </a:r>
          </a:p>
          <a:p>
            <a:r>
              <a:rPr lang="ru-RU" sz="1600" dirty="0"/>
              <a:t>Источник http://simadm.ru/media/uploads/userfiles/2021/04/19/%D0%BC%D0%B5%D1%80%D1%8B_%D0%BA_%D1%83%D1%81%D1%82%D1%80%D0%B0%D0%BD%D0%B5%D0%BD%D0%B8%D1%8E_%D0%BD%D0%B0%D1%80%D1%83%D1%88%D0%B5%D0%BD%D0%B8%D0%B9_%D0%BF%D1%80%D0%B0%D0%B2_%D0%BF%D1%80%D0%B5%D0%B4%D0%BF%D1%80%D0%B8%D0%BD%D0%B8%D0%BC%D0%B0%D1%82%D0%B5%D0%BB%D0%B5%D0%B9.pdf</a:t>
            </a:r>
          </a:p>
          <a:p>
            <a:endParaRPr lang="ru-RU" dirty="0"/>
          </a:p>
        </p:txBody>
      </p:sp>
    </p:spTree>
    <p:extLst>
      <p:ext uri="{BB962C8B-B14F-4D97-AF65-F5344CB8AC3E}">
        <p14:creationId xmlns:p14="http://schemas.microsoft.com/office/powerpoint/2010/main" val="215408500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17631-0695-4415-8751-981FB1F41CE5}"/>
              </a:ext>
            </a:extLst>
          </p:cNvPr>
          <p:cNvSpPr>
            <a:spLocks noGrp="1"/>
          </p:cNvSpPr>
          <p:nvPr>
            <p:ph type="title"/>
          </p:nvPr>
        </p:nvSpPr>
        <p:spPr>
          <a:xfrm>
            <a:off x="838200" y="365130"/>
            <a:ext cx="10515600" cy="624772"/>
          </a:xfrm>
        </p:spPr>
        <p:txBody>
          <a:bodyPr/>
          <a:lstStyle/>
          <a:p>
            <a:pPr algn="ctr"/>
            <a:r>
              <a:rPr lang="ru-RU" sz="2400" dirty="0">
                <a:solidFill>
                  <a:srgbClr val="00B0F0"/>
                </a:solidFill>
              </a:rPr>
              <a:t>В Балашове по результатам принятых мер прокурорского реагирования восстановлены права предпринимателя на оплату исполненного договора</a:t>
            </a:r>
          </a:p>
        </p:txBody>
      </p:sp>
      <p:sp>
        <p:nvSpPr>
          <p:cNvPr id="3" name="Объект 2">
            <a:extLst>
              <a:ext uri="{FF2B5EF4-FFF2-40B4-BE49-F238E27FC236}">
                <a16:creationId xmlns:a16="http://schemas.microsoft.com/office/drawing/2014/main" id="{E9740281-25C1-4E22-B340-565632E5EA5F}"/>
              </a:ext>
            </a:extLst>
          </p:cNvPr>
          <p:cNvSpPr>
            <a:spLocks noGrp="1"/>
          </p:cNvSpPr>
          <p:nvPr>
            <p:ph idx="1"/>
          </p:nvPr>
        </p:nvSpPr>
        <p:spPr>
          <a:xfrm>
            <a:off x="838200" y="1200853"/>
            <a:ext cx="10515600" cy="4351338"/>
          </a:xfrm>
        </p:spPr>
        <p:txBody>
          <a:bodyPr/>
          <a:lstStyle/>
          <a:p>
            <a:endParaRPr lang="ru-RU" sz="1600" dirty="0"/>
          </a:p>
          <a:p>
            <a:r>
              <a:rPr lang="ru-RU" sz="1600" dirty="0"/>
              <a:t>Дата опубликования 14.05.2021</a:t>
            </a:r>
          </a:p>
          <a:p>
            <a:r>
              <a:rPr lang="ru-RU" sz="1600" dirty="0"/>
              <a:t>По результатам проведенной прокуратурой города Балашов проверки соблюдения прав предпринимателей на своевременную оплату исполненных государственных договоров выявлены нарушения требований Федерального от 18.07.2011 № 223-ФЗ в части соблюдения заказчиком МУП «Комбинат бытового обслуживания» срока оплаты договора, заключенного с индивидуальным предпринимателем.</a:t>
            </a:r>
          </a:p>
          <a:p>
            <a:r>
              <a:rPr lang="ru-RU" sz="1600" dirty="0"/>
              <a:t>На момент проведенной проверки сумма задолженности заказчика перед хозяйствующим субъектом превысила 370 тыс. рублей.</a:t>
            </a:r>
          </a:p>
          <a:p>
            <a:r>
              <a:rPr lang="ru-RU" sz="1600" dirty="0"/>
              <a:t>По данному факту прокуратурой Саратовской области в отношении ответственного должностного лица заказчика возбуждено дело об административном правонарушении по ч. 9 ст. 7.32.3 КоАП РФ (нарушение порядка осуществления закупки товаров, работ, услуг отдельными видами юридических лиц).</a:t>
            </a:r>
          </a:p>
          <a:p>
            <a:r>
              <a:rPr lang="ru-RU" sz="1600" dirty="0"/>
              <a:t>По результатам рассмотрения административного дела УФАС России по Саратовской области виновное лицо привлечено к ответственности в виде штрафа.</a:t>
            </a:r>
          </a:p>
          <a:p>
            <a:r>
              <a:rPr lang="ru-RU" sz="1600" dirty="0"/>
              <a:t>Источник https://procrf.ru/news/2441063-v-balashove-po-rezultatam-prinyatyih-mer-prokurorskogo-reagirovaniya-vosstanovlenyi-prava.html</a:t>
            </a:r>
          </a:p>
          <a:p>
            <a:endParaRPr lang="ru-RU" dirty="0"/>
          </a:p>
        </p:txBody>
      </p:sp>
    </p:spTree>
    <p:extLst>
      <p:ext uri="{BB962C8B-B14F-4D97-AF65-F5344CB8AC3E}">
        <p14:creationId xmlns:p14="http://schemas.microsoft.com/office/powerpoint/2010/main" val="332346980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417631-0695-4415-8751-981FB1F41CE5}"/>
              </a:ext>
            </a:extLst>
          </p:cNvPr>
          <p:cNvSpPr>
            <a:spLocks noGrp="1"/>
          </p:cNvSpPr>
          <p:nvPr>
            <p:ph type="title"/>
          </p:nvPr>
        </p:nvSpPr>
        <p:spPr>
          <a:xfrm>
            <a:off x="838200" y="365130"/>
            <a:ext cx="10515600" cy="624772"/>
          </a:xfrm>
        </p:spPr>
        <p:txBody>
          <a:bodyPr/>
          <a:lstStyle/>
          <a:p>
            <a:pPr algn="ctr"/>
            <a:r>
              <a:rPr lang="ru-RU" sz="2400" dirty="0">
                <a:solidFill>
                  <a:srgbClr val="00B0F0"/>
                </a:solidFill>
              </a:rPr>
              <a:t>Прокуратура Левобережного района г. Липецка защитила имущественные права субъекта малого бизнеса</a:t>
            </a:r>
          </a:p>
        </p:txBody>
      </p:sp>
      <p:sp>
        <p:nvSpPr>
          <p:cNvPr id="3" name="Объект 2">
            <a:extLst>
              <a:ext uri="{FF2B5EF4-FFF2-40B4-BE49-F238E27FC236}">
                <a16:creationId xmlns:a16="http://schemas.microsoft.com/office/drawing/2014/main" id="{E9740281-25C1-4E22-B340-565632E5EA5F}"/>
              </a:ext>
            </a:extLst>
          </p:cNvPr>
          <p:cNvSpPr>
            <a:spLocks noGrp="1"/>
          </p:cNvSpPr>
          <p:nvPr>
            <p:ph idx="1"/>
          </p:nvPr>
        </p:nvSpPr>
        <p:spPr>
          <a:xfrm>
            <a:off x="838200" y="1200853"/>
            <a:ext cx="10515600" cy="4351338"/>
          </a:xfrm>
        </p:spPr>
        <p:txBody>
          <a:bodyPr/>
          <a:lstStyle/>
          <a:p>
            <a:r>
              <a:rPr lang="ru-RU" sz="1600" dirty="0"/>
              <a:t>Дата опубликования 27.05.2021</a:t>
            </a:r>
          </a:p>
          <a:p>
            <a:r>
              <a:rPr lang="ru-RU" sz="1600" dirty="0"/>
              <a:t>Прокуратура Левобережного района </a:t>
            </a:r>
            <a:r>
              <a:rPr lang="ru-RU" sz="1600" dirty="0" err="1"/>
              <a:t>г.Липецка</a:t>
            </a:r>
            <a:r>
              <a:rPr lang="ru-RU" sz="1600" dirty="0"/>
              <a:t> провела проверку исполнения федерального законодательства о закупках товаров, работ, услуг для муниципальных нужд в деятельности МУП «Липецкий пассажирский транспорт».</a:t>
            </a:r>
          </a:p>
          <a:p>
            <a:r>
              <a:rPr lang="ru-RU" sz="1600" dirty="0"/>
              <a:t>Установлено, что в рамках Федерального закона от 18.07.2011 № 223-ФЗ «О закупках товаров, работ, услуг отдельными видами юридических лиц» МУП «Липецкий пассажирский транспорт» заключил с субъектом малого бизнеса , ООО «АТИ», договор на поставку жидкости для системы SCR стоимостью 389 690 рублей.</a:t>
            </a:r>
          </a:p>
          <a:p>
            <a:r>
              <a:rPr lang="ru-RU" sz="1600" dirty="0"/>
              <a:t>По состоянию на 22.03.2021 сумма просроченной задолженности по оплате поставленного товара составила 297 395 рублей.</a:t>
            </a:r>
          </a:p>
          <a:p>
            <a:r>
              <a:rPr lang="ru-RU" sz="1600" dirty="0"/>
              <a:t>Поскольку МУП «Липецкий пассажирский транспорт» допустило нарушение сроков и порядка оплаты услуг по договору с субъектом малого бизнеса, прокурор возбудил в отношении директора МУП «Липецкий пассажирский транспорт» дело об административном правонарушении по ч. 9 ст. 7.32.3 КоАП РФ (нарушение заказчиком установленного законодательством РФ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a:t>
            </a:r>
          </a:p>
          <a:p>
            <a:r>
              <a:rPr lang="ru-RU" sz="1600" dirty="0"/>
              <a:t>Наряду с этим, в адрес руководителя предприятия внесено представление об устранении допущенных нарушений законности. Устранение нарушений взято на контроль.</a:t>
            </a:r>
          </a:p>
          <a:p>
            <a:r>
              <a:rPr lang="ru-RU" sz="1600" dirty="0"/>
              <a:t>Источник https://procrf.ru/news/2445162-prokuratura-levoberejnogo-rayona-g-lipetska-zaschitila-imuschestvennyie-prava-subyekta-malogo.html</a:t>
            </a:r>
          </a:p>
          <a:p>
            <a:endParaRPr lang="ru-RU" dirty="0"/>
          </a:p>
        </p:txBody>
      </p:sp>
    </p:spTree>
    <p:extLst>
      <p:ext uri="{BB962C8B-B14F-4D97-AF65-F5344CB8AC3E}">
        <p14:creationId xmlns:p14="http://schemas.microsoft.com/office/powerpoint/2010/main" val="293188474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875D9-8BF0-4AC8-9C59-63E1BD1B61CC}"/>
              </a:ext>
            </a:extLst>
          </p:cNvPr>
          <p:cNvSpPr>
            <a:spLocks noGrp="1"/>
          </p:cNvSpPr>
          <p:nvPr>
            <p:ph type="title"/>
          </p:nvPr>
        </p:nvSpPr>
        <p:spPr>
          <a:xfrm>
            <a:off x="838200" y="18255"/>
            <a:ext cx="10515600" cy="1325563"/>
          </a:xfrm>
        </p:spPr>
        <p:txBody>
          <a:bodyPr/>
          <a:lstStyle/>
          <a:p>
            <a:pPr algn="ctr"/>
            <a:r>
              <a:rPr lang="ru-RU" sz="2400" dirty="0">
                <a:solidFill>
                  <a:srgbClr val="00B0F0"/>
                </a:solidFill>
              </a:rPr>
              <a:t>В Симферополе государственное предприятие оштрафовано за несвоевременную оплату работ по договорам</a:t>
            </a:r>
            <a:br>
              <a:rPr lang="ru-RU" sz="2400" dirty="0"/>
            </a:br>
            <a:endParaRPr lang="ru-RU" sz="2400" dirty="0"/>
          </a:p>
        </p:txBody>
      </p:sp>
      <p:sp>
        <p:nvSpPr>
          <p:cNvPr id="3" name="Объект 2">
            <a:extLst>
              <a:ext uri="{FF2B5EF4-FFF2-40B4-BE49-F238E27FC236}">
                <a16:creationId xmlns:a16="http://schemas.microsoft.com/office/drawing/2014/main" id="{D7C63C11-D607-4EAC-A226-32D601E13755}"/>
              </a:ext>
            </a:extLst>
          </p:cNvPr>
          <p:cNvSpPr>
            <a:spLocks noGrp="1"/>
          </p:cNvSpPr>
          <p:nvPr>
            <p:ph idx="1"/>
          </p:nvPr>
        </p:nvSpPr>
        <p:spPr>
          <a:xfrm>
            <a:off x="611697" y="1095783"/>
            <a:ext cx="10515600" cy="4351338"/>
          </a:xfrm>
        </p:spPr>
        <p:txBody>
          <a:bodyPr/>
          <a:lstStyle/>
          <a:p>
            <a:r>
              <a:rPr lang="ru-RU" sz="1800" dirty="0"/>
              <a:t>Дата опубликования 23.06.2021</a:t>
            </a:r>
          </a:p>
          <a:p>
            <a:r>
              <a:rPr lang="ru-RU" sz="1800" dirty="0"/>
              <a:t>Прокуратура Центрального района г. Симферополя провела проверку исполнения требований законодательства о защите прав субъектов предпринимательской деятельности.</a:t>
            </a:r>
          </a:p>
          <a:p>
            <a:r>
              <a:rPr lang="ru-RU" sz="1800" dirty="0"/>
              <a:t>Установлено, что одно из государственных унитарных предприятий, осуществляющее деятельность в сфере пассажирских перевозок, в 2020 году заключило договоры об оказании услуг и выполнении работ.</a:t>
            </a:r>
          </a:p>
          <a:p>
            <a:r>
              <a:rPr lang="ru-RU" sz="1800" dirty="0"/>
              <a:t>Предприниматели в феврале 2021 года выполнили работы и предоставили услуги, предусмотренные договорами.</a:t>
            </a:r>
          </a:p>
          <a:p>
            <a:r>
              <a:rPr lang="ru-RU" sz="1800" dirty="0"/>
              <a:t>При этом государственным предприятием был нарушен 15-дневный срок оплаты по исполненным договорам. В этой связи субъекты хозяйственной деятельности своевременно оплату не получили.</a:t>
            </a:r>
          </a:p>
          <a:p>
            <a:r>
              <a:rPr lang="ru-RU" sz="1800" dirty="0"/>
              <a:t>По фактам выявленных нарушений прокурор в отношении предприятия возбудил дело об административном правонарушении, предусмотренном ч. 9 ст. 7.32.3 КоАП (нарушение порядка осуществления закупки товаров, работ, услуг отдельными видами юридических лиц).</a:t>
            </a:r>
          </a:p>
          <a:p>
            <a:r>
              <a:rPr lang="ru-RU" sz="1800" dirty="0">
                <a:solidFill>
                  <a:srgbClr val="FF0000"/>
                </a:solidFill>
              </a:rPr>
              <a:t>Рассмотрев предоставленные прокурором доказательства, Федеральной антимонопольной службы по Республике Крым и г. Севастополю юридическое лицо оштрафовано на 50 тыс. рублей.</a:t>
            </a:r>
          </a:p>
          <a:p>
            <a:r>
              <a:rPr lang="ru-RU" sz="1800" dirty="0"/>
              <a:t>Источник https://procrf.ru/news/2454260-v-simferopole-gosudarstvennoe-predpriyatie-oshtrafovano-za-nesvoevremennuyu-oplatu-rabot-po.html</a:t>
            </a:r>
          </a:p>
          <a:p>
            <a:endParaRPr lang="ru-RU" dirty="0"/>
          </a:p>
        </p:txBody>
      </p:sp>
    </p:spTree>
    <p:extLst>
      <p:ext uri="{BB962C8B-B14F-4D97-AF65-F5344CB8AC3E}">
        <p14:creationId xmlns:p14="http://schemas.microsoft.com/office/powerpoint/2010/main" val="29099600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19D06-7842-4823-9249-037C2F01C435}"/>
              </a:ext>
            </a:extLst>
          </p:cNvPr>
          <p:cNvSpPr>
            <a:spLocks noGrp="1"/>
          </p:cNvSpPr>
          <p:nvPr>
            <p:ph type="title"/>
          </p:nvPr>
        </p:nvSpPr>
        <p:spPr/>
        <p:txBody>
          <a:bodyPr/>
          <a:lstStyle/>
          <a:p>
            <a:pPr algn="ctr"/>
            <a:r>
              <a:rPr lang="ru-RU" sz="2400" dirty="0">
                <a:solidFill>
                  <a:srgbClr val="00B0F0"/>
                </a:solidFill>
              </a:rPr>
              <a:t>Кольчугинской межрайонной прокуратурой (Владимирская обл.) выявлены нарушения законодательства о закупках в деятельности муниципального предприятия</a:t>
            </a:r>
            <a:br>
              <a:rPr lang="ru-RU" sz="2400" dirty="0"/>
            </a:br>
            <a:endParaRPr lang="ru-RU" sz="2400" dirty="0"/>
          </a:p>
        </p:txBody>
      </p:sp>
      <p:sp>
        <p:nvSpPr>
          <p:cNvPr id="3" name="Объект 2">
            <a:extLst>
              <a:ext uri="{FF2B5EF4-FFF2-40B4-BE49-F238E27FC236}">
                <a16:creationId xmlns:a16="http://schemas.microsoft.com/office/drawing/2014/main" id="{8C96AE4A-8C72-4EFB-9411-085087AE41CE}"/>
              </a:ext>
            </a:extLst>
          </p:cNvPr>
          <p:cNvSpPr>
            <a:spLocks noGrp="1"/>
          </p:cNvSpPr>
          <p:nvPr>
            <p:ph idx="1"/>
          </p:nvPr>
        </p:nvSpPr>
        <p:spPr/>
        <p:txBody>
          <a:bodyPr/>
          <a:lstStyle/>
          <a:p>
            <a:r>
              <a:rPr lang="ru-RU" sz="1800" dirty="0"/>
              <a:t>Дата опубликования 05.07.2021</a:t>
            </a:r>
          </a:p>
          <a:p>
            <a:r>
              <a:rPr lang="ru-RU" sz="1800" dirty="0"/>
              <a:t>Кольчугинской межрайонной прокуратурой в июне 2021 года проведена проверка соблюдения требований законодательства о закупках товаров, работ и услуг для обеспечения муниципальных нужд в части своевременности оплаты выполненных работ (оказанных услуг) в муниципальном унитарном предприятии города Кольчугино «Коммунальник».</a:t>
            </a:r>
          </a:p>
          <a:p>
            <a:r>
              <a:rPr lang="ru-RU" sz="1800" dirty="0"/>
              <a:t>Установлено, что между указанным выше предприятием и ООО «Технология Тепла» заключен договор теплоснабжения и горячего водоснабжения.</a:t>
            </a:r>
          </a:p>
          <a:p>
            <a:r>
              <a:rPr lang="ru-RU" sz="1800" dirty="0"/>
              <a:t>В рамках исполнения контракта со стороны МУП г. Кольчугино «Коммунальник» неоднократно имели место факты просрочки исполнения обязательств в виде несвоевременной оплаты оказанной услуги.</a:t>
            </a:r>
          </a:p>
          <a:p>
            <a:r>
              <a:rPr lang="ru-RU" sz="1800" dirty="0"/>
              <a:t>В этой связи в отношении муниципального предприятия возбуждено дело об административном правонарушении, предусмотренном ч. 9 ст. 7.32.3 КоАП РФ (нарушение заказчиком установленного законодательством РФ в сфере закупок товаров, работ, услуг отдельными видами юридических лиц срока оплаты по договору (отдельному этапу договора), заключенному по результатам закупки с субъектом малого или среднего предпринимательства), которое находится на рассмотрении.</a:t>
            </a:r>
          </a:p>
          <a:p>
            <a:endParaRPr lang="ru-RU" dirty="0"/>
          </a:p>
        </p:txBody>
      </p:sp>
    </p:spTree>
    <p:extLst>
      <p:ext uri="{BB962C8B-B14F-4D97-AF65-F5344CB8AC3E}">
        <p14:creationId xmlns:p14="http://schemas.microsoft.com/office/powerpoint/2010/main" val="347285146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378C0A-7D47-4476-9C94-EFF01D2F1971}"/>
              </a:ext>
            </a:extLst>
          </p:cNvPr>
          <p:cNvSpPr>
            <a:spLocks noGrp="1"/>
          </p:cNvSpPr>
          <p:nvPr>
            <p:ph type="title"/>
          </p:nvPr>
        </p:nvSpPr>
        <p:spPr>
          <a:xfrm>
            <a:off x="838200" y="365130"/>
            <a:ext cx="10515600" cy="826108"/>
          </a:xfrm>
        </p:spPr>
        <p:txBody>
          <a:bodyPr/>
          <a:lstStyle/>
          <a:p>
            <a:pPr algn="ctr"/>
            <a:r>
              <a:rPr lang="ru-RU" sz="2400" dirty="0">
                <a:solidFill>
                  <a:srgbClr val="00B0F0"/>
                </a:solidFill>
              </a:rPr>
              <a:t>Органами прокуратуры Краснодарского края выявлены нарушения прав предпринимателей по договорам на поставку товаров (работ, услуг)</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577EEC95-C781-4509-B3E7-AA6289FF7EFF}"/>
              </a:ext>
            </a:extLst>
          </p:cNvPr>
          <p:cNvSpPr>
            <a:spLocks noGrp="1"/>
          </p:cNvSpPr>
          <p:nvPr>
            <p:ph idx="1"/>
          </p:nvPr>
        </p:nvSpPr>
        <p:spPr>
          <a:xfrm>
            <a:off x="762699" y="1347453"/>
            <a:ext cx="10515600" cy="4351338"/>
          </a:xfrm>
        </p:spPr>
        <p:txBody>
          <a:bodyPr/>
          <a:lstStyle/>
          <a:p>
            <a:r>
              <a:rPr lang="ru-RU" sz="1600" dirty="0"/>
              <a:t>Дата опубликования 03.08.2021</a:t>
            </a:r>
          </a:p>
          <a:p>
            <a:r>
              <a:rPr lang="ru-RU" sz="1600" dirty="0"/>
              <a:t>В истекшем периоде 2021 года органы прокуратуры края выявляли отдельные нарушения прав предпринимателей на оплату товаров (работ, услуг) по договорам, заключенным с хозяйствующими субъектами в порядке Федерального закона «О закупках товаров, работ, услуг отдельными видами юридических лиц».</a:t>
            </a:r>
          </a:p>
          <a:p>
            <a:r>
              <a:rPr lang="ru-RU" sz="1600" dirty="0"/>
              <a:t>Так, прокурор Курганинского района в деятельности ГАПОУ КК «Курганинский аграрно-технологический техникум» выявил факты нарушения сроков оплаты за предоставленные услуги по охране, что повлекло образование задолженности перед поставщиком охранных услуг ООО ОО «Казачья дружина» в размере более 500 тыс. руб.</a:t>
            </a:r>
          </a:p>
          <a:p>
            <a:r>
              <a:rPr lang="ru-RU" sz="1600" dirty="0"/>
              <a:t>С учётом изложенного прокурор директору учреждения внес представление, по результатам рассмотрения которого задолженность погашена в полном объеме, виновные лица привлечены к дисциплинарной ответственности.</a:t>
            </a:r>
          </a:p>
          <a:p>
            <a:r>
              <a:rPr lang="ru-RU" sz="1600" dirty="0">
                <a:solidFill>
                  <a:srgbClr val="FF0000"/>
                </a:solidFill>
              </a:rPr>
              <a:t>Кроме того, в отношении директора техникума возбуждено дело об административном правонарушении, предусмотренном ч. 9 ст. 7.32.3 КоАП РФ (нарушение порядка осуществления закупки товаров, работ, услуг), которое рассмотрено УФАС России по Краснодарскому краю, виновное лицо привлечено к административной ответственности в виде штрафа в размере 30 тыс. руб. Штраф оплачен.</a:t>
            </a:r>
          </a:p>
          <a:p>
            <a:r>
              <a:rPr lang="ru-RU" sz="1600" dirty="0"/>
              <a:t>Аналогичные факты нарушений выявлялись прокурорами Каневского, Приморско-Ахтарского районов, Белореченским межрайонным прокурором, виновные лица привлечены к административной ответственности.</a:t>
            </a:r>
          </a:p>
          <a:p>
            <a:r>
              <a:rPr lang="ru-RU" sz="1600" dirty="0"/>
              <a:t>Источник https://procrf.ru/news/2466577-organami-prokuraturyi-krasnodarskogo-kraya-vyiyavlenyi-narusheniya-prav-predprinimateley-po-dogovoram.html</a:t>
            </a:r>
          </a:p>
          <a:p>
            <a:endParaRPr lang="ru-RU" dirty="0"/>
          </a:p>
        </p:txBody>
      </p:sp>
    </p:spTree>
    <p:extLst>
      <p:ext uri="{BB962C8B-B14F-4D97-AF65-F5344CB8AC3E}">
        <p14:creationId xmlns:p14="http://schemas.microsoft.com/office/powerpoint/2010/main" val="326582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D83BA-4CF3-171E-4102-82C965A33B5B}"/>
              </a:ext>
            </a:extLst>
          </p:cNvPr>
          <p:cNvSpPr>
            <a:spLocks noGrp="1"/>
          </p:cNvSpPr>
          <p:nvPr>
            <p:ph type="title"/>
          </p:nvPr>
        </p:nvSpPr>
        <p:spPr/>
        <p:txBody>
          <a:bodyPr>
            <a:noAutofit/>
          </a:bodyPr>
          <a:lstStyle/>
          <a:p>
            <a:pPr algn="ctr"/>
            <a:r>
              <a:rPr lang="ru-RU" sz="2400" b="1" dirty="0">
                <a:solidFill>
                  <a:srgbClr val="00B0F0"/>
                </a:solidFill>
              </a:rPr>
              <a:t>Постановление Правительства РФ от 16 апреля 2022 г. N 680</a:t>
            </a:r>
            <a:br>
              <a:rPr lang="ru-RU" sz="2400" b="1" dirty="0">
                <a:solidFill>
                  <a:srgbClr val="00B0F0"/>
                </a:solidFill>
              </a:rPr>
            </a:br>
            <a:r>
              <a:rPr lang="ru-RU" sz="2400" b="1" dirty="0">
                <a:solidFill>
                  <a:srgbClr val="00B0F0"/>
                </a:solidFill>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a:t>
            </a:r>
          </a:p>
        </p:txBody>
      </p:sp>
      <p:sp>
        <p:nvSpPr>
          <p:cNvPr id="3" name="Объект 2">
            <a:extLst>
              <a:ext uri="{FF2B5EF4-FFF2-40B4-BE49-F238E27FC236}">
                <a16:creationId xmlns:a16="http://schemas.microsoft.com/office/drawing/2014/main" id="{A6D45463-1FF5-110F-49C5-6B1EAC63DA43}"/>
              </a:ext>
            </a:extLst>
          </p:cNvPr>
          <p:cNvSpPr>
            <a:spLocks noGrp="1"/>
          </p:cNvSpPr>
          <p:nvPr>
            <p:ph idx="1"/>
          </p:nvPr>
        </p:nvSpPr>
        <p:spPr>
          <a:xfrm>
            <a:off x="553673" y="2223083"/>
            <a:ext cx="10800127" cy="3953880"/>
          </a:xfrm>
        </p:spPr>
        <p:txBody>
          <a:bodyPr>
            <a:noAutofit/>
          </a:bodyPr>
          <a:lstStyle/>
          <a:p>
            <a:r>
              <a:rPr lang="ru-RU" sz="1600" dirty="0">
                <a:solidFill>
                  <a:srgbClr val="FF0000"/>
                </a:solidFill>
              </a:rPr>
              <a:t>5. Рекомендовать юридическим лицам, осуществляющим закупки в соответствии с Федеральным законом "О закупках товаров, работ, услуг отдельными видами юридических лиц", при изменении существенных условий договора,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и который заключен в соответствии с указанным Федеральным законом, учитывать положения настоящего постановления.</a:t>
            </a:r>
          </a:p>
          <a:p>
            <a:endParaRPr lang="ru-RU" sz="1600" dirty="0">
              <a:solidFill>
                <a:srgbClr val="FF0000"/>
              </a:solidFill>
            </a:endParaRPr>
          </a:p>
          <a:p>
            <a:r>
              <a:rPr lang="ru-RU" sz="1600" dirty="0"/>
              <a:t>1. 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в 2022 году допускаются следующие изменения существенных условий контракта:</a:t>
            </a:r>
          </a:p>
          <a:p>
            <a:r>
              <a:rPr lang="ru-RU" sz="1600" dirty="0"/>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Федерального закона "О контрактной системе в сфере закупок товаров, работ, услуг для обеспечения государственных и муниципальных нужд" ранее изменялся;</a:t>
            </a:r>
          </a:p>
          <a:p>
            <a:r>
              <a:rPr lang="ru-RU" sz="1600" dirty="0"/>
              <a:t>б) изменение объема и (или) видов выполняемых работ по контракту, спецификации и типов оборудования, предусмотренных проектной документацией;</a:t>
            </a:r>
          </a:p>
        </p:txBody>
      </p:sp>
    </p:spTree>
    <p:extLst>
      <p:ext uri="{BB962C8B-B14F-4D97-AF65-F5344CB8AC3E}">
        <p14:creationId xmlns:p14="http://schemas.microsoft.com/office/powerpoint/2010/main" val="35566863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E86D6B-E892-4B23-8C4C-5006801F2A03}"/>
              </a:ext>
            </a:extLst>
          </p:cNvPr>
          <p:cNvSpPr>
            <a:spLocks noGrp="1"/>
          </p:cNvSpPr>
          <p:nvPr>
            <p:ph type="title"/>
          </p:nvPr>
        </p:nvSpPr>
        <p:spPr>
          <a:xfrm>
            <a:off x="838200" y="365130"/>
            <a:ext cx="10515600" cy="960332"/>
          </a:xfrm>
        </p:spPr>
        <p:txBody>
          <a:bodyPr/>
          <a:lstStyle/>
          <a:p>
            <a:pPr algn="ctr"/>
            <a:r>
              <a:rPr lang="ru-RU" sz="2400" dirty="0">
                <a:solidFill>
                  <a:srgbClr val="00B0F0"/>
                </a:solidFill>
              </a:rPr>
              <a:t>После вмешательства прокуратуры в Симферополе перед предпринимателем погашена задолженность по исполненному контракту</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01CA8348-8984-4004-88F8-E7C724C3DE5A}"/>
              </a:ext>
            </a:extLst>
          </p:cNvPr>
          <p:cNvSpPr>
            <a:spLocks noGrp="1"/>
          </p:cNvSpPr>
          <p:nvPr>
            <p:ph idx="1"/>
          </p:nvPr>
        </p:nvSpPr>
        <p:spPr>
          <a:xfrm>
            <a:off x="729143" y="1513390"/>
            <a:ext cx="10515600" cy="4351338"/>
          </a:xfrm>
        </p:spPr>
        <p:txBody>
          <a:bodyPr/>
          <a:lstStyle/>
          <a:p>
            <a:r>
              <a:rPr lang="ru-RU" sz="1800" dirty="0"/>
              <a:t>Дата опубликования 31.08.2021</a:t>
            </a:r>
          </a:p>
          <a:p>
            <a:r>
              <a:rPr lang="ru-RU" sz="1800" dirty="0"/>
              <a:t>Прокуратура Железнодорожного района г. Симферополя провела проверку исполнения требований законодательства о защите прав юридических лиц и индивидуальных предпринимателей.</a:t>
            </a:r>
          </a:p>
          <a:p>
            <a:r>
              <a:rPr lang="ru-RU" sz="1800" dirty="0"/>
              <a:t>Установлено, что МУП «Железнодорожный </a:t>
            </a:r>
            <a:r>
              <a:rPr lang="ru-RU" sz="1800" dirty="0" err="1"/>
              <a:t>жилсервис</a:t>
            </a:r>
            <a:r>
              <a:rPr lang="ru-RU" sz="1800" dirty="0"/>
              <a:t>» заключен с предпринимателем договор на проведение работ по дератизации, дезинсекции и дезинфекции общедомового имущества и дворов на территории района.</a:t>
            </a:r>
          </a:p>
          <a:p>
            <a:r>
              <a:rPr lang="ru-RU" sz="1800" dirty="0"/>
              <a:t>Субъект хозяйственной деятельности условия договора выполнил, вместе с тем оплату не получил.</a:t>
            </a:r>
          </a:p>
          <a:p>
            <a:r>
              <a:rPr lang="ru-RU" sz="1800" dirty="0"/>
              <a:t>По результатам внесенного прокурором района представления задолженность в размере порядка 370 тыс. рублей погашена в полном объёме.</a:t>
            </a:r>
          </a:p>
          <a:p>
            <a:r>
              <a:rPr lang="ru-RU" sz="1800" dirty="0">
                <a:solidFill>
                  <a:srgbClr val="FF0000"/>
                </a:solidFill>
              </a:rPr>
              <a:t>За допущенные нарушения в отношении субъекта малого предпринимательства бывший руководитель предприятия привлечен к административной ответственности по ч. 9 ст. 7.32.3 КоАП РФ (нарушение порядка осуществления закупки товаров, работ, услуг отдельными видами юридических лиц) в виде штрафа в сумме 30 тыс. рублей.</a:t>
            </a:r>
          </a:p>
          <a:p>
            <a:r>
              <a:rPr lang="ru-RU" sz="1800" dirty="0"/>
              <a:t>Источник https://procrf.ru/news/2474366-posle-vmeshatelstva-prokuraturyi-v-simferopole-pered-predprinimatelem-pogashena-zadoljennost-po.html</a:t>
            </a:r>
          </a:p>
          <a:p>
            <a:endParaRPr lang="ru-RU" dirty="0"/>
          </a:p>
        </p:txBody>
      </p:sp>
    </p:spTree>
    <p:extLst>
      <p:ext uri="{BB962C8B-B14F-4D97-AF65-F5344CB8AC3E}">
        <p14:creationId xmlns:p14="http://schemas.microsoft.com/office/powerpoint/2010/main" val="25145585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591430-1DEF-451E-9125-4769E9572EF8}"/>
              </a:ext>
            </a:extLst>
          </p:cNvPr>
          <p:cNvSpPr>
            <a:spLocks noGrp="1"/>
          </p:cNvSpPr>
          <p:nvPr>
            <p:ph type="title"/>
          </p:nvPr>
        </p:nvSpPr>
        <p:spPr/>
        <p:txBody>
          <a:bodyPr/>
          <a:lstStyle/>
          <a:p>
            <a:pPr algn="ctr"/>
            <a:r>
              <a:rPr lang="ru-RU" sz="2400" dirty="0">
                <a:solidFill>
                  <a:srgbClr val="00B0F0"/>
                </a:solidFill>
              </a:rPr>
              <a:t>По материалам прокуратуры директор муниципального предприятия привлечен к административной ответственности за несвоевременные расчеты с подрядчиками по исполненным контрактам</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CDD10F2B-F12A-469C-A4D2-A30EA8DAC33E}"/>
              </a:ext>
            </a:extLst>
          </p:cNvPr>
          <p:cNvSpPr>
            <a:spLocks noGrp="1"/>
          </p:cNvSpPr>
          <p:nvPr>
            <p:ph idx="1"/>
          </p:nvPr>
        </p:nvSpPr>
        <p:spPr/>
        <p:txBody>
          <a:bodyPr/>
          <a:lstStyle/>
          <a:p>
            <a:r>
              <a:rPr lang="ru-RU" sz="1600" dirty="0"/>
              <a:t>Дата опубликования 03.09.2021</a:t>
            </a:r>
          </a:p>
          <a:p>
            <a:r>
              <a:rPr lang="ru-RU" sz="1600" dirty="0"/>
              <a:t>Прокуратурой Советского района г. Орска проведена проверка соблюдения прав субъектов предпринимательской деятельности по вопросу своевременности оплаты по исполненным контрактным обязательствам.</a:t>
            </a:r>
          </a:p>
          <a:p>
            <a:r>
              <a:rPr lang="ru-RU" sz="1600" dirty="0"/>
              <a:t>Установлено, что муниципальное предприятие, имея возможность своевременной оплаты организациям и индивидуальным предпринимателям, с которыми с начала 2021 года были заключены договоры в сфере закупок товаров, работ, услуг для обеспечения государственных и муниципальных нужд, не выполнило свои обязательства в установленный договорами срок.</a:t>
            </a:r>
          </a:p>
          <a:p>
            <a:r>
              <a:rPr lang="ru-RU" sz="1600" dirty="0"/>
              <a:t>По факту выявленного нарушения прокуратурой Советского района г. Орска в отношении директора </a:t>
            </a:r>
            <a:r>
              <a:rPr lang="ru-RU" sz="1600" dirty="0" err="1"/>
              <a:t>МУПа</a:t>
            </a:r>
            <a:r>
              <a:rPr lang="ru-RU" sz="1600" dirty="0"/>
              <a:t>, допустившего образование задолженности перед предпринимателями, возбуждено дело об административном правонарушении, предусмотренном ч.9 ст. 7.32.3 КоАП РФ (нарушение заказчиком установленного законодательством РФ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a:t>
            </a:r>
          </a:p>
          <a:p>
            <a:r>
              <a:rPr lang="ru-RU" sz="1600" dirty="0">
                <a:solidFill>
                  <a:srgbClr val="FF0000"/>
                </a:solidFill>
              </a:rPr>
              <a:t>По результатам рассмотрения административного материала, Управлением федеральной антимонопольной службы по Оренбургской области директору предприятия назначено наказание в виде штрафа в размере 35 </a:t>
            </a:r>
            <a:r>
              <a:rPr lang="ru-RU" sz="1600" dirty="0" err="1">
                <a:solidFill>
                  <a:srgbClr val="FF0000"/>
                </a:solidFill>
              </a:rPr>
              <a:t>тыс</a:t>
            </a:r>
            <a:r>
              <a:rPr lang="ru-RU" sz="1600" dirty="0">
                <a:solidFill>
                  <a:srgbClr val="FF0000"/>
                </a:solidFill>
              </a:rPr>
              <a:t> рублей.</a:t>
            </a:r>
          </a:p>
          <a:p>
            <a:endParaRPr lang="ru-RU" dirty="0"/>
          </a:p>
        </p:txBody>
      </p:sp>
    </p:spTree>
    <p:extLst>
      <p:ext uri="{BB962C8B-B14F-4D97-AF65-F5344CB8AC3E}">
        <p14:creationId xmlns:p14="http://schemas.microsoft.com/office/powerpoint/2010/main" val="364741420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3115A-115D-4749-9968-77BFA060F547}"/>
              </a:ext>
            </a:extLst>
          </p:cNvPr>
          <p:cNvSpPr>
            <a:spLocks noGrp="1"/>
          </p:cNvSpPr>
          <p:nvPr>
            <p:ph type="title"/>
          </p:nvPr>
        </p:nvSpPr>
        <p:spPr/>
        <p:txBody>
          <a:bodyPr/>
          <a:lstStyle/>
          <a:p>
            <a:pPr algn="ctr"/>
            <a:r>
              <a:rPr lang="ru-RU" sz="2400" dirty="0">
                <a:solidFill>
                  <a:srgbClr val="00B0F0"/>
                </a:solidFill>
              </a:rPr>
              <a:t>После вмешательства прокуратуры перед предпринимателем погашена задолженность по исполненному контракту на сумму свыше 25 млн рублей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EB1B88B0-3847-4D33-9257-3AC0C3FD6181}"/>
              </a:ext>
            </a:extLst>
          </p:cNvPr>
          <p:cNvSpPr>
            <a:spLocks noGrp="1"/>
          </p:cNvSpPr>
          <p:nvPr>
            <p:ph idx="1"/>
          </p:nvPr>
        </p:nvSpPr>
        <p:spPr/>
        <p:txBody>
          <a:bodyPr/>
          <a:lstStyle/>
          <a:p>
            <a:r>
              <a:rPr lang="ru-RU" sz="1600" dirty="0"/>
              <a:t>22 Сентябрь 2021 года</a:t>
            </a:r>
          </a:p>
          <a:p>
            <a:r>
              <a:rPr lang="ru-RU" sz="1600" dirty="0"/>
              <a:t>Прокуратура Санкт-Петербурга провела проверку по обращению предпринимателя, поступившему в ходе личного приема первого заместителя прокурора города Виктора Мельника, о неполучении оплаты по исполненному контракту, заключенному в соответствии с Федеральным законом «О закупках товаров, работ, услуг отдельными видами юридических лиц».</a:t>
            </a:r>
          </a:p>
          <a:p>
            <a:endParaRPr lang="ru-RU" sz="1600" dirty="0"/>
          </a:p>
          <a:p>
            <a:r>
              <a:rPr lang="ru-RU" sz="1600" dirty="0"/>
              <a:t>Установлено, что акционерное общество с долей государственного участия имело задолженность перед предпринимателем по исполненному договору на поставку кабельной продукции на сумму более 25 млн рублей.</a:t>
            </a:r>
          </a:p>
          <a:p>
            <a:endParaRPr lang="ru-RU" sz="1600" dirty="0"/>
          </a:p>
          <a:p>
            <a:r>
              <a:rPr lang="ru-RU" sz="1600" dirty="0"/>
              <a:t>В целях устранения выявленных нарушений прокуратура внесла представление руководителю коммерческой организации, которое рассмотрено и удовлетворено.</a:t>
            </a:r>
          </a:p>
          <a:p>
            <a:endParaRPr lang="ru-RU" sz="1600" dirty="0"/>
          </a:p>
          <a:p>
            <a:r>
              <a:rPr lang="ru-RU" sz="1600" dirty="0">
                <a:solidFill>
                  <a:srgbClr val="FF0000"/>
                </a:solidFill>
              </a:rPr>
              <a:t>Кроме того, по постановлению прокуратуры заказчик также привлечен к административной ответственности по ч. 9 ст. 7.32.3 КоАП РФ (нарушение порядка осуществления закупки товаров, работ, услуг отдельными видами юридических лиц) в виде штрафа в размере 50 тыс. рублей.</a:t>
            </a:r>
          </a:p>
          <a:p>
            <a:endParaRPr lang="ru-RU" dirty="0"/>
          </a:p>
        </p:txBody>
      </p:sp>
    </p:spTree>
    <p:extLst>
      <p:ext uri="{BB962C8B-B14F-4D97-AF65-F5344CB8AC3E}">
        <p14:creationId xmlns:p14="http://schemas.microsoft.com/office/powerpoint/2010/main" val="340751384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512FC7-EAF6-4EED-994A-4CDD3A25A5A8}"/>
              </a:ext>
            </a:extLst>
          </p:cNvPr>
          <p:cNvSpPr>
            <a:spLocks noGrp="1"/>
          </p:cNvSpPr>
          <p:nvPr>
            <p:ph type="title"/>
          </p:nvPr>
        </p:nvSpPr>
        <p:spPr/>
        <p:txBody>
          <a:bodyPr/>
          <a:lstStyle/>
          <a:p>
            <a:pPr algn="ctr"/>
            <a:r>
              <a:rPr lang="ru-RU" sz="2400" dirty="0">
                <a:solidFill>
                  <a:srgbClr val="00B0F0"/>
                </a:solidFill>
              </a:rPr>
              <a:t>По результатам проверки прокуратуры Закаменского района (</a:t>
            </a:r>
            <a:r>
              <a:rPr lang="ru-RU" sz="2400" dirty="0" err="1">
                <a:solidFill>
                  <a:srgbClr val="00B0F0"/>
                </a:solidFill>
              </a:rPr>
              <a:t>Респ</a:t>
            </a:r>
            <a:r>
              <a:rPr lang="ru-RU" sz="2400" dirty="0">
                <a:solidFill>
                  <a:srgbClr val="00B0F0"/>
                </a:solidFill>
              </a:rPr>
              <a:t>. Бурятия) субъекту малого предпринимательства произведена оплата за выполненные работы</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D57B4C2D-B33A-4B04-BFFD-AA986E7349DA}"/>
              </a:ext>
            </a:extLst>
          </p:cNvPr>
          <p:cNvSpPr>
            <a:spLocks noGrp="1"/>
          </p:cNvSpPr>
          <p:nvPr>
            <p:ph idx="1"/>
          </p:nvPr>
        </p:nvSpPr>
        <p:spPr>
          <a:xfrm>
            <a:off x="377505" y="1414564"/>
            <a:ext cx="10976295" cy="4351338"/>
          </a:xfrm>
        </p:spPr>
        <p:txBody>
          <a:bodyPr/>
          <a:lstStyle/>
          <a:p>
            <a:pPr marL="0" indent="0">
              <a:buNone/>
            </a:pPr>
            <a:r>
              <a:rPr lang="ru-RU" sz="1800" dirty="0"/>
              <a:t>Дата опубликования 18.11.2021</a:t>
            </a:r>
          </a:p>
          <a:p>
            <a:r>
              <a:rPr lang="ru-RU" sz="1800" dirty="0"/>
              <a:t>Прокуратура Закаменского района проверила исполнение законодательства о контрактной системе в сфере закупок товаров, работ, услуг для обеспечения муниципальных нужд при реализации национального проекта «Жилье и городская среда».</a:t>
            </a:r>
          </a:p>
          <a:p>
            <a:r>
              <a:rPr lang="ru-RU" sz="1800" dirty="0"/>
              <a:t>Установлено, что муниципальным автономным учреждением «Кристалл» администрации муниципального образования – городского поселения «Город Закаменск» с индивидуальным предпринимателем заключен контракт по благоустройству дворовой территории в г. Закаменск.</a:t>
            </a:r>
          </a:p>
          <a:p>
            <a:r>
              <a:rPr lang="ru-RU" sz="1800" dirty="0"/>
              <a:t>В нарушение закона выполненные работы по контракту в установленный срок в полном объеме не оплачены.</a:t>
            </a:r>
          </a:p>
          <a:p>
            <a:r>
              <a:rPr lang="ru-RU" sz="1800" dirty="0"/>
              <a:t>В связи с этим прокурор района внес представление главе городского поселения, которое удовлетворено, оплата подрядчику произведена, должностное лицо привлечено к дисциплинарной ответственности.</a:t>
            </a:r>
          </a:p>
          <a:p>
            <a:r>
              <a:rPr lang="ru-RU" sz="1800" dirty="0">
                <a:solidFill>
                  <a:srgbClr val="FF0000"/>
                </a:solidFill>
              </a:rPr>
              <a:t>Кроме того, прокурором </a:t>
            </a:r>
            <a:r>
              <a:rPr lang="ru-RU" sz="1800" b="1" u="sng" dirty="0">
                <a:solidFill>
                  <a:srgbClr val="FF0000"/>
                </a:solidFill>
              </a:rPr>
              <a:t>в отношении бухгалтера учреждения </a:t>
            </a:r>
            <a:r>
              <a:rPr lang="ru-RU" sz="1800" dirty="0">
                <a:solidFill>
                  <a:srgbClr val="FF0000"/>
                </a:solidFill>
              </a:rPr>
              <a:t>возбуждено дело об административном правонарушении по ч. 9 ст. 7.32.3 КоАП РФ (нарушение заказчиком установленного законодательством РФ в сфере закупок товаров, работ, услуг отдельными видами юридических лиц срока оплаты работ по договору, заключенному по результатам закупки с субъектом малого предпринимательства). Виновному назначено наказание в виде предупреждения.</a:t>
            </a:r>
          </a:p>
          <a:p>
            <a:r>
              <a:rPr lang="ru-RU" sz="1800" dirty="0"/>
              <a:t>Источник https://procrf.ru/news/2495746-po-rezultatam-proverki-prokuraturyi-zakamenskogo-rayona-subyektu-malogo-predprinimatelstva-proizvedena.html</a:t>
            </a:r>
          </a:p>
          <a:p>
            <a:endParaRPr lang="ru-RU" dirty="0"/>
          </a:p>
        </p:txBody>
      </p:sp>
    </p:spTree>
    <p:extLst>
      <p:ext uri="{BB962C8B-B14F-4D97-AF65-F5344CB8AC3E}">
        <p14:creationId xmlns:p14="http://schemas.microsoft.com/office/powerpoint/2010/main" val="420476212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7651B-3426-48CD-80B4-2E6EF295AD91}"/>
              </a:ext>
            </a:extLst>
          </p:cNvPr>
          <p:cNvSpPr>
            <a:spLocks noGrp="1"/>
          </p:cNvSpPr>
          <p:nvPr>
            <p:ph type="title"/>
          </p:nvPr>
        </p:nvSpPr>
        <p:spPr/>
        <p:txBody>
          <a:bodyPr/>
          <a:lstStyle/>
          <a:p>
            <a:pPr algn="ctr"/>
            <a:r>
              <a:rPr lang="ru-RU" sz="2400" dirty="0">
                <a:solidFill>
                  <a:srgbClr val="00B0F0"/>
                </a:solidFill>
              </a:rPr>
              <a:t>Прокуратурой города защищены права субъектов малого предпринимательства на своевременную оплату по договору</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0D7F1266-8AD3-4F17-A6ED-C38727B4CE56}"/>
              </a:ext>
            </a:extLst>
          </p:cNvPr>
          <p:cNvSpPr>
            <a:spLocks noGrp="1"/>
          </p:cNvSpPr>
          <p:nvPr>
            <p:ph idx="1"/>
          </p:nvPr>
        </p:nvSpPr>
        <p:spPr/>
        <p:txBody>
          <a:bodyPr/>
          <a:lstStyle/>
          <a:p>
            <a:r>
              <a:rPr lang="ru-RU" sz="1600" dirty="0"/>
              <a:t>07 Декабрь 2021 года</a:t>
            </a:r>
          </a:p>
          <a:p>
            <a:r>
              <a:rPr lang="ru-RU" sz="1600" dirty="0"/>
              <a:t>Прокуратурой города Самары выявлены факты несвоевременной оплаты по договору, заключенному в рамках несвоевременной оплаты по договорам, заключенным в рамках Федерального закона «О закупках товаров, работ, услуг отдельными видами юридических лиц».</a:t>
            </a:r>
          </a:p>
          <a:p>
            <a:r>
              <a:rPr lang="ru-RU" sz="1600" dirty="0"/>
              <a:t>Установлено, что между МП </a:t>
            </a:r>
            <a:r>
              <a:rPr lang="ru-RU" sz="1600" dirty="0" err="1"/>
              <a:t>г.о</a:t>
            </a:r>
            <a:r>
              <a:rPr lang="ru-RU" sz="1600" dirty="0"/>
              <a:t>. Самара «Благоустройство» и ООО «Сириус» заключен договор на поставку летней спецодежды и обуви.</a:t>
            </a:r>
          </a:p>
          <a:p>
            <a:r>
              <a:rPr lang="ru-RU" sz="1600" dirty="0"/>
              <a:t>В соответствии с условиями договора, расчеты исполнителем осуществляются после оказания услуг, предусмотренных договором, в течении 15 рабочих дней, с момента подписания сторонами акта сдачи-приемки оказанных услуг по договору. Вместе с тем оплата за оказанные услуги в сумме 920 тыс. рублей не произведена субъекту малого предпринимательства.</a:t>
            </a:r>
          </a:p>
          <a:p>
            <a:r>
              <a:rPr lang="ru-RU" sz="1600" dirty="0"/>
              <a:t>С учетом изложенного прокуратурой города в адрес директора МП </a:t>
            </a:r>
            <a:r>
              <a:rPr lang="ru-RU" sz="1600" dirty="0" err="1"/>
              <a:t>г.о</a:t>
            </a:r>
            <a:r>
              <a:rPr lang="ru-RU" sz="1600" dirty="0"/>
              <a:t>. Самара «Благоустройство» внесено представление, которое находится на рассмотрении.</a:t>
            </a:r>
          </a:p>
          <a:p>
            <a:endParaRPr lang="ru-RU" sz="1600" dirty="0"/>
          </a:p>
          <a:p>
            <a:r>
              <a:rPr lang="ru-RU" sz="1600" dirty="0">
                <a:solidFill>
                  <a:srgbClr val="FF0000"/>
                </a:solidFill>
              </a:rPr>
              <a:t>По постановлению прокурора города директор предприятия и юридическое лицо привлечены к административной ответственности по ч.9 ст. 7.32.3 КоАП РФ и назначено наказание в виде штрафа в отношении должностного лица в размере 30 тыс. рублей, юридического лица 50 000 </a:t>
            </a:r>
            <a:r>
              <a:rPr lang="ru-RU" sz="1600" dirty="0" err="1">
                <a:solidFill>
                  <a:srgbClr val="FF0000"/>
                </a:solidFill>
              </a:rPr>
              <a:t>руб</a:t>
            </a:r>
            <a:endParaRPr lang="ru-RU" sz="1600" dirty="0">
              <a:solidFill>
                <a:srgbClr val="FF0000"/>
              </a:solidFill>
            </a:endParaRPr>
          </a:p>
          <a:p>
            <a:endParaRPr lang="ru-RU" dirty="0"/>
          </a:p>
        </p:txBody>
      </p:sp>
    </p:spTree>
    <p:extLst>
      <p:ext uri="{BB962C8B-B14F-4D97-AF65-F5344CB8AC3E}">
        <p14:creationId xmlns:p14="http://schemas.microsoft.com/office/powerpoint/2010/main" val="43624763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A4AEF8-EDE0-4FA0-9859-2C8E30456DE9}"/>
              </a:ext>
            </a:extLst>
          </p:cNvPr>
          <p:cNvSpPr>
            <a:spLocks noGrp="1"/>
          </p:cNvSpPr>
          <p:nvPr>
            <p:ph type="title"/>
          </p:nvPr>
        </p:nvSpPr>
        <p:spPr/>
        <p:txBody>
          <a:bodyPr/>
          <a:lstStyle/>
          <a:p>
            <a:pPr algn="ctr"/>
            <a:r>
              <a:rPr lang="ru-RU" sz="2400" dirty="0">
                <a:solidFill>
                  <a:srgbClr val="00B0F0"/>
                </a:solidFill>
              </a:rPr>
              <a:t>В Иркутской области после прокурорского вмешательства погашена задолженность по контрактам на сумму свыше 6 млн рублей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EC4000DA-A81D-4287-BC65-82ABA2C281EA}"/>
              </a:ext>
            </a:extLst>
          </p:cNvPr>
          <p:cNvSpPr>
            <a:spLocks noGrp="1"/>
          </p:cNvSpPr>
          <p:nvPr>
            <p:ph idx="1"/>
          </p:nvPr>
        </p:nvSpPr>
        <p:spPr/>
        <p:txBody>
          <a:bodyPr/>
          <a:lstStyle/>
          <a:p>
            <a:r>
              <a:rPr lang="ru-RU" sz="1800" dirty="0"/>
              <a:t>13 Декабрь 2021 года</a:t>
            </a:r>
          </a:p>
          <a:p>
            <a:r>
              <a:rPr lang="ru-RU" sz="1800" dirty="0"/>
              <a:t>Прокуратура г. Братска провела проверку исполнения законодательства о закупках товаров, работ, услуг отдельными видами юридических лиц.</a:t>
            </a:r>
          </a:p>
          <a:p>
            <a:r>
              <a:rPr lang="ru-RU" sz="1800" dirty="0"/>
              <a:t>Установлено, что между Братским перинатальным центром и субъектами предпринимательской деятельности заключены государственные контракты на поставку товаров медицинского назначения.</a:t>
            </a:r>
          </a:p>
          <a:p>
            <a:r>
              <a:rPr lang="ru-RU" sz="1800" dirty="0"/>
              <a:t>Во исполнение условий договоров исполнителями медицинские товары поставлены на сумму 6,3 млн рублей и в полном объеме приняты заказчиком. Однако своевременная оплата учреждением здравоохранения не произведена.</a:t>
            </a:r>
          </a:p>
          <a:p>
            <a:r>
              <a:rPr lang="ru-RU" sz="1800" dirty="0"/>
              <a:t>В связи с этим прокуратура внесла представление руководителю перинатального центра.</a:t>
            </a:r>
          </a:p>
          <a:p>
            <a:r>
              <a:rPr lang="ru-RU" sz="1800" dirty="0"/>
              <a:t>После вмешательства прокуратуры задолженность перед субъектами предпринимательской деятельности погашена в полном объеме.</a:t>
            </a:r>
          </a:p>
          <a:p>
            <a:endParaRPr lang="ru-RU" dirty="0"/>
          </a:p>
        </p:txBody>
      </p:sp>
    </p:spTree>
    <p:extLst>
      <p:ext uri="{BB962C8B-B14F-4D97-AF65-F5344CB8AC3E}">
        <p14:creationId xmlns:p14="http://schemas.microsoft.com/office/powerpoint/2010/main" val="318806536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E2BC35-05E2-44A6-8DC4-F54084E86F42}"/>
              </a:ext>
            </a:extLst>
          </p:cNvPr>
          <p:cNvSpPr>
            <a:spLocks noGrp="1"/>
          </p:cNvSpPr>
          <p:nvPr>
            <p:ph type="title"/>
          </p:nvPr>
        </p:nvSpPr>
        <p:spPr/>
        <p:txBody>
          <a:bodyPr/>
          <a:lstStyle/>
          <a:p>
            <a:pPr algn="ctr"/>
            <a:r>
              <a:rPr lang="ru-RU" sz="2400" dirty="0">
                <a:solidFill>
                  <a:srgbClr val="00B0F0"/>
                </a:solidFill>
              </a:rPr>
              <a:t>В Нижегородской области в результате прокурорского вмешательства перед субъектами предпринимательства погашены долги по исполненным контрактам на сумму свыше 21 млн рублей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0715B540-4306-4BCD-99E4-61BB49E34561}"/>
              </a:ext>
            </a:extLst>
          </p:cNvPr>
          <p:cNvSpPr>
            <a:spLocks noGrp="1"/>
          </p:cNvSpPr>
          <p:nvPr>
            <p:ph idx="1"/>
          </p:nvPr>
        </p:nvSpPr>
        <p:spPr/>
        <p:txBody>
          <a:bodyPr/>
          <a:lstStyle/>
          <a:p>
            <a:r>
              <a:rPr lang="ru-RU" sz="1600" dirty="0"/>
              <a:t>27 Декабрь 2021 года</a:t>
            </a:r>
          </a:p>
          <a:p>
            <a:r>
              <a:rPr lang="ru-RU" sz="1600" dirty="0"/>
              <a:t>Прокуратура Нижегородского района г. Нижнего Новгорода провела проверку исполнения законодательства в части своевременности оплаты заказчиками обязательств по исполненным контрактам.</a:t>
            </a:r>
          </a:p>
          <a:p>
            <a:endParaRPr lang="ru-RU" sz="1600" dirty="0"/>
          </a:p>
          <a:p>
            <a:r>
              <a:rPr lang="ru-RU" sz="1600" dirty="0"/>
              <a:t>Установлено, что между государственным предприятием «Нижегородский пассажирский автомобильный транспорт» и коммерческими организациями были заключены контракты на поставку товаров. Несмотря на то, что условия соглашений полностью исполнены, в установленный срок оплата по ним произведена не была. В результате перед 32 субъектами малого и среднего предпринимательства образовалась задолженность в размере более 21 млн рублей.</a:t>
            </a:r>
          </a:p>
          <a:p>
            <a:endParaRPr lang="ru-RU" sz="1600" dirty="0"/>
          </a:p>
          <a:p>
            <a:r>
              <a:rPr lang="ru-RU" sz="1600" dirty="0"/>
              <a:t>В связи с выявленными нарушениями прокуратура внесла руководителю предприятия представление, возбудила в отношении должностного лица дело об административном правонарушении по ч. 9 ст. 7.32.3 КоАП РФ (нарушение заказчиком установленного законодательством РФ в сфере закупок товаров отдельными видами юридических лиц срока оплаты товаров по договору, заключенному по результатам закупки с субъектом малого или среднего предпринимательства).</a:t>
            </a:r>
          </a:p>
          <a:p>
            <a:endParaRPr lang="ru-RU" sz="1600" dirty="0"/>
          </a:p>
          <a:p>
            <a:r>
              <a:rPr lang="ru-RU" sz="1600" dirty="0"/>
              <a:t>По итогам прокурорского вмешательства задолженность перед предпринимателями полностью погашена.</a:t>
            </a:r>
          </a:p>
          <a:p>
            <a:endParaRPr lang="ru-RU" dirty="0"/>
          </a:p>
        </p:txBody>
      </p:sp>
    </p:spTree>
    <p:extLst>
      <p:ext uri="{BB962C8B-B14F-4D97-AF65-F5344CB8AC3E}">
        <p14:creationId xmlns:p14="http://schemas.microsoft.com/office/powerpoint/2010/main" val="190641514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17AA6-C911-4B08-9564-C70755554EF7}"/>
              </a:ext>
            </a:extLst>
          </p:cNvPr>
          <p:cNvSpPr>
            <a:spLocks noGrp="1"/>
          </p:cNvSpPr>
          <p:nvPr>
            <p:ph type="title"/>
          </p:nvPr>
        </p:nvSpPr>
        <p:spPr/>
        <p:txBody>
          <a:bodyPr/>
          <a:lstStyle/>
          <a:p>
            <a:pPr algn="ctr"/>
            <a:r>
              <a:rPr lang="ru-RU" sz="2400" dirty="0">
                <a:solidFill>
                  <a:srgbClr val="00B0F0"/>
                </a:solidFill>
              </a:rPr>
              <a:t>Прокуратурой Автозаводского района г. Тольятти приняты меры реагирования в связи несвоевременной оплатой субъекту малого предпринимательства выполненных по госконтракту работ</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2E129CCD-E970-42B1-8A66-66793AE2886B}"/>
              </a:ext>
            </a:extLst>
          </p:cNvPr>
          <p:cNvSpPr>
            <a:spLocks noGrp="1"/>
          </p:cNvSpPr>
          <p:nvPr>
            <p:ph idx="1"/>
          </p:nvPr>
        </p:nvSpPr>
        <p:spPr/>
        <p:txBody>
          <a:bodyPr/>
          <a:lstStyle/>
          <a:p>
            <a:r>
              <a:rPr lang="ru-RU" sz="1800" dirty="0"/>
              <a:t>Дата опубликования 26.11.2021</a:t>
            </a:r>
          </a:p>
          <a:p>
            <a:r>
              <a:rPr lang="ru-RU" sz="1800" dirty="0"/>
              <a:t>Прокуратурой Автозаводского района г. Тольятти выявлен факт несвоевременной оплаты по договору, заключенному в рамках Федерального закона «О закупках товаров, работ, услуг отдельными видами юридических лиц». Установлено, что между ГАПОУ СО «Тольяттинский машиностроительный колледж» и ООО «Арсенал» заключен договор на оказание услуг по ремонту легкового автомобиля.</a:t>
            </a:r>
          </a:p>
          <a:p>
            <a:r>
              <a:rPr lang="ru-RU" sz="1800" dirty="0"/>
              <a:t>В соответствии условиями договора, расчеты с исполнителем осуществляются после оказания услуг, предусмотренных договором, </a:t>
            </a:r>
            <a:r>
              <a:rPr lang="ru-RU" sz="1800" dirty="0">
                <a:solidFill>
                  <a:srgbClr val="FF0000"/>
                </a:solidFill>
              </a:rPr>
              <a:t>в течение 14 рабочих дней</a:t>
            </a:r>
            <a:r>
              <a:rPr lang="ru-RU" sz="1800" dirty="0"/>
              <a:t> с момента представления подписанного сторонами акта сдачи-приемки оказанных услуг по договору.</a:t>
            </a:r>
          </a:p>
          <a:p>
            <a:r>
              <a:rPr lang="ru-RU" sz="1800" dirty="0"/>
              <a:t>Вместе с тем оплата за оказанные услуги в размере 99 900 рублей произведена субъекту малого предпринимательства с нарушением установленного срока.</a:t>
            </a:r>
          </a:p>
          <a:p>
            <a:r>
              <a:rPr lang="ru-RU" sz="1800" dirty="0"/>
              <a:t>С учетом изложенного прокуратурой района в адрес руководителя образовательного учреждения внесено представление, которое находится на рассмотрении.</a:t>
            </a:r>
          </a:p>
          <a:p>
            <a:r>
              <a:rPr lang="ru-RU" sz="1800" dirty="0"/>
              <a:t>Кроме того, в отношении юридического лица и руководителя учреждения возбуждены дела об административном правонарушении по ч.9 ст. 7.32.3 КоАП РФ.</a:t>
            </a:r>
          </a:p>
          <a:p>
            <a:r>
              <a:rPr lang="ru-RU" sz="1800" dirty="0"/>
              <a:t>Источник https://procrf.ru/news/2498805-prokuraturoy-avtozavodskogo-rayona-g-tolyatti-prinyatyi-meryi-reagirovaniya-v-svyazi.html</a:t>
            </a:r>
          </a:p>
          <a:p>
            <a:endParaRPr lang="ru-RU" dirty="0"/>
          </a:p>
        </p:txBody>
      </p:sp>
    </p:spTree>
    <p:extLst>
      <p:ext uri="{BB962C8B-B14F-4D97-AF65-F5344CB8AC3E}">
        <p14:creationId xmlns:p14="http://schemas.microsoft.com/office/powerpoint/2010/main" val="20778294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912E41-BF07-48EC-B1D5-11F726F04F8C}"/>
              </a:ext>
            </a:extLst>
          </p:cNvPr>
          <p:cNvSpPr>
            <a:spLocks noGrp="1"/>
          </p:cNvSpPr>
          <p:nvPr>
            <p:ph type="title"/>
          </p:nvPr>
        </p:nvSpPr>
        <p:spPr>
          <a:xfrm>
            <a:off x="838200" y="365130"/>
            <a:ext cx="10515600" cy="842886"/>
          </a:xfrm>
        </p:spPr>
        <p:txBody>
          <a:bodyPr/>
          <a:lstStyle/>
          <a:p>
            <a:pPr algn="ctr"/>
            <a:r>
              <a:rPr lang="ru-RU" sz="2400" dirty="0">
                <a:solidFill>
                  <a:srgbClr val="00B0F0"/>
                </a:solidFill>
              </a:rPr>
              <a:t>В Нижегородской области в результате прокурорского вмешательства перед субъектами предпринимательства погашены долги по исполненным контрактам на сумму свыше 21 млн рублей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3F83373A-5346-4564-9D28-708F37EB3F2C}"/>
              </a:ext>
            </a:extLst>
          </p:cNvPr>
          <p:cNvSpPr>
            <a:spLocks noGrp="1"/>
          </p:cNvSpPr>
          <p:nvPr>
            <p:ph idx="1"/>
          </p:nvPr>
        </p:nvSpPr>
        <p:spPr>
          <a:xfrm>
            <a:off x="838200" y="1253331"/>
            <a:ext cx="10515600" cy="4351338"/>
          </a:xfrm>
        </p:spPr>
        <p:txBody>
          <a:bodyPr/>
          <a:lstStyle/>
          <a:p>
            <a:r>
              <a:rPr lang="ru-RU" sz="1800" dirty="0"/>
              <a:t>Дата опубликования 27.12.2021</a:t>
            </a:r>
          </a:p>
          <a:p>
            <a:r>
              <a:rPr lang="ru-RU" sz="1800" dirty="0"/>
              <a:t>Прокуратура Нижегородского района г. Нижнего Новгорода провела проверку исполнения законодательства в части своевременности оплаты заказчиками обязательств по исполненным государственным контрактам.</a:t>
            </a:r>
          </a:p>
          <a:p>
            <a:r>
              <a:rPr lang="ru-RU" sz="1800" dirty="0"/>
              <a:t>Установлено, что между государственным предприятием «Нижегородский пассажирский автомобильный транспорт» и коммерческими организациями были заключены контракты на поставку товаров. Несмотря на то, что условия соглашений полностью исполнены, в установленный срок оплата по ним произведена не была. В результате перед 32 субъектами малого и среднего предпринимательства образовалась задолженность в размере более 21 млн рублей.</a:t>
            </a:r>
          </a:p>
          <a:p>
            <a:r>
              <a:rPr lang="ru-RU" sz="1800" dirty="0"/>
              <a:t>В связи с выявленными нарушениями прокуратура внесла руководителю предприятия представление, возбудила в отношении должностного лица дело об административном правонарушении по ч. 9 ст. 7.32.3 КоАП РФ (нарушение заказчиком установленного законодательством РФ в сфере закупок товаров отдельными видами юридических лиц срока оплаты товаров по договору, заключенному по результатам закупки с субъектом малого или среднего предпринимательства).</a:t>
            </a:r>
          </a:p>
          <a:p>
            <a:r>
              <a:rPr lang="ru-RU" sz="1800" dirty="0"/>
              <a:t>По итогам прокурорского вмешательства задолженность перед предпринимателями полностью погашена.</a:t>
            </a:r>
          </a:p>
          <a:p>
            <a:r>
              <a:rPr lang="ru-RU" sz="1800" dirty="0"/>
              <a:t>Источник https://procrf.ru/news/2508401-v-nijegorodskoy-oblasti-v-rezultate-prokurorskogo-vmeshatelstva-pered-subyektami-predprinimatelstva.html</a:t>
            </a:r>
          </a:p>
          <a:p>
            <a:endParaRPr lang="ru-RU" dirty="0"/>
          </a:p>
        </p:txBody>
      </p:sp>
    </p:spTree>
    <p:extLst>
      <p:ext uri="{BB962C8B-B14F-4D97-AF65-F5344CB8AC3E}">
        <p14:creationId xmlns:p14="http://schemas.microsoft.com/office/powerpoint/2010/main" val="388151503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A8312-B8A5-4A83-97AD-98176C95FE09}"/>
              </a:ext>
            </a:extLst>
          </p:cNvPr>
          <p:cNvSpPr>
            <a:spLocks noGrp="1"/>
          </p:cNvSpPr>
          <p:nvPr>
            <p:ph type="title"/>
          </p:nvPr>
        </p:nvSpPr>
        <p:spPr>
          <a:xfrm>
            <a:off x="838200" y="365129"/>
            <a:ext cx="10515600" cy="582827"/>
          </a:xfrm>
        </p:spPr>
        <p:txBody>
          <a:bodyPr/>
          <a:lstStyle/>
          <a:p>
            <a:pPr algn="ctr"/>
            <a:r>
              <a:rPr lang="ru-RU" dirty="0">
                <a:solidFill>
                  <a:srgbClr val="FF0000"/>
                </a:solidFill>
              </a:rPr>
              <a:t>Проверяют сроки даже не по МСП</a:t>
            </a:r>
          </a:p>
        </p:txBody>
      </p:sp>
      <p:sp>
        <p:nvSpPr>
          <p:cNvPr id="3" name="Объект 2">
            <a:extLst>
              <a:ext uri="{FF2B5EF4-FFF2-40B4-BE49-F238E27FC236}">
                <a16:creationId xmlns:a16="http://schemas.microsoft.com/office/drawing/2014/main" id="{09CD4F33-2134-49C4-8374-E906E639DAB1}"/>
              </a:ext>
            </a:extLst>
          </p:cNvPr>
          <p:cNvSpPr>
            <a:spLocks noGrp="1"/>
          </p:cNvSpPr>
          <p:nvPr>
            <p:ph idx="1"/>
          </p:nvPr>
        </p:nvSpPr>
        <p:spPr>
          <a:xfrm>
            <a:off x="503339" y="1258349"/>
            <a:ext cx="11274804" cy="5469622"/>
          </a:xfrm>
        </p:spPr>
        <p:txBody>
          <a:bodyPr/>
          <a:lstStyle/>
          <a:p>
            <a:r>
              <a:rPr lang="ru-RU" sz="1400" dirty="0">
                <a:solidFill>
                  <a:srgbClr val="FF0000"/>
                </a:solidFill>
              </a:rPr>
              <a:t>Дата опубликования 08.06.2021</a:t>
            </a:r>
          </a:p>
          <a:p>
            <a:r>
              <a:rPr lang="ru-RU" sz="1400" dirty="0"/>
              <a:t>Прокуратурой Западного административного округа г. Москвы по обращению директора организации, являющейся исполнителем по государственному контракту, заключенному с ГБУ «Жилищник района Проспект Вернадского», проведена проверка соблюдения требований Федерального закона от 18.07.2011 № 223-ФЗ «О закупках товаров, работ, услуг отдельными видами юридических лиц», в ходе которой выявлены нарушения, выразившиеся в несвоевременной оплате поставленных товаров.</a:t>
            </a:r>
          </a:p>
          <a:p>
            <a:r>
              <a:rPr lang="ru-RU" sz="1400" dirty="0"/>
              <a:t>Установлено, что на основании ГБУ «Жилищник района Проспект Вернадского» по результатам электронного аукциона 14.09.2020 заключен гражданско-правовой договор № 308-20 (далее – Договор) с ООО Торговый дом «</a:t>
            </a:r>
            <a:r>
              <a:rPr lang="ru-RU" sz="1400" dirty="0" err="1"/>
              <a:t>Межпромтехнология</a:t>
            </a:r>
            <a:r>
              <a:rPr lang="ru-RU" sz="1400" dirty="0"/>
              <a:t>» на поставку общестроительных материалов для капитального ремонта МКД в объеме, установленном Техническим заданием (приложение № 1 к Договору). Цена Договора – 2 339 735,07 руб.</a:t>
            </a:r>
          </a:p>
          <a:p>
            <a:r>
              <a:rPr lang="ru-RU" sz="1400" dirty="0"/>
              <a:t>Согласно п. 2.5.2 Договора заказчик оплачивает товары по факту поставки в течение 30 календарных дней с момента получения счета после подписания заказчиком акта приемки-передачи поставленных товаров.</a:t>
            </a:r>
          </a:p>
          <a:p>
            <a:r>
              <a:rPr lang="ru-RU" sz="1400" dirty="0"/>
              <a:t>Вместе с тем, в нарушение требований ст. 309, ч. 1 ст. 314 ГК РФ, Закона № 223-ФЗ, а также условий Договора ГБУ «Жилищник района Проспект Вернадского» срок оплаты поставленных исполнителем товаров неоднократно нарушен.</a:t>
            </a:r>
          </a:p>
          <a:p>
            <a:r>
              <a:rPr lang="ru-RU" sz="1400" dirty="0"/>
              <a:t>В связи с выявленными нарушениями прокуратурой округа директору ГБУ «Жилищник района Проспект Вернадского» внесено представление, которое рассмотрено и удовлетворено.</a:t>
            </a:r>
          </a:p>
          <a:p>
            <a:r>
              <a:rPr lang="ru-RU" sz="1400" dirty="0"/>
              <a:t>Источник: https://ramenki.mos.ru/presscenter/news-on-main/detail/10017190.html</a:t>
            </a:r>
          </a:p>
          <a:p>
            <a:endParaRPr lang="ru-RU" dirty="0"/>
          </a:p>
        </p:txBody>
      </p:sp>
    </p:spTree>
    <p:extLst>
      <p:ext uri="{BB962C8B-B14F-4D97-AF65-F5344CB8AC3E}">
        <p14:creationId xmlns:p14="http://schemas.microsoft.com/office/powerpoint/2010/main" val="46978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D83BA-4CF3-171E-4102-82C965A33B5B}"/>
              </a:ext>
            </a:extLst>
          </p:cNvPr>
          <p:cNvSpPr>
            <a:spLocks noGrp="1"/>
          </p:cNvSpPr>
          <p:nvPr>
            <p:ph type="title"/>
          </p:nvPr>
        </p:nvSpPr>
        <p:spPr/>
        <p:txBody>
          <a:bodyPr>
            <a:noAutofit/>
          </a:bodyPr>
          <a:lstStyle/>
          <a:p>
            <a:pPr algn="ctr"/>
            <a:r>
              <a:rPr lang="ru-RU" sz="2400" b="1" dirty="0">
                <a:solidFill>
                  <a:srgbClr val="00B0F0"/>
                </a:solidFill>
              </a:rPr>
              <a:t>Постановление Правительства РФ от 16 апреля 2022 г. N 680</a:t>
            </a:r>
            <a:br>
              <a:rPr lang="ru-RU" sz="2400" b="1" dirty="0">
                <a:solidFill>
                  <a:srgbClr val="00B0F0"/>
                </a:solidFill>
              </a:rPr>
            </a:br>
            <a:r>
              <a:rPr lang="ru-RU" sz="2400" b="1" dirty="0">
                <a:solidFill>
                  <a:srgbClr val="00B0F0"/>
                </a:solidFill>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a:t>
            </a:r>
          </a:p>
        </p:txBody>
      </p:sp>
      <p:sp>
        <p:nvSpPr>
          <p:cNvPr id="3" name="Объект 2">
            <a:extLst>
              <a:ext uri="{FF2B5EF4-FFF2-40B4-BE49-F238E27FC236}">
                <a16:creationId xmlns:a16="http://schemas.microsoft.com/office/drawing/2014/main" id="{A6D45463-1FF5-110F-49C5-6B1EAC63DA43}"/>
              </a:ext>
            </a:extLst>
          </p:cNvPr>
          <p:cNvSpPr>
            <a:spLocks noGrp="1"/>
          </p:cNvSpPr>
          <p:nvPr>
            <p:ph idx="1"/>
          </p:nvPr>
        </p:nvSpPr>
        <p:spPr>
          <a:xfrm>
            <a:off x="553673" y="2223083"/>
            <a:ext cx="10800127" cy="3953880"/>
          </a:xfrm>
        </p:spPr>
        <p:txBody>
          <a:bodyPr>
            <a:noAutofit/>
          </a:bodyPr>
          <a:lstStyle/>
          <a:p>
            <a:r>
              <a:rPr lang="ru-RU" sz="1600" dirty="0"/>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r>
              <a:rPr lang="ru-RU" sz="1600" dirty="0"/>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r>
              <a:rPr lang="ru-RU" sz="1600" dirty="0"/>
              <a:t>д) установление условия о выплате аванса или об изменении установленного размера аванса;</a:t>
            </a:r>
          </a:p>
          <a:p>
            <a:r>
              <a:rPr lang="ru-RU" sz="1600" dirty="0"/>
              <a:t>е) изменение порядка приемки и оплаты отдельного этапа исполнения контракта, результатов выполненных работ.</a:t>
            </a:r>
          </a:p>
        </p:txBody>
      </p:sp>
    </p:spTree>
    <p:extLst>
      <p:ext uri="{BB962C8B-B14F-4D97-AF65-F5344CB8AC3E}">
        <p14:creationId xmlns:p14="http://schemas.microsoft.com/office/powerpoint/2010/main" val="122575156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3.6.	Неправильное применение Закона № 223-ФЗ </a:t>
            </a:r>
          </a:p>
        </p:txBody>
      </p:sp>
      <p:sp>
        <p:nvSpPr>
          <p:cNvPr id="3" name="Объект 2"/>
          <p:cNvSpPr>
            <a:spLocks noGrp="1"/>
          </p:cNvSpPr>
          <p:nvPr>
            <p:ph idx="1"/>
          </p:nvPr>
        </p:nvSpPr>
        <p:spPr/>
        <p:txBody>
          <a:bodyPr>
            <a:normAutofit fontScale="70000" lnSpcReduction="20000"/>
          </a:bodyPr>
          <a:lstStyle/>
          <a:p>
            <a:pPr lvl="0" algn="just">
              <a:buFont typeface="Symbol"/>
              <a:buChar char=""/>
            </a:pPr>
            <a:r>
              <a:rPr lang="ru-RU" dirty="0">
                <a:effectLst/>
                <a:latin typeface="Times New Roman"/>
                <a:ea typeface="Times New Roman"/>
              </a:rPr>
              <a:t>Заказчик при осуществлении закупок применяет Закон № 223-ФЗ, тогда как должен был применять Закон № 44-ФЗ</a:t>
            </a:r>
            <a:endParaRPr lang="ru-RU" sz="2800" dirty="0">
              <a:latin typeface="Times New Roman"/>
              <a:ea typeface="Times New Roman"/>
            </a:endParaRPr>
          </a:p>
          <a:p>
            <a:pPr algn="just">
              <a:spcAft>
                <a:spcPts val="0"/>
              </a:spcAft>
            </a:pPr>
            <a:r>
              <a:rPr lang="ru-RU" b="1" dirty="0">
                <a:effectLst/>
                <a:latin typeface="Times New Roman"/>
                <a:ea typeface="Times New Roman"/>
              </a:rPr>
              <a:t>Пример.  </a:t>
            </a:r>
            <a:r>
              <a:rPr lang="ru-RU" dirty="0">
                <a:effectLst/>
                <a:latin typeface="Times New Roman"/>
                <a:ea typeface="Times New Roman"/>
              </a:rPr>
              <a:t>Прокурорской проверкой установлено, что автономное учреждение заключило договор на выполнение подрядных работ по капитальному ремонту актового зала. Финансирование ремонтных работ осуществлено за счет средств областного бюджета, поступивших заказчику в виде субсидии.</a:t>
            </a:r>
            <a:endParaRPr lang="ru-RU" sz="2800" dirty="0">
              <a:latin typeface="Times New Roman"/>
              <a:ea typeface="Times New Roman"/>
            </a:endParaRPr>
          </a:p>
          <a:p>
            <a:pPr algn="just">
              <a:spcAft>
                <a:spcPts val="0"/>
              </a:spcAft>
            </a:pPr>
            <a:r>
              <a:rPr lang="ru-RU" dirty="0">
                <a:effectLst/>
                <a:latin typeface="Times New Roman"/>
                <a:ea typeface="Times New Roman"/>
              </a:rPr>
              <a:t>При заключении договора заказчик ошибочно руководствовался положениями Закона № 223-ФЗ, так как в соответствии с требованиями Закона № 44-ФЗ при предоставлении средств из бюджетов бюджетной системы Российской Федерации автономным учреждениям на осуществление капитальных вложений в объекты государственной, муниципальной собственности на такие юридические лица при планировании и осуществлении ими закупок за счет указанных средств распространяются положения именно Закона № 44-ФЗ.</a:t>
            </a:r>
            <a:endParaRPr lang="ru-RU" sz="2800" dirty="0">
              <a:latin typeface="Times New Roman"/>
              <a:ea typeface="Times New Roman"/>
            </a:endParaRPr>
          </a:p>
          <a:p>
            <a:endParaRPr lang="ru-RU" dirty="0"/>
          </a:p>
        </p:txBody>
      </p:sp>
    </p:spTree>
    <p:extLst>
      <p:ext uri="{BB962C8B-B14F-4D97-AF65-F5344CB8AC3E}">
        <p14:creationId xmlns:p14="http://schemas.microsoft.com/office/powerpoint/2010/main" val="24799244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23B58-0B3D-4440-B306-377A500BE2BE}"/>
              </a:ext>
            </a:extLst>
          </p:cNvPr>
          <p:cNvSpPr>
            <a:spLocks noGrp="1"/>
          </p:cNvSpPr>
          <p:nvPr>
            <p:ph type="title"/>
          </p:nvPr>
        </p:nvSpPr>
        <p:spPr/>
        <p:txBody>
          <a:bodyPr/>
          <a:lstStyle/>
          <a:p>
            <a:r>
              <a:rPr lang="ru-RU" sz="2400" dirty="0">
                <a:solidFill>
                  <a:srgbClr val="00B0F0"/>
                </a:solidFill>
              </a:rPr>
              <a:t>Специализированная прокуратура вскрыла факты осуществления бюджетным учреждением закупок в порядке, не предусмотренном действующим законодательством (Хабаровский край)</a:t>
            </a:r>
            <a:br>
              <a:rPr lang="ru-RU" sz="2400" dirty="0">
                <a:solidFill>
                  <a:srgbClr val="00B0F0"/>
                </a:solidFill>
              </a:rPr>
            </a:br>
            <a:endParaRPr lang="ru-RU" sz="2400" dirty="0">
              <a:solidFill>
                <a:srgbClr val="00B0F0"/>
              </a:solidFill>
            </a:endParaRPr>
          </a:p>
        </p:txBody>
      </p:sp>
      <p:sp>
        <p:nvSpPr>
          <p:cNvPr id="3" name="Объект 2">
            <a:extLst>
              <a:ext uri="{FF2B5EF4-FFF2-40B4-BE49-F238E27FC236}">
                <a16:creationId xmlns:a16="http://schemas.microsoft.com/office/drawing/2014/main" id="{4316C6BB-6847-4EAE-9255-12C8E2D08CB8}"/>
              </a:ext>
            </a:extLst>
          </p:cNvPr>
          <p:cNvSpPr>
            <a:spLocks noGrp="1"/>
          </p:cNvSpPr>
          <p:nvPr>
            <p:ph idx="1"/>
          </p:nvPr>
        </p:nvSpPr>
        <p:spPr>
          <a:xfrm>
            <a:off x="500543" y="1256253"/>
            <a:ext cx="10972800" cy="4525963"/>
          </a:xfrm>
        </p:spPr>
        <p:txBody>
          <a:bodyPr/>
          <a:lstStyle/>
          <a:p>
            <a:r>
              <a:rPr lang="ru-RU" sz="1400" dirty="0">
                <a:solidFill>
                  <a:srgbClr val="FF0000"/>
                </a:solidFill>
              </a:rPr>
              <a:t>Дата опубликования: 24.05.2019</a:t>
            </a:r>
          </a:p>
          <a:p>
            <a:r>
              <a:rPr lang="ru-RU" sz="1400" dirty="0"/>
              <a:t>Прокуратурой по надзору за исполнением законов на особо режимных объектах проведена проверка соблюдения законодательства о закупках товаров, работ, услуг отдельными видами юридических лиц в деятельности ФГБУЗ «Медико-санитарная часть № 99 ФМБА России», в ходе которой выявлены нарушения. </a:t>
            </a:r>
          </a:p>
          <a:p>
            <a:r>
              <a:rPr lang="ru-RU" sz="1400" dirty="0"/>
              <a:t>Установлено, что Положение о закупке товаров, работ, услуг для нужд Учреждения утверждено и размещено в единой информационной системе его руководителем 24.01.2019, то есть после начала года осуществления закупочной деятельности. </a:t>
            </a:r>
          </a:p>
          <a:p>
            <a:r>
              <a:rPr lang="ru-RU" sz="1400" dirty="0"/>
              <a:t>Данное обстоятельство, в силу прямого указания законодательства о закупках, влечет запрет на осуществление Учреждением в 2019 году закупочной деятельности по правилам Федерального закона от 18.07.2011 № 223-ФЗ «О закупках товаров, работ, услуг отдельными видами юридических лиц» и Положения о закупке ФГБУЗ «Медико-санитарная часть № 99 ФМБА России», которая в таком случае подлежит осуществлению в соответствии с требованиями Федерального закона от 05.04.2013 № 44-ФЗ «О контрактной системе в сфере закупок товаров, работ, услуг для обеспечения государственных и муниципальных нужд». </a:t>
            </a:r>
          </a:p>
          <a:p>
            <a:r>
              <a:rPr lang="ru-RU" sz="1400" dirty="0"/>
              <a:t>Вместе с тем Учреждение по истечении 4 месяцев 2019 года неправомерно провело 13 закупочных процедур по правилам Федерального закона № 223-ФЗ и Положения о закупке ФГБУЗ «Медико-санитарная часть № 99 ФМБА России», по результатам которых заключено 9 договоров, что противоречит требованиям федерального законодательства. </a:t>
            </a:r>
          </a:p>
          <a:p>
            <a:r>
              <a:rPr lang="ru-RU" sz="1400" dirty="0"/>
              <a:t>По данному факту прокурором в отношении контрактного управляющего Учреждения возбуждено дело об административном правонарушении, предусмотренном ч. 3 ст. 7.32.3 Кодекса РФ об административных правонарушениях – осуществление закупки товаров, работ, услуг в случае, если такая закупка в соответствии с законодательством РФ в сфере закупок товаров, работ, услуг отдельными видами юридических лиц должна осуществляться в порядке, предусмотренном законодательством РФ о контрактной системе в сфере закупок товаров, работ, услуг для обеспечения государственных и муниципальных нужд, в ином порядке. </a:t>
            </a:r>
          </a:p>
          <a:p>
            <a:r>
              <a:rPr lang="ru-RU" sz="1400" dirty="0"/>
              <a:t>Дополнительно начальнику Учреждения внесено представление об устранении нарушений федерального законодательства, направленное на пресечение незаконной закупочной деятельности. Принятые по итогам проверки акты прокурорского реагирования находятся на рассмотрении.</a:t>
            </a:r>
          </a:p>
          <a:p>
            <a:r>
              <a:rPr lang="ru-RU" sz="1400" dirty="0"/>
              <a:t>Источник: https://procrf.ru/news/747039-spetsializirovannaya-prokuratura-vskryila-faktyi-osuschestvleniya-byudjetnyim-uchrejdeniem-zakupok-v-poryadke.html</a:t>
            </a:r>
          </a:p>
          <a:p>
            <a:endParaRPr lang="ru-RU" dirty="0"/>
          </a:p>
        </p:txBody>
      </p:sp>
    </p:spTree>
    <p:extLst>
      <p:ext uri="{BB962C8B-B14F-4D97-AF65-F5344CB8AC3E}">
        <p14:creationId xmlns:p14="http://schemas.microsoft.com/office/powerpoint/2010/main" val="132740198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82D91-922F-4E34-AA6F-10A8916A03F8}"/>
              </a:ext>
            </a:extLst>
          </p:cNvPr>
          <p:cNvSpPr>
            <a:spLocks noGrp="1"/>
          </p:cNvSpPr>
          <p:nvPr>
            <p:ph type="title"/>
          </p:nvPr>
        </p:nvSpPr>
        <p:spPr>
          <a:xfrm>
            <a:off x="609600" y="73303"/>
            <a:ext cx="10972800" cy="1143000"/>
          </a:xfrm>
        </p:spPr>
        <p:txBody>
          <a:bodyPr/>
          <a:lstStyle/>
          <a:p>
            <a:r>
              <a:rPr lang="ru-RU" sz="2400" dirty="0">
                <a:solidFill>
                  <a:srgbClr val="00B0F0"/>
                </a:solidFill>
              </a:rPr>
              <a:t>По инициативе прокуратуры Майминского района за заключение муниципального контракта без проведения конкурсных процедур заказчик привлечен к административной ответственности</a:t>
            </a:r>
          </a:p>
        </p:txBody>
      </p:sp>
      <p:sp>
        <p:nvSpPr>
          <p:cNvPr id="3" name="Объект 2">
            <a:extLst>
              <a:ext uri="{FF2B5EF4-FFF2-40B4-BE49-F238E27FC236}">
                <a16:creationId xmlns:a16="http://schemas.microsoft.com/office/drawing/2014/main" id="{CA7D9B67-0FB3-4170-B6E1-6AB08727CE6E}"/>
              </a:ext>
            </a:extLst>
          </p:cNvPr>
          <p:cNvSpPr>
            <a:spLocks noGrp="1"/>
          </p:cNvSpPr>
          <p:nvPr>
            <p:ph idx="1"/>
          </p:nvPr>
        </p:nvSpPr>
        <p:spPr>
          <a:xfrm>
            <a:off x="385894" y="1407254"/>
            <a:ext cx="11255229" cy="4525963"/>
          </a:xfrm>
        </p:spPr>
        <p:txBody>
          <a:bodyPr/>
          <a:lstStyle/>
          <a:p>
            <a:r>
              <a:rPr lang="ru-RU" sz="1800" dirty="0">
                <a:solidFill>
                  <a:srgbClr val="FF0000"/>
                </a:solidFill>
              </a:rPr>
              <a:t>Дата опубликования 17.06.2020</a:t>
            </a:r>
          </a:p>
          <a:p>
            <a:r>
              <a:rPr lang="ru-RU" sz="1800" dirty="0"/>
              <a:t>Прокуратурой Майминского района проведена проверка исполнения требований законодательства о контрактной системе.</a:t>
            </a:r>
          </a:p>
          <a:p>
            <a:r>
              <a:rPr lang="ru-RU" sz="1800" dirty="0"/>
              <a:t>Установлено, что Муниципальным автономным учреждением «Отделом капитального строительства МО «Майминский район» в нарушение требований ст. 15 Закона о контрактной системе (№ 44-ФЗ), ст. 1 Закона о закупках (№ 223-ФЗ) неправомерно осуществлена закупка у единственного подрядчика на право заключения договора на строительство детского сада на 125 мест по ул. Молодежная, 18 в с. </a:t>
            </a:r>
            <a:r>
              <a:rPr lang="ru-RU" sz="1800" dirty="0" err="1"/>
              <a:t>Майма</a:t>
            </a:r>
            <a:r>
              <a:rPr lang="ru-RU" sz="1800" dirty="0"/>
              <a:t>.</a:t>
            </a:r>
          </a:p>
          <a:p>
            <a:r>
              <a:rPr lang="ru-RU" sz="1800" dirty="0"/>
              <a:t>По результатам проверки прокурором в отношении должностного лица возбуждено дело об административном правонарушении, предусмотренном ч.3 ст. 7.32.3 КоАП РФ (осуществление закупки товаров, работ, услуг в случае, если такая закупка в соответствии с законодательством РФ в сфере закупок товаров, работ, услуг отдельными видами юридических лиц должна осуществляться в порядке, предусмотренном законодательством РФ о контрактной системе в сфере закупок товаров, работ, услуг для обеспечения государственных и муниципальных нужд).</a:t>
            </a:r>
          </a:p>
          <a:p>
            <a:r>
              <a:rPr lang="ru-RU" sz="1800" dirty="0"/>
              <a:t>Управлением Федеральной антимонопольной службы по Республике Алтай руководитель автономного учреждения привлечен к административной ответственности и ему назначено наказание в виде административного штрафа в размере 20000 рублей.</a:t>
            </a:r>
          </a:p>
          <a:p>
            <a:r>
              <a:rPr lang="ru-RU" sz="1800" dirty="0"/>
              <a:t>Источник https://procrf.ru/news/2336376-po-initsiative-prokuraturyi-mayminskogo-rayona-za-zaklyuchenie-munitsipalnogo-kontrakta-bez.html</a:t>
            </a:r>
          </a:p>
          <a:p>
            <a:endParaRPr lang="ru-RU" dirty="0"/>
          </a:p>
        </p:txBody>
      </p:sp>
    </p:spTree>
    <p:extLst>
      <p:ext uri="{BB962C8B-B14F-4D97-AF65-F5344CB8AC3E}">
        <p14:creationId xmlns:p14="http://schemas.microsoft.com/office/powerpoint/2010/main" val="252420738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p:txBody>
          <a:bodyPr/>
          <a:lstStyle/>
          <a:p>
            <a:pPr eaLnBrk="1" hangingPunct="1"/>
            <a:r>
              <a:rPr lang="ru-RU" altLang="ru-RU">
                <a:solidFill>
                  <a:schemeClr val="accent2"/>
                </a:solidFill>
              </a:rPr>
              <a:t>Благодарю за внимание!</a:t>
            </a:r>
          </a:p>
        </p:txBody>
      </p:sp>
      <p:sp>
        <p:nvSpPr>
          <p:cNvPr id="230403" name="Rectangle 3"/>
          <p:cNvSpPr>
            <a:spLocks noGrp="1" noChangeArrowheads="1"/>
          </p:cNvSpPr>
          <p:nvPr>
            <p:ph type="body" idx="4294967295"/>
          </p:nvPr>
        </p:nvSpPr>
        <p:spPr/>
        <p:txBody>
          <a:bodyPr/>
          <a:lstStyle/>
          <a:p>
            <a:pPr algn="ctr" eaLnBrk="1" hangingPunct="1">
              <a:buFontTx/>
              <a:buNone/>
            </a:pPr>
            <a:endParaRPr lang="ru-RU" altLang="ru-RU" dirty="0">
              <a:solidFill>
                <a:srgbClr val="A50021"/>
              </a:solidFill>
            </a:endParaRPr>
          </a:p>
          <a:p>
            <a:pPr algn="ctr" eaLnBrk="1" hangingPunct="1">
              <a:buFontTx/>
              <a:buNone/>
            </a:pPr>
            <a:r>
              <a:rPr lang="ru-RU" altLang="ru-RU" dirty="0">
                <a:solidFill>
                  <a:srgbClr val="A50021"/>
                </a:solidFill>
              </a:rPr>
              <a:t>Трефилова Татьяна Николаевна  - </a:t>
            </a:r>
          </a:p>
          <a:p>
            <a:pPr algn="ctr" eaLnBrk="1" hangingPunct="1">
              <a:buFontTx/>
              <a:buNone/>
            </a:pPr>
            <a:endParaRPr lang="ru-RU" altLang="ru-RU" dirty="0">
              <a:solidFill>
                <a:srgbClr val="A50021"/>
              </a:solidFill>
            </a:endParaRPr>
          </a:p>
          <a:p>
            <a:pPr algn="ctr" eaLnBrk="1" hangingPunct="1">
              <a:buFontTx/>
              <a:buNone/>
            </a:pPr>
            <a:r>
              <a:rPr lang="en-US" altLang="ru-RU" dirty="0">
                <a:solidFill>
                  <a:srgbClr val="A50021"/>
                </a:solidFill>
                <a:hlinkClick r:id="rId2"/>
              </a:rPr>
              <a:t>igzgos@gmail.com</a:t>
            </a:r>
            <a:endParaRPr lang="ru-RU" altLang="ru-RU" dirty="0">
              <a:solidFill>
                <a:srgbClr val="A50021"/>
              </a:solidFill>
            </a:endParaRPr>
          </a:p>
          <a:p>
            <a:pPr algn="ctr" eaLnBrk="1" hangingPunct="1">
              <a:buFontTx/>
              <a:buNone/>
            </a:pPr>
            <a:endParaRPr lang="ru-RU" altLang="ru-RU" dirty="0">
              <a:solidFill>
                <a:srgbClr val="A50021"/>
              </a:solidFill>
            </a:endParaRPr>
          </a:p>
        </p:txBody>
      </p:sp>
    </p:spTree>
    <p:extLst>
      <p:ext uri="{BB962C8B-B14F-4D97-AF65-F5344CB8AC3E}">
        <p14:creationId xmlns:p14="http://schemas.microsoft.com/office/powerpoint/2010/main" val="158553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81691"/>
            <a:ext cx="10972800" cy="539094"/>
          </a:xfrm>
        </p:spPr>
        <p:txBody>
          <a:bodyPr/>
          <a:lstStyle/>
          <a:p>
            <a:r>
              <a:rPr lang="ru-RU" sz="3200" dirty="0">
                <a:solidFill>
                  <a:srgbClr val="FF0000"/>
                </a:solidFill>
              </a:rPr>
              <a:t>104-ФЗ от 16.04.2022 – с 01.07.2022</a:t>
            </a:r>
          </a:p>
        </p:txBody>
      </p:sp>
      <p:graphicFrame>
        <p:nvGraphicFramePr>
          <p:cNvPr id="4" name="Таблица 4">
            <a:extLst>
              <a:ext uri="{FF2B5EF4-FFF2-40B4-BE49-F238E27FC236}">
                <a16:creationId xmlns:a16="http://schemas.microsoft.com/office/drawing/2014/main" id="{4F222ABC-202E-4503-2748-8132818348A7}"/>
              </a:ext>
            </a:extLst>
          </p:cNvPr>
          <p:cNvGraphicFramePr>
            <a:graphicFrameLocks noGrp="1"/>
          </p:cNvGraphicFramePr>
          <p:nvPr/>
        </p:nvGraphicFramePr>
        <p:xfrm>
          <a:off x="536895" y="644749"/>
          <a:ext cx="11450972" cy="6131560"/>
        </p:xfrm>
        <a:graphic>
          <a:graphicData uri="http://schemas.openxmlformats.org/drawingml/2006/table">
            <a:tbl>
              <a:tblPr firstRow="1" bandRow="1">
                <a:tableStyleId>{F5AB1C69-6EDB-4FF4-983F-18BD219EF322}</a:tableStyleId>
              </a:tblPr>
              <a:tblGrid>
                <a:gridCol w="5725486">
                  <a:extLst>
                    <a:ext uri="{9D8B030D-6E8A-4147-A177-3AD203B41FA5}">
                      <a16:colId xmlns:a16="http://schemas.microsoft.com/office/drawing/2014/main" val="755168150"/>
                    </a:ext>
                  </a:extLst>
                </a:gridCol>
                <a:gridCol w="5725486">
                  <a:extLst>
                    <a:ext uri="{9D8B030D-6E8A-4147-A177-3AD203B41FA5}">
                      <a16:colId xmlns:a16="http://schemas.microsoft.com/office/drawing/2014/main" val="662870085"/>
                    </a:ext>
                  </a:extLst>
                </a:gridCol>
              </a:tblGrid>
              <a:tr h="370840">
                <a:tc>
                  <a:txBody>
                    <a:bodyPr/>
                    <a:lstStyle/>
                    <a:p>
                      <a:r>
                        <a:rPr lang="ru-RU" dirty="0"/>
                        <a:t>Редакция до 01.07.2022</a:t>
                      </a:r>
                    </a:p>
                  </a:txBody>
                  <a:tcPr/>
                </a:tc>
                <a:tc>
                  <a:txBody>
                    <a:bodyPr/>
                    <a:lstStyle/>
                    <a:p>
                      <a:r>
                        <a:rPr lang="ru-RU" dirty="0"/>
                        <a:t>Редакция с 01.07.2022</a:t>
                      </a:r>
                    </a:p>
                  </a:txBody>
                  <a:tcPr/>
                </a:tc>
                <a:extLst>
                  <a:ext uri="{0D108BD9-81ED-4DB2-BD59-A6C34878D82A}">
                    <a16:rowId xmlns:a16="http://schemas.microsoft.com/office/drawing/2014/main" val="247876954"/>
                  </a:ext>
                </a:extLst>
              </a:tr>
              <a:tr h="370840">
                <a:tc>
                  <a:txBody>
                    <a:bodyPr/>
                    <a:lstStyle/>
                    <a:p>
                      <a:r>
                        <a:rPr lang="ru-RU" sz="1600" dirty="0"/>
                        <a:t>Статья 3.1-3. Особенности заключения и исполнения договора, предметом которого является выполнение проектных и (или) изыскательских работ</a:t>
                      </a:r>
                    </a:p>
                  </a:txBody>
                  <a:tcPr/>
                </a:tc>
                <a:tc>
                  <a:txBody>
                    <a:bodyPr/>
                    <a:lstStyle/>
                    <a:p>
                      <a:r>
                        <a:rPr lang="ru-RU" sz="1600" dirty="0"/>
                        <a:t>Статья 3.1-3. Особенности заключения и исполнения договоров, предметом которых являются </a:t>
                      </a:r>
                      <a:r>
                        <a:rPr lang="ru-RU" sz="1600" dirty="0">
                          <a:solidFill>
                            <a:srgbClr val="FF0000"/>
                          </a:solidFill>
                        </a:rPr>
                        <a:t>подготовка проектной документации и (или) выполнение инженерных изысканий, строительство, реконструкция и (или) капитальный ремонт объектов капитального строительства</a:t>
                      </a:r>
                    </a:p>
                  </a:txBody>
                  <a:tcPr/>
                </a:tc>
                <a:extLst>
                  <a:ext uri="{0D108BD9-81ED-4DB2-BD59-A6C34878D82A}">
                    <a16:rowId xmlns:a16="http://schemas.microsoft.com/office/drawing/2014/main" val="957058458"/>
                  </a:ext>
                </a:extLst>
              </a:tr>
              <a:tr h="370840">
                <a:tc>
                  <a:txBody>
                    <a:bodyPr/>
                    <a:lstStyle/>
                    <a:p>
                      <a:r>
                        <a:rPr lang="ru-RU" sz="1400" dirty="0"/>
                        <a:t>1. Договор, предметом которого является </a:t>
                      </a:r>
                      <a:r>
                        <a:rPr lang="ru-RU" sz="1400" b="1" dirty="0"/>
                        <a:t>выполнение проектных и (или) изыскательских работ</a:t>
                      </a:r>
                      <a:r>
                        <a:rPr lang="ru-RU" sz="1400" dirty="0"/>
                        <a:t>, должен содержать условие, согласно которому с даты приемки результатов выполнения проектных и (или) изыскательских работ исключительные права на результаты выполненных проектных и (или) изыскательских работ принадлежат указанным в части 2 статьи 1 настоящего Федерального закона юридическим лицам, от имени которых заключен договор.</a:t>
                      </a:r>
                    </a:p>
                  </a:txBody>
                  <a:tcPr/>
                </a:tc>
                <a:tc>
                  <a:txBody>
                    <a:bodyPr/>
                    <a:lstStyle/>
                    <a:p>
                      <a:r>
                        <a:rPr lang="ru-RU" sz="1400" dirty="0"/>
                        <a:t>1. Договор, предметом которого являются </a:t>
                      </a:r>
                      <a:r>
                        <a:rPr lang="ru-RU" sz="1400" b="1" dirty="0"/>
                        <a:t>подготовка проектной документации и (или) выполнение инженерных изысканий</a:t>
                      </a:r>
                      <a:r>
                        <a:rPr lang="ru-RU" sz="1400" dirty="0"/>
                        <a:t>, должен содержать условие, согласно которому с даты приемки результатов работ по такому договору исключительные права на результаты таких работ принадлежат указанным в части 2 статьи 1 настоящего Федерального закона юридическим лицам, от имени которых заключен договор.</a:t>
                      </a:r>
                    </a:p>
                  </a:txBody>
                  <a:tcPr/>
                </a:tc>
                <a:extLst>
                  <a:ext uri="{0D108BD9-81ED-4DB2-BD59-A6C34878D82A}">
                    <a16:rowId xmlns:a16="http://schemas.microsoft.com/office/drawing/2014/main" val="3377696761"/>
                  </a:ext>
                </a:extLst>
              </a:tr>
              <a:tr h="370840">
                <a:tc>
                  <a:txBody>
                    <a:bodyPr/>
                    <a:lstStyle/>
                    <a:p>
                      <a:r>
                        <a:rPr lang="ru-RU" sz="1400" dirty="0"/>
                        <a:t>2. Результатом выполненной работы по договору, предметом которого в соответствии с Гражданским кодексом Российской Федерации является выполнение проектных и (или) изыскательских работ, являются проектная документация и (или) документ, содержащий результаты инженерных изысканий. В случае, если в соответствии с Градостроительным кодексом Российской Федерации проведение экспертизы проектной документации и (или) результатов инженерных изысканий является обязательным, проектная документация и (или) документ, содержащий результаты инженерных изысканий, признаются результатом выполненных проектных и (или) изыскательских работ по такому договору при наличии положительного заключения экспертизы проектной документации и (или) результатов инженерных изысканий.</a:t>
                      </a:r>
                    </a:p>
                  </a:txBody>
                  <a:tcPr/>
                </a:tc>
                <a:tc>
                  <a:txBody>
                    <a:bodyPr/>
                    <a:lstStyle/>
                    <a:p>
                      <a:r>
                        <a:rPr lang="ru-RU" sz="1400" dirty="0"/>
                        <a:t>2. Результатом выполненной работы по договору, предметом которого в соответствии </a:t>
                      </a:r>
                      <a:r>
                        <a:rPr lang="ru-RU" sz="1400" b="1" dirty="0"/>
                        <a:t>с законодательством Российской Федерации о градостроительной деятельности </a:t>
                      </a:r>
                      <a:r>
                        <a:rPr lang="ru-RU" sz="1400" dirty="0"/>
                        <a:t>являются подготовка проектной документации и (или) выполнение инженерных изысканий, являются проектная документация и (или) документ, содержащий результаты инженерных изысканий. В случае, если в соответствии с Градостроительным кодексом Российской Федерации проведение экспертизы проектной документации и (или) результатов инженерных изысканий является обязательным, проектная документация и (или) документ, содержащий результаты инженерных изысканий, признаются результатом выполненных проектных и (или) изыскательских работ по такому договору при наличии положительного заключения экспертизы проектной документации и (или) результатов инженерных изысканий.</a:t>
                      </a:r>
                    </a:p>
                  </a:txBody>
                  <a:tcPr/>
                </a:tc>
                <a:extLst>
                  <a:ext uri="{0D108BD9-81ED-4DB2-BD59-A6C34878D82A}">
                    <a16:rowId xmlns:a16="http://schemas.microsoft.com/office/drawing/2014/main" val="1579192972"/>
                  </a:ext>
                </a:extLst>
              </a:tr>
            </a:tbl>
          </a:graphicData>
        </a:graphic>
      </p:graphicFrame>
    </p:spTree>
    <p:extLst>
      <p:ext uri="{BB962C8B-B14F-4D97-AF65-F5344CB8AC3E}">
        <p14:creationId xmlns:p14="http://schemas.microsoft.com/office/powerpoint/2010/main" val="56113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7AFFC-6933-4CD8-B047-61078CFF5DED}"/>
              </a:ext>
            </a:extLst>
          </p:cNvPr>
          <p:cNvSpPr>
            <a:spLocks noGrp="1"/>
          </p:cNvSpPr>
          <p:nvPr>
            <p:ph type="title"/>
          </p:nvPr>
        </p:nvSpPr>
        <p:spPr>
          <a:xfrm>
            <a:off x="838200" y="1782865"/>
            <a:ext cx="10515600" cy="1325563"/>
          </a:xfrm>
        </p:spPr>
        <p:txBody>
          <a:bodyPr>
            <a:normAutofit/>
          </a:bodyPr>
          <a:lstStyle/>
          <a:p>
            <a:r>
              <a:rPr lang="ru-RU" dirty="0">
                <a:solidFill>
                  <a:srgbClr val="FF0000"/>
                </a:solidFill>
              </a:rPr>
              <a:t>Импортозамещение (национальный режим) в 223-ФЗ</a:t>
            </a:r>
          </a:p>
        </p:txBody>
      </p:sp>
    </p:spTree>
    <p:extLst>
      <p:ext uri="{BB962C8B-B14F-4D97-AF65-F5344CB8AC3E}">
        <p14:creationId xmlns:p14="http://schemas.microsoft.com/office/powerpoint/2010/main" val="910613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81691"/>
            <a:ext cx="10972800" cy="539094"/>
          </a:xfrm>
        </p:spPr>
        <p:txBody>
          <a:bodyPr/>
          <a:lstStyle/>
          <a:p>
            <a:r>
              <a:rPr lang="ru-RU" sz="3200" dirty="0">
                <a:solidFill>
                  <a:srgbClr val="FF0000"/>
                </a:solidFill>
              </a:rPr>
              <a:t>104-ФЗ от 16.04.2022 – с 01.07.2022</a:t>
            </a:r>
          </a:p>
        </p:txBody>
      </p:sp>
      <p:sp>
        <p:nvSpPr>
          <p:cNvPr id="5" name="TextBox 4">
            <a:extLst>
              <a:ext uri="{FF2B5EF4-FFF2-40B4-BE49-F238E27FC236}">
                <a16:creationId xmlns:a16="http://schemas.microsoft.com/office/drawing/2014/main" id="{BB686227-6DA5-AADB-60F2-EDC827B8573E}"/>
              </a:ext>
            </a:extLst>
          </p:cNvPr>
          <p:cNvSpPr txBox="1"/>
          <p:nvPr/>
        </p:nvSpPr>
        <p:spPr>
          <a:xfrm>
            <a:off x="609600" y="620785"/>
            <a:ext cx="1131115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a:ea typeface="+mn-ea"/>
                <a:cs typeface="+mn-cs"/>
              </a:rPr>
              <a:t>Статья 3.1-3. Особенности заключения и исполнения договоров, предметом которых являются подготовка проектной документации и (или) выполнение инженерных изысканий, строительство, реконструкция и (или) капитальный ремонт объектов капитального строительства</a:t>
            </a:r>
          </a:p>
        </p:txBody>
      </p:sp>
      <p:sp>
        <p:nvSpPr>
          <p:cNvPr id="7" name="TextBox 6">
            <a:extLst>
              <a:ext uri="{FF2B5EF4-FFF2-40B4-BE49-F238E27FC236}">
                <a16:creationId xmlns:a16="http://schemas.microsoft.com/office/drawing/2014/main" id="{BBB4A890-08EA-B962-97D1-394E4F78F91D}"/>
              </a:ext>
            </a:extLst>
          </p:cNvPr>
          <p:cNvSpPr txBox="1"/>
          <p:nvPr/>
        </p:nvSpPr>
        <p:spPr>
          <a:xfrm>
            <a:off x="318783" y="1544115"/>
            <a:ext cx="1111890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3</a:t>
            </a:r>
            <a:r>
              <a:rPr kumimoji="0" lang="ru-RU" sz="1600" b="0" i="0" u="none" strike="noStrike" kern="1200" cap="none" spc="0" normalizeH="0" baseline="0" noProof="0" dirty="0">
                <a:ln>
                  <a:noFill/>
                </a:ln>
                <a:solidFill>
                  <a:prstClr val="black"/>
                </a:solidFill>
                <a:effectLst/>
                <a:uLnTx/>
                <a:uFillTx/>
                <a:latin typeface="Calibri"/>
                <a:ea typeface="+mn-ea"/>
                <a:cs typeface="+mn-cs"/>
              </a:rPr>
              <a:t>. Результатом выполненной работы по договору, предметом которого являются строительство, реконструкция объекта капитального строительства, является построенный, реконструированный объект капитального строительства, в отношении которого получены заключение федерального органа исполнительной власти, органа исполнительной власти субъекта Российской Федерации, уполномоченных на осуществление государственного строительного надзора, о соответствии построенного, реконструированного объекта капитального строительства требованиям проектной документации и заключение федерального органа исполнительной власти, уполномоченного на осуществление федерального государственного экологического надзора, в случаях, предусмотренных частью 5 статьи 54 Градостроительного кодекса Российской Федерации.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4. </a:t>
            </a:r>
            <a:r>
              <a:rPr kumimoji="0" lang="ru-RU" sz="1600" b="0" i="0" u="none" strike="noStrike" kern="1200" cap="none" spc="0" normalizeH="0" baseline="0" noProof="0" dirty="0">
                <a:ln>
                  <a:noFill/>
                </a:ln>
                <a:solidFill>
                  <a:prstClr val="black"/>
                </a:solidFill>
                <a:effectLst/>
                <a:uLnTx/>
                <a:uFillTx/>
                <a:latin typeface="Calibri"/>
                <a:ea typeface="+mn-ea"/>
                <a:cs typeface="+mn-cs"/>
              </a:rPr>
              <a:t>Предметом договора могут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 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договора наряду с подготовкой проектной документации и (или) выполнением инженерных изысканий,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5. </a:t>
            </a:r>
            <a:r>
              <a:rPr kumimoji="0" lang="ru-RU" sz="1600" b="0" i="0" u="none" strike="noStrike" kern="1200" cap="none" spc="0" normalizeH="0" baseline="0" noProof="0" dirty="0">
                <a:ln>
                  <a:noFill/>
                </a:ln>
                <a:solidFill>
                  <a:prstClr val="black"/>
                </a:solidFill>
                <a:effectLst/>
                <a:uLnTx/>
                <a:uFillTx/>
                <a:latin typeface="Calibri"/>
                <a:ea typeface="+mn-ea"/>
                <a:cs typeface="+mn-cs"/>
              </a:rPr>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договора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a:t>
            </a:r>
          </a:p>
        </p:txBody>
      </p:sp>
    </p:spTree>
    <p:extLst>
      <p:ext uri="{BB962C8B-B14F-4D97-AF65-F5344CB8AC3E}">
        <p14:creationId xmlns:p14="http://schemas.microsoft.com/office/powerpoint/2010/main" val="304723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0CDD896-C8ED-FE76-D7F3-3F38B6AD0102}"/>
              </a:ext>
            </a:extLst>
          </p:cNvPr>
          <p:cNvPicPr>
            <a:picLocks noGrp="1" noChangeAspect="1"/>
          </p:cNvPicPr>
          <p:nvPr>
            <p:ph idx="1"/>
          </p:nvPr>
        </p:nvPicPr>
        <p:blipFill>
          <a:blip r:embed="rId2"/>
          <a:stretch>
            <a:fillRect/>
          </a:stretch>
        </p:blipFill>
        <p:spPr>
          <a:xfrm>
            <a:off x="757881" y="304800"/>
            <a:ext cx="4813360" cy="5807676"/>
          </a:xfrm>
        </p:spPr>
      </p:pic>
      <p:pic>
        <p:nvPicPr>
          <p:cNvPr id="7" name="Рисунок 6">
            <a:extLst>
              <a:ext uri="{FF2B5EF4-FFF2-40B4-BE49-F238E27FC236}">
                <a16:creationId xmlns:a16="http://schemas.microsoft.com/office/drawing/2014/main" id="{3E3E1679-1BE9-B891-6065-D7272710A59F}"/>
              </a:ext>
            </a:extLst>
          </p:cNvPr>
          <p:cNvPicPr>
            <a:picLocks noChangeAspect="1"/>
          </p:cNvPicPr>
          <p:nvPr/>
        </p:nvPicPr>
        <p:blipFill>
          <a:blip r:embed="rId3"/>
          <a:stretch>
            <a:fillRect/>
          </a:stretch>
        </p:blipFill>
        <p:spPr>
          <a:xfrm>
            <a:off x="6620761" y="304800"/>
            <a:ext cx="4950941" cy="3914286"/>
          </a:xfrm>
          <a:prstGeom prst="rect">
            <a:avLst/>
          </a:prstGeom>
        </p:spPr>
      </p:pic>
    </p:spTree>
    <p:extLst>
      <p:ext uri="{BB962C8B-B14F-4D97-AF65-F5344CB8AC3E}">
        <p14:creationId xmlns:p14="http://schemas.microsoft.com/office/powerpoint/2010/main" val="345629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7AFFC-6933-4CD8-B047-61078CFF5DED}"/>
              </a:ext>
            </a:extLst>
          </p:cNvPr>
          <p:cNvSpPr>
            <a:spLocks noGrp="1"/>
          </p:cNvSpPr>
          <p:nvPr>
            <p:ph type="title"/>
          </p:nvPr>
        </p:nvSpPr>
        <p:spPr>
          <a:xfrm>
            <a:off x="838200" y="1782865"/>
            <a:ext cx="10515600" cy="1325563"/>
          </a:xfrm>
        </p:spPr>
        <p:txBody>
          <a:bodyPr>
            <a:normAutofit/>
          </a:bodyPr>
          <a:lstStyle/>
          <a:p>
            <a:r>
              <a:rPr lang="ru-RU" dirty="0">
                <a:solidFill>
                  <a:srgbClr val="FF0000"/>
                </a:solidFill>
              </a:rPr>
              <a:t>Изменения в порядке ведения договоров</a:t>
            </a:r>
          </a:p>
        </p:txBody>
      </p:sp>
    </p:spTree>
    <p:extLst>
      <p:ext uri="{BB962C8B-B14F-4D97-AF65-F5344CB8AC3E}">
        <p14:creationId xmlns:p14="http://schemas.microsoft.com/office/powerpoint/2010/main" val="421701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35BEB-FF22-4890-8415-F08020FF45F6}"/>
              </a:ext>
            </a:extLst>
          </p:cNvPr>
          <p:cNvSpPr>
            <a:spLocks noGrp="1"/>
          </p:cNvSpPr>
          <p:nvPr>
            <p:ph type="title"/>
          </p:nvPr>
        </p:nvSpPr>
        <p:spPr>
          <a:xfrm>
            <a:off x="852881" y="681038"/>
            <a:ext cx="10515600" cy="1325563"/>
          </a:xfrm>
        </p:spPr>
        <p:txBody>
          <a:bodyPr/>
          <a:lstStyle/>
          <a:p>
            <a:pPr algn="ctr"/>
            <a:r>
              <a:rPr lang="ru-RU" sz="2400" dirty="0">
                <a:solidFill>
                  <a:srgbClr val="00B0F0"/>
                </a:solidFill>
              </a:rPr>
              <a:t>Постановление Правительства Российской Федерации от 27.01.2022 № 60 "О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 </a:t>
            </a:r>
            <a:r>
              <a:rPr lang="ru-RU" sz="2400" dirty="0">
                <a:solidFill>
                  <a:srgbClr val="FF0000"/>
                </a:solidFill>
              </a:rPr>
              <a:t>с 03.02.2022</a:t>
            </a:r>
          </a:p>
        </p:txBody>
      </p:sp>
      <p:sp>
        <p:nvSpPr>
          <p:cNvPr id="3" name="Объект 2">
            <a:extLst>
              <a:ext uri="{FF2B5EF4-FFF2-40B4-BE49-F238E27FC236}">
                <a16:creationId xmlns:a16="http://schemas.microsoft.com/office/drawing/2014/main" id="{0EC48D7B-F349-4404-98CB-E23D9F63426D}"/>
              </a:ext>
            </a:extLst>
          </p:cNvPr>
          <p:cNvSpPr>
            <a:spLocks noGrp="1"/>
          </p:cNvSpPr>
          <p:nvPr>
            <p:ph idx="1"/>
          </p:nvPr>
        </p:nvSpPr>
        <p:spPr>
          <a:xfrm>
            <a:off x="838200" y="2726421"/>
            <a:ext cx="10515600" cy="3450541"/>
          </a:xfrm>
        </p:spPr>
        <p:txBody>
          <a:bodyPr/>
          <a:lstStyle/>
          <a:p>
            <a:r>
              <a:rPr lang="ru-RU" sz="1600" dirty="0"/>
              <a:t>2. В реестр включаются следующие информация и документы:</a:t>
            </a:r>
          </a:p>
          <a:p>
            <a:r>
              <a:rPr lang="ru-RU" sz="1600" dirty="0">
                <a:solidFill>
                  <a:srgbClr val="FF0000"/>
                </a:solidFill>
              </a:rPr>
              <a:t>д 1) информация об объемах оплаты договора в течение каждого календарного года его исполнения, в случае если период исполнения договора превышает один календарный год; ……</a:t>
            </a:r>
          </a:p>
          <a:p>
            <a:endParaRPr lang="ru-RU" sz="1600" dirty="0"/>
          </a:p>
        </p:txBody>
      </p:sp>
    </p:spTree>
    <p:extLst>
      <p:ext uri="{BB962C8B-B14F-4D97-AF65-F5344CB8AC3E}">
        <p14:creationId xmlns:p14="http://schemas.microsoft.com/office/powerpoint/2010/main" val="1488894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7AFFC-6933-4CD8-B047-61078CFF5DED}"/>
              </a:ext>
            </a:extLst>
          </p:cNvPr>
          <p:cNvSpPr>
            <a:spLocks noGrp="1"/>
          </p:cNvSpPr>
          <p:nvPr>
            <p:ph type="title"/>
          </p:nvPr>
        </p:nvSpPr>
        <p:spPr>
          <a:xfrm>
            <a:off x="838200" y="1782865"/>
            <a:ext cx="10515600" cy="1325563"/>
          </a:xfrm>
        </p:spPr>
        <p:txBody>
          <a:bodyPr>
            <a:normAutofit/>
          </a:bodyPr>
          <a:lstStyle/>
          <a:p>
            <a:r>
              <a:rPr lang="ru-RU" dirty="0">
                <a:solidFill>
                  <a:srgbClr val="FF0000"/>
                </a:solidFill>
              </a:rPr>
              <a:t>Изменения в порядке размещения информации в ЕИС (908 ПП)</a:t>
            </a:r>
          </a:p>
        </p:txBody>
      </p:sp>
    </p:spTree>
    <p:extLst>
      <p:ext uri="{BB962C8B-B14F-4D97-AF65-F5344CB8AC3E}">
        <p14:creationId xmlns:p14="http://schemas.microsoft.com/office/powerpoint/2010/main" val="243135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786E2A-B165-4AB2-B2A4-14F1F630FB41}"/>
              </a:ext>
            </a:extLst>
          </p:cNvPr>
          <p:cNvSpPr>
            <a:spLocks noGrp="1"/>
          </p:cNvSpPr>
          <p:nvPr>
            <p:ph type="title"/>
          </p:nvPr>
        </p:nvSpPr>
        <p:spPr>
          <a:xfrm>
            <a:off x="838200" y="365125"/>
            <a:ext cx="10515600" cy="549275"/>
          </a:xfrm>
        </p:spPr>
        <p:txBody>
          <a:bodyPr>
            <a:normAutofit fontScale="90000"/>
          </a:bodyPr>
          <a:lstStyle/>
          <a:p>
            <a:r>
              <a:rPr lang="ru-RU" dirty="0">
                <a:solidFill>
                  <a:srgbClr val="FF0000"/>
                </a:solidFill>
              </a:rPr>
              <a:t>С 03.02.2022 утратили силу коды:</a:t>
            </a:r>
          </a:p>
        </p:txBody>
      </p:sp>
      <p:sp>
        <p:nvSpPr>
          <p:cNvPr id="3" name="Объект 2">
            <a:extLst>
              <a:ext uri="{FF2B5EF4-FFF2-40B4-BE49-F238E27FC236}">
                <a16:creationId xmlns:a16="http://schemas.microsoft.com/office/drawing/2014/main" id="{5ADDC89A-B137-473C-8641-38A6C426FA59}"/>
              </a:ext>
            </a:extLst>
          </p:cNvPr>
          <p:cNvSpPr>
            <a:spLocks noGrp="1"/>
          </p:cNvSpPr>
          <p:nvPr>
            <p:ph idx="1"/>
          </p:nvPr>
        </p:nvSpPr>
        <p:spPr>
          <a:xfrm>
            <a:off x="662031" y="1253330"/>
            <a:ext cx="10515600" cy="5298471"/>
          </a:xfrm>
        </p:spPr>
        <p:txBody>
          <a:bodyPr>
            <a:normAutofit fontScale="70000" lnSpcReduction="20000"/>
          </a:bodyPr>
          <a:lstStyle/>
          <a:p>
            <a:r>
              <a:rPr lang="ru-RU" b="1" dirty="0"/>
              <a:t>140</a:t>
            </a:r>
            <a:r>
              <a:rPr lang="ru-RU" dirty="0"/>
              <a:t> - конкурентной закупки, предусмотренной статьей 3.5 Федерального закона;</a:t>
            </a:r>
          </a:p>
          <a:p>
            <a:endParaRPr lang="ru-RU" dirty="0"/>
          </a:p>
          <a:p>
            <a:r>
              <a:rPr lang="ru-RU" b="1" dirty="0"/>
              <a:t>141 </a:t>
            </a:r>
            <a:r>
              <a:rPr lang="ru-RU" dirty="0"/>
              <a:t>- конкурентной закупки, предусмотренной статьей 3.5 Федерального закона, признанной несостоявшейся в связи с тем, что на участие в закупке подана только одна заявка и с участником, подавшим такую заявку, заключен договор;</a:t>
            </a:r>
          </a:p>
          <a:p>
            <a:endParaRPr lang="ru-RU" dirty="0"/>
          </a:p>
          <a:p>
            <a:r>
              <a:rPr lang="ru-RU" b="1" dirty="0"/>
              <a:t>142</a:t>
            </a:r>
            <a:r>
              <a:rPr lang="ru-RU" dirty="0"/>
              <a:t> - конкурентной закупки, предусмотренной статьей 3.5 Федерального закона, признанной несостоявшейся в связи с тем, что по результатам ее проведения отклонены все заявки, кроме заявки, поданной участником закупки, с которым заключен договор;</a:t>
            </a:r>
          </a:p>
          <a:p>
            <a:endParaRPr lang="ru-RU" dirty="0"/>
          </a:p>
          <a:p>
            <a:r>
              <a:rPr lang="ru-RU" sz="2200" i="1" dirty="0"/>
              <a:t>Ч. 1. ст. 3.5. Закрытый конкурс, закрытый аукцион, закрытый запрос котировок, закрытый запрос предложений или иная конкурентная закупка, осуществляемая закрытым способом, проводится в случае, если сведения о такой закупке составляют государственную тайну, или если такая закупка осуществляется в рамках выполнения государственного оборонного заказа в целях обеспечения обороны и безопасности Российской Федерации в части заказов на создание, модернизацию, поставки, ремонт, сервисное обслуживание и утилизацию вооружения, военной и специальной техники, на разработку, производство и поставки космической техники и объектов космической инфраструктуры, или если координационным органом Правительства Российской Федерации в отношении такой закупки принято решение в соответствии с пунктом 2 или 3 части 8 статьи 3.1 настоящего Федерального закона, или если в отношении такой закупки Правительством Российской Федерации принято решение в соответствии с частью 16 статьи 4 настоящего Федерального закона (далее также - закрытая конкурентная закупка).</a:t>
            </a:r>
          </a:p>
        </p:txBody>
      </p:sp>
    </p:spTree>
    <p:extLst>
      <p:ext uri="{BB962C8B-B14F-4D97-AF65-F5344CB8AC3E}">
        <p14:creationId xmlns:p14="http://schemas.microsoft.com/office/powerpoint/2010/main" val="3339655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786E2A-B165-4AB2-B2A4-14F1F630FB41}"/>
              </a:ext>
            </a:extLst>
          </p:cNvPr>
          <p:cNvSpPr>
            <a:spLocks noGrp="1"/>
          </p:cNvSpPr>
          <p:nvPr>
            <p:ph type="title"/>
          </p:nvPr>
        </p:nvSpPr>
        <p:spPr>
          <a:xfrm>
            <a:off x="838200" y="365125"/>
            <a:ext cx="10515600" cy="549275"/>
          </a:xfrm>
        </p:spPr>
        <p:txBody>
          <a:bodyPr>
            <a:normAutofit fontScale="90000"/>
          </a:bodyPr>
          <a:lstStyle/>
          <a:p>
            <a:r>
              <a:rPr lang="ru-RU" dirty="0">
                <a:solidFill>
                  <a:srgbClr val="FF0000"/>
                </a:solidFill>
              </a:rPr>
              <a:t>С 03.02.2022 утратили силу коды:</a:t>
            </a:r>
          </a:p>
        </p:txBody>
      </p:sp>
      <p:sp>
        <p:nvSpPr>
          <p:cNvPr id="3" name="Объект 2">
            <a:extLst>
              <a:ext uri="{FF2B5EF4-FFF2-40B4-BE49-F238E27FC236}">
                <a16:creationId xmlns:a16="http://schemas.microsoft.com/office/drawing/2014/main" id="{5ADDC89A-B137-473C-8641-38A6C426FA59}"/>
              </a:ext>
            </a:extLst>
          </p:cNvPr>
          <p:cNvSpPr>
            <a:spLocks noGrp="1"/>
          </p:cNvSpPr>
          <p:nvPr>
            <p:ph idx="1"/>
          </p:nvPr>
        </p:nvSpPr>
        <p:spPr>
          <a:xfrm>
            <a:off x="662031" y="1253330"/>
            <a:ext cx="10515600" cy="5298471"/>
          </a:xfrm>
        </p:spPr>
        <p:txBody>
          <a:bodyPr>
            <a:normAutofit lnSpcReduction="10000"/>
          </a:bodyPr>
          <a:lstStyle/>
          <a:p>
            <a:r>
              <a:rPr lang="ru-RU" sz="1800" b="1" dirty="0"/>
              <a:t>310 - </a:t>
            </a:r>
            <a:r>
              <a:rPr lang="ru-RU" sz="1800" dirty="0"/>
              <a:t>закупки, сведения о которой не подлежат размещению в единой информационной системе в соответствии с частью 15 статьи 4 Федерального закона (за исключением закупок, предусмотренных статьей 3 5 Федерального закона);</a:t>
            </a:r>
          </a:p>
          <a:p>
            <a:endParaRPr lang="ru-RU" sz="1800" b="1" dirty="0"/>
          </a:p>
          <a:p>
            <a:r>
              <a:rPr lang="ru-RU" sz="1800" b="1" dirty="0"/>
              <a:t>320 - </a:t>
            </a:r>
            <a:r>
              <a:rPr lang="ru-RU" sz="1800" dirty="0"/>
              <a:t>закупки, указанной в пунктах 1 - 3 части 15 статьи 4 Федерального закона, в случае принятия заказчиком решения о </a:t>
            </a:r>
            <a:r>
              <a:rPr lang="ru-RU" sz="1800" dirty="0" err="1"/>
              <a:t>неразмещении</a:t>
            </a:r>
            <a:r>
              <a:rPr lang="ru-RU" sz="1800" dirty="0"/>
              <a:t> сведений о такой закупке в единой информационной системе;</a:t>
            </a:r>
          </a:p>
          <a:p>
            <a:endParaRPr lang="ru-RU" sz="1800" i="1" dirty="0"/>
          </a:p>
          <a:p>
            <a:r>
              <a:rPr lang="ru-RU" sz="1500" i="1" dirty="0"/>
              <a:t>1) о закупке товаров, работ, услуг, стоимость которых не превышает сто тысяч рублей. В случае, если годовая выручка заказчика за отчетный финансовый год составляет более чем пять миллиардов рублей, заказчик вправе не размещать в единой информационной системе сведения о закупке товаров, работ, услуг, стоимость которых не превышает пятьсот тысяч рублей;</a:t>
            </a:r>
          </a:p>
          <a:p>
            <a:endParaRPr lang="ru-RU" sz="1500" i="1" dirty="0"/>
          </a:p>
          <a:p>
            <a:r>
              <a:rPr lang="ru-RU" sz="1500" i="1" dirty="0"/>
              <a:t>2) о закупке услуг по привлечению во вклады (включая размещение депозитных вкладов) денежных средств организаций, получению кредитов и займов, доверительному управлению денежными средствами и иным имуществом, выдаче банковских гарантий и поручительств, предусматривающих исполнение обязательств в денежной форме, открытию и ведению счетов, включая аккредитивы, о закупке брокерских услуг, услуг депозитариев;</a:t>
            </a:r>
          </a:p>
          <a:p>
            <a:endParaRPr lang="ru-RU" sz="1500" i="1" dirty="0"/>
          </a:p>
          <a:p>
            <a:r>
              <a:rPr lang="ru-RU" sz="1500" i="1" dirty="0"/>
              <a:t>3) о закупке, связанной с заключением и исполнением договора купли-продажи, аренды (субаренды), договора доверительного управления государственным или муниципальным имуществом, иного договора, предусматривающего переход прав владения и (или) пользования в отношении недвижимого имущества.</a:t>
            </a:r>
          </a:p>
        </p:txBody>
      </p:sp>
    </p:spTree>
    <p:extLst>
      <p:ext uri="{BB962C8B-B14F-4D97-AF65-F5344CB8AC3E}">
        <p14:creationId xmlns:p14="http://schemas.microsoft.com/office/powerpoint/2010/main" val="1465188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786E2A-B165-4AB2-B2A4-14F1F630FB41}"/>
              </a:ext>
            </a:extLst>
          </p:cNvPr>
          <p:cNvSpPr>
            <a:spLocks noGrp="1"/>
          </p:cNvSpPr>
          <p:nvPr>
            <p:ph type="title"/>
          </p:nvPr>
        </p:nvSpPr>
        <p:spPr>
          <a:xfrm>
            <a:off x="838200" y="574850"/>
            <a:ext cx="10515600" cy="549275"/>
          </a:xfrm>
        </p:spPr>
        <p:txBody>
          <a:bodyPr>
            <a:noAutofit/>
          </a:bodyPr>
          <a:lstStyle/>
          <a:p>
            <a:r>
              <a:rPr lang="ru-RU" sz="3200" dirty="0">
                <a:solidFill>
                  <a:srgbClr val="FF0000"/>
                </a:solidFill>
              </a:rPr>
              <a:t>С 03.02.2022 графа 6 заполняется в случае, предусмотренном пунктом 45.6 настоящего Положения, а также по строке "Всего:":</a:t>
            </a:r>
          </a:p>
        </p:txBody>
      </p:sp>
      <p:pic>
        <p:nvPicPr>
          <p:cNvPr id="5" name="Объект 4">
            <a:extLst>
              <a:ext uri="{FF2B5EF4-FFF2-40B4-BE49-F238E27FC236}">
                <a16:creationId xmlns:a16="http://schemas.microsoft.com/office/drawing/2014/main" id="{AC59B2EE-9FC0-4266-B723-49746B71D9C9}"/>
              </a:ext>
            </a:extLst>
          </p:cNvPr>
          <p:cNvPicPr>
            <a:picLocks noGrp="1" noChangeAspect="1"/>
          </p:cNvPicPr>
          <p:nvPr>
            <p:ph idx="1"/>
          </p:nvPr>
        </p:nvPicPr>
        <p:blipFill>
          <a:blip r:embed="rId2"/>
          <a:stretch>
            <a:fillRect/>
          </a:stretch>
        </p:blipFill>
        <p:spPr>
          <a:xfrm>
            <a:off x="745878" y="1553928"/>
            <a:ext cx="10515600" cy="1790513"/>
          </a:xfrm>
        </p:spPr>
      </p:pic>
      <p:sp>
        <p:nvSpPr>
          <p:cNvPr id="7" name="TextBox 6">
            <a:extLst>
              <a:ext uri="{FF2B5EF4-FFF2-40B4-BE49-F238E27FC236}">
                <a16:creationId xmlns:a16="http://schemas.microsoft.com/office/drawing/2014/main" id="{2FDB92C2-2EE4-4C5D-87A7-2FBE1A554B07}"/>
              </a:ext>
            </a:extLst>
          </p:cNvPr>
          <p:cNvSpPr txBox="1"/>
          <p:nvPr/>
        </p:nvSpPr>
        <p:spPr>
          <a:xfrm>
            <a:off x="745878" y="3774244"/>
            <a:ext cx="10515600" cy="2677656"/>
          </a:xfrm>
          <a:prstGeom prst="rect">
            <a:avLst/>
          </a:prstGeom>
          <a:noFill/>
        </p:spPr>
        <p:txBody>
          <a:bodyPr wrap="square">
            <a:spAutoFit/>
          </a:bodyPr>
          <a:lstStyle/>
          <a:p>
            <a:r>
              <a:rPr lang="ru-RU" sz="1400" dirty="0"/>
              <a:t>45 6. В раздел 2 приложения к настоящему Положению отдельными строками (с указанием в графе 2 положения Федерального закона, являющегося основанием для осуществления закупки, и без заполнения граф 3 и 4) включается информация о количестве (в графу 6) и об общей стоимости (в графу 5) договоров, заключенных по результатам закупок:</a:t>
            </a:r>
          </a:p>
          <a:p>
            <a:endParaRPr lang="ru-RU" sz="1400" dirty="0"/>
          </a:p>
          <a:p>
            <a:r>
              <a:rPr lang="ru-RU" sz="1400" dirty="0"/>
              <a:t>а) сведения о которых не подлежат размещению в единой информационной системе в соответствии с частью 15 статьи 4 Федерального закона;</a:t>
            </a:r>
          </a:p>
          <a:p>
            <a:endParaRPr lang="ru-RU" sz="1400" dirty="0"/>
          </a:p>
          <a:p>
            <a:r>
              <a:rPr lang="ru-RU" sz="1400" dirty="0"/>
              <a:t>б) указанных в пунктах 1 - 3 части 15 статьи 4 Федерального закона в случае принятия заказчиком решения о </a:t>
            </a:r>
            <a:r>
              <a:rPr lang="ru-RU" sz="1400" dirty="0" err="1"/>
              <a:t>неразмещении</a:t>
            </a:r>
            <a:r>
              <a:rPr lang="ru-RU" sz="1400" dirty="0"/>
              <a:t> сведений о таких закупках в единой информационной системе;</a:t>
            </a:r>
          </a:p>
          <a:p>
            <a:endParaRPr lang="ru-RU" sz="1400" dirty="0"/>
          </a:p>
          <a:p>
            <a:r>
              <a:rPr lang="ru-RU" sz="1400" dirty="0"/>
              <a:t>в) у единственного поставщика (исполнителя, подрядчика), если в соответствии с положением о закупке сведения о таких закупках не размещаются заказчиком в единой информационной системе.</a:t>
            </a:r>
          </a:p>
        </p:txBody>
      </p:sp>
    </p:spTree>
    <p:extLst>
      <p:ext uri="{BB962C8B-B14F-4D97-AF65-F5344CB8AC3E}">
        <p14:creationId xmlns:p14="http://schemas.microsoft.com/office/powerpoint/2010/main" val="2503678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7AFFC-6933-4CD8-B047-61078CFF5DED}"/>
              </a:ext>
            </a:extLst>
          </p:cNvPr>
          <p:cNvSpPr>
            <a:spLocks noGrp="1"/>
          </p:cNvSpPr>
          <p:nvPr>
            <p:ph type="title"/>
          </p:nvPr>
        </p:nvSpPr>
        <p:spPr>
          <a:xfrm>
            <a:off x="838200" y="1782865"/>
            <a:ext cx="10515600" cy="1325563"/>
          </a:xfrm>
        </p:spPr>
        <p:txBody>
          <a:bodyPr>
            <a:normAutofit fontScale="90000"/>
          </a:bodyPr>
          <a:lstStyle/>
          <a:p>
            <a:r>
              <a:rPr lang="ru-RU" dirty="0">
                <a:solidFill>
                  <a:srgbClr val="FF0000"/>
                </a:solidFill>
              </a:rPr>
              <a:t>Изменение закупочной стратегии с целью поддержки субъектов малого и среднего предпринимательства </a:t>
            </a:r>
          </a:p>
        </p:txBody>
      </p:sp>
    </p:spTree>
    <p:extLst>
      <p:ext uri="{BB962C8B-B14F-4D97-AF65-F5344CB8AC3E}">
        <p14:creationId xmlns:p14="http://schemas.microsoft.com/office/powerpoint/2010/main" val="3667365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8E272-43E4-43C4-AB58-BD000A5BD3D5}"/>
              </a:ext>
            </a:extLst>
          </p:cNvPr>
          <p:cNvSpPr>
            <a:spLocks noGrp="1"/>
          </p:cNvSpPr>
          <p:nvPr>
            <p:ph type="title"/>
          </p:nvPr>
        </p:nvSpPr>
        <p:spPr>
          <a:xfrm>
            <a:off x="609600" y="534696"/>
            <a:ext cx="10972800" cy="1143000"/>
          </a:xfrm>
        </p:spPr>
        <p:txBody>
          <a:bodyPr>
            <a:noAutofit/>
          </a:bodyPr>
          <a:lstStyle/>
          <a:p>
            <a:r>
              <a:rPr lang="ru-RU" sz="2400" dirty="0">
                <a:solidFill>
                  <a:srgbClr val="00B0F0"/>
                </a:solidFill>
              </a:rPr>
              <a:t>Постановление Правительства РФ от 7 июля 2021 г. N 1128</a:t>
            </a:r>
            <a:br>
              <a:rPr lang="ru-RU" sz="2400" dirty="0">
                <a:solidFill>
                  <a:srgbClr val="00B0F0"/>
                </a:solidFill>
              </a:rPr>
            </a:br>
            <a:r>
              <a:rPr lang="ru-RU" sz="2400" dirty="0">
                <a:solidFill>
                  <a:srgbClr val="00B0F0"/>
                </a:solidFill>
              </a:rPr>
              <a:t>"О внесении изменений в некоторые акты Правительства Российской Федерации по вопросам участия субъектов малого и среднего предпринимательства в закупках товаров, работ, услуг отдельными видами юридических лиц и признании утратившими силу отдельных положений некоторых актов Правительства Российской Федерации« – </a:t>
            </a:r>
            <a:r>
              <a:rPr lang="ru-RU" sz="2400" b="1" dirty="0">
                <a:solidFill>
                  <a:srgbClr val="FF0000"/>
                </a:solidFill>
              </a:rPr>
              <a:t>с 01.01.2022</a:t>
            </a:r>
          </a:p>
        </p:txBody>
      </p:sp>
      <p:sp>
        <p:nvSpPr>
          <p:cNvPr id="3" name="Объект 2">
            <a:extLst>
              <a:ext uri="{FF2B5EF4-FFF2-40B4-BE49-F238E27FC236}">
                <a16:creationId xmlns:a16="http://schemas.microsoft.com/office/drawing/2014/main" id="{64FB34C7-0397-45C4-99E2-608DECEEB444}"/>
              </a:ext>
            </a:extLst>
          </p:cNvPr>
          <p:cNvSpPr>
            <a:spLocks noGrp="1"/>
          </p:cNvSpPr>
          <p:nvPr>
            <p:ph idx="1"/>
          </p:nvPr>
        </p:nvSpPr>
        <p:spPr>
          <a:xfrm>
            <a:off x="609600" y="2290193"/>
            <a:ext cx="10972800" cy="4471333"/>
          </a:xfrm>
        </p:spPr>
        <p:txBody>
          <a:bodyPr>
            <a:normAutofit fontScale="55000" lnSpcReduction="20000"/>
          </a:bodyPr>
          <a:lstStyle/>
          <a:p>
            <a:r>
              <a:rPr lang="ru-RU" b="1" dirty="0"/>
              <a:t>1. Субъектов МСП поддерживают почти все: </a:t>
            </a:r>
            <a:r>
              <a:rPr lang="ru-RU" dirty="0"/>
              <a:t>«Установить, что юридические лица, указанные в части 2 статьи 1 Федерального закона "О закупках товаров, работ, услуг отдельными видами юридических лиц" и являющиеся субъектами малого и среднего предпринимательства</a:t>
            </a:r>
            <a:r>
              <a:rPr lang="ru-RU" b="1" dirty="0"/>
              <a:t>, </a:t>
            </a:r>
            <a:r>
              <a:rPr lang="ru-RU" b="1" u="sng" dirty="0"/>
              <a:t>вправе не применять настоящее постановление.»</a:t>
            </a:r>
          </a:p>
          <a:p>
            <a:r>
              <a:rPr lang="ru-RU" b="1" dirty="0"/>
              <a:t>2. Увеличиваются нормативы поддержки: </a:t>
            </a:r>
          </a:p>
          <a:p>
            <a:r>
              <a:rPr lang="ru-RU" dirty="0"/>
              <a:t>Годовой объем закупок у субъектов малого и среднего предпринимательства устанавливается в размере </a:t>
            </a:r>
            <a:r>
              <a:rPr lang="ru-RU" dirty="0">
                <a:solidFill>
                  <a:srgbClr val="FF0000"/>
                </a:solidFill>
              </a:rPr>
              <a:t>не менее чем 25 процентов совокупного годового стоимостного объема договоров, заключенных заказчиками по результатам закупок. </a:t>
            </a:r>
            <a:r>
              <a:rPr lang="ru-RU" dirty="0"/>
              <a:t>При этом совокупный годовой стоимостной объем договоров, заключенных заказчиками с субъектами малого и среднего предпринимательства по результатам закупок, </a:t>
            </a:r>
            <a:r>
              <a:rPr lang="ru-RU" dirty="0">
                <a:solidFill>
                  <a:srgbClr val="FF0000"/>
                </a:solidFill>
              </a:rPr>
              <a:t>осуществленных в соответствии с подпунктом "б" пункта 4 настоящего Положения, должен составлять не менее чем 20 процентов совокупного годового стоимостного объема договоров, заключенных заказчиками по результатам закупок.</a:t>
            </a:r>
          </a:p>
          <a:p>
            <a:r>
              <a:rPr lang="ru-RU" dirty="0"/>
              <a:t>Годовой объем закупок, которые планируется в соответствии с проектом плана закупки или утвержденным планом закупки осуществить по результатам закупок, участниками которых являются только субъекты малого и среднего предпринимательства, должен составлять </a:t>
            </a:r>
            <a:r>
              <a:rPr lang="ru-RU" dirty="0">
                <a:solidFill>
                  <a:srgbClr val="FF0000"/>
                </a:solidFill>
              </a:rPr>
              <a:t>не менее 20 процентов совокупного годового стоимостного объема закупок, планируемых к осуществлению в соответствии с проектом плана закупки или утвержденным планом закупки. При расчете такого совокупного годового стоимостного объема закупок не учитываются закупки, предусмотренные пунктом 7 настоящего Положения.</a:t>
            </a:r>
          </a:p>
        </p:txBody>
      </p:sp>
    </p:spTree>
    <p:extLst>
      <p:ext uri="{BB962C8B-B14F-4D97-AF65-F5344CB8AC3E}">
        <p14:creationId xmlns:p14="http://schemas.microsoft.com/office/powerpoint/2010/main" val="140529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D9309EB-C38E-41DA-9B8A-5475A806C4CF}"/>
              </a:ext>
            </a:extLst>
          </p:cNvPr>
          <p:cNvPicPr>
            <a:picLocks noChangeAspect="1"/>
          </p:cNvPicPr>
          <p:nvPr/>
        </p:nvPicPr>
        <p:blipFill>
          <a:blip r:embed="rId2"/>
          <a:stretch>
            <a:fillRect/>
          </a:stretch>
        </p:blipFill>
        <p:spPr>
          <a:xfrm>
            <a:off x="1845578" y="0"/>
            <a:ext cx="8347045" cy="6858000"/>
          </a:xfrm>
          <a:prstGeom prst="rect">
            <a:avLst/>
          </a:prstGeom>
        </p:spPr>
      </p:pic>
    </p:spTree>
    <p:extLst>
      <p:ext uri="{BB962C8B-B14F-4D97-AF65-F5344CB8AC3E}">
        <p14:creationId xmlns:p14="http://schemas.microsoft.com/office/powerpoint/2010/main" val="272311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ru-RU" altLang="ru-RU" sz="4000">
                <a:solidFill>
                  <a:schemeClr val="accent2"/>
                </a:solidFill>
              </a:rPr>
              <a:t>Способы осуществления закупок у СМП, ССрП</a:t>
            </a:r>
          </a:p>
        </p:txBody>
      </p:sp>
      <p:sp>
        <p:nvSpPr>
          <p:cNvPr id="51203" name="Rectangle 3"/>
          <p:cNvSpPr>
            <a:spLocks noGrp="1" noChangeArrowheads="1"/>
          </p:cNvSpPr>
          <p:nvPr>
            <p:ph type="body" idx="1"/>
          </p:nvPr>
        </p:nvSpPr>
        <p:spPr>
          <a:xfrm>
            <a:off x="503339" y="1557338"/>
            <a:ext cx="10897300" cy="5040312"/>
          </a:xfrm>
        </p:spPr>
        <p:txBody>
          <a:bodyPr/>
          <a:lstStyle/>
          <a:p>
            <a:pPr marL="381000" indent="-381000" defTabSz="447675">
              <a:lnSpc>
                <a:spcPct val="80000"/>
              </a:lnSpc>
            </a:pPr>
            <a:r>
              <a:rPr lang="ru-RU" altLang="ru-RU" sz="1600" dirty="0">
                <a:solidFill>
                  <a:schemeClr val="accent2"/>
                </a:solidFill>
              </a:rPr>
              <a:t>4. Закупки у субъектов малого и среднего предпринимательства осуществляются путем проведения предусмотренных положением о закупке, утвержденным заказчиком в соответствии с Федеральным законом (далее - положение о закупке), торгов, иных способов закупки:</a:t>
            </a:r>
          </a:p>
          <a:p>
            <a:pPr marL="381000" indent="-381000" defTabSz="447675">
              <a:lnSpc>
                <a:spcPct val="80000"/>
              </a:lnSpc>
            </a:pPr>
            <a:endParaRPr lang="ru-RU" altLang="ru-RU" sz="1600" dirty="0">
              <a:solidFill>
                <a:schemeClr val="accent2"/>
              </a:solidFill>
            </a:endParaRPr>
          </a:p>
          <a:p>
            <a:pPr marL="381000" indent="-381000" defTabSz="447675">
              <a:lnSpc>
                <a:spcPct val="80000"/>
              </a:lnSpc>
            </a:pPr>
            <a:r>
              <a:rPr lang="ru-RU" altLang="ru-RU" sz="1600" dirty="0">
                <a:solidFill>
                  <a:schemeClr val="accent2"/>
                </a:solidFill>
              </a:rPr>
              <a:t>1) участниками которых являются любые лица, указанные в части 5</a:t>
            </a:r>
            <a:br>
              <a:rPr lang="ru-RU" altLang="ru-RU" sz="1600" dirty="0">
                <a:solidFill>
                  <a:schemeClr val="accent2"/>
                </a:solidFill>
              </a:rPr>
            </a:br>
            <a:r>
              <a:rPr lang="ru-RU" altLang="ru-RU" sz="1600" dirty="0">
                <a:solidFill>
                  <a:schemeClr val="accent2"/>
                </a:solidFill>
              </a:rPr>
              <a:t>статьи 3 Федерального закона, </a:t>
            </a:r>
            <a:r>
              <a:rPr lang="ru-RU" altLang="ru-RU" sz="1600" b="1" u="sng" dirty="0">
                <a:solidFill>
                  <a:srgbClr val="A50021"/>
                </a:solidFill>
              </a:rPr>
              <a:t>в том числе</a:t>
            </a:r>
            <a:r>
              <a:rPr lang="ru-RU" altLang="ru-RU" sz="1600" b="1" dirty="0">
                <a:solidFill>
                  <a:srgbClr val="A50021"/>
                </a:solidFill>
              </a:rPr>
              <a:t> субъекты малого и среднего</a:t>
            </a:r>
            <a:br>
              <a:rPr lang="ru-RU" altLang="ru-RU" sz="1600" b="1" dirty="0">
                <a:solidFill>
                  <a:srgbClr val="A50021"/>
                </a:solidFill>
              </a:rPr>
            </a:br>
            <a:r>
              <a:rPr lang="ru-RU" altLang="ru-RU" sz="1600" b="1" dirty="0">
                <a:solidFill>
                  <a:srgbClr val="A50021"/>
                </a:solidFill>
              </a:rPr>
              <a:t>предпринимательства;</a:t>
            </a:r>
          </a:p>
          <a:p>
            <a:pPr marL="381000" indent="-381000" defTabSz="447675">
              <a:lnSpc>
                <a:spcPct val="80000"/>
              </a:lnSpc>
            </a:pPr>
            <a:r>
              <a:rPr lang="ru-RU" altLang="ru-RU" sz="1600" i="1" dirty="0">
                <a:solidFill>
                  <a:schemeClr val="accent2"/>
                </a:solidFill>
              </a:rPr>
              <a:t>Участником закупки может быть любое юридическое лицо или несколько юридических лиц, выступающих на стороне одного участника закупки, независимо от организационно-правовой формы, формы собственности, места нахождения и места происхождения капитала либо любое физическое лицо или несколько физических лиц, выступающих на стороне одного участника закупки, в том числе индивидуальный предприниматель или несколько индивидуальных предпринимателей, выступающих на стороне одного участника закупки.</a:t>
            </a:r>
          </a:p>
          <a:p>
            <a:pPr marL="381000" indent="-381000" defTabSz="447675">
              <a:lnSpc>
                <a:spcPct val="80000"/>
              </a:lnSpc>
            </a:pPr>
            <a:br>
              <a:rPr lang="ru-RU" altLang="ru-RU" sz="1600" dirty="0">
                <a:solidFill>
                  <a:schemeClr val="accent2"/>
                </a:solidFill>
              </a:rPr>
            </a:br>
            <a:r>
              <a:rPr lang="ru-RU" altLang="ru-RU" sz="1600" dirty="0">
                <a:solidFill>
                  <a:schemeClr val="accent2"/>
                </a:solidFill>
              </a:rPr>
              <a:t>2) участниками которых являются </a:t>
            </a:r>
            <a:r>
              <a:rPr lang="ru-RU" altLang="ru-RU" sz="1600" b="1" u="sng" dirty="0">
                <a:solidFill>
                  <a:srgbClr val="A50021"/>
                </a:solidFill>
              </a:rPr>
              <a:t>только </a:t>
            </a:r>
            <a:r>
              <a:rPr lang="ru-RU" altLang="ru-RU" sz="1600" b="1" dirty="0">
                <a:solidFill>
                  <a:srgbClr val="A50021"/>
                </a:solidFill>
              </a:rPr>
              <a:t>субъекты малого и среднего предпринимательства;</a:t>
            </a:r>
          </a:p>
          <a:p>
            <a:pPr marL="381000" indent="-381000" defTabSz="447675">
              <a:lnSpc>
                <a:spcPct val="80000"/>
              </a:lnSpc>
            </a:pPr>
            <a:endParaRPr lang="ru-RU" altLang="ru-RU" sz="1600" dirty="0">
              <a:solidFill>
                <a:schemeClr val="accent2"/>
              </a:solidFill>
            </a:endParaRPr>
          </a:p>
          <a:p>
            <a:pPr marL="381000" indent="-381000" defTabSz="447675">
              <a:lnSpc>
                <a:spcPct val="80000"/>
              </a:lnSpc>
            </a:pPr>
            <a:r>
              <a:rPr lang="ru-RU" altLang="ru-RU" sz="1600" dirty="0">
                <a:solidFill>
                  <a:schemeClr val="accent2"/>
                </a:solidFill>
              </a:rPr>
              <a:t>в) в отношении участников которых заказчиком устанавливается </a:t>
            </a:r>
            <a:r>
              <a:rPr lang="ru-RU" altLang="ru-RU" sz="1600" b="1" dirty="0">
                <a:solidFill>
                  <a:srgbClr val="A50021"/>
                </a:solidFill>
              </a:rPr>
              <a:t>требование о привлечении к исполнению договора субподрядчиков соисполнителей из	числа субъектов малого	и среднего предпринимательства.</a:t>
            </a:r>
          </a:p>
          <a:p>
            <a:pPr marL="381000" indent="-381000" defTabSz="447675">
              <a:lnSpc>
                <a:spcPct val="80000"/>
              </a:lnSpc>
            </a:pPr>
            <a:endParaRPr lang="ru-RU" altLang="ru-RU" sz="1600" b="1" dirty="0">
              <a:solidFill>
                <a:srgbClr val="A5002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23A965F2-1342-4E95-9CEA-7301DF89B29A}"/>
              </a:ext>
            </a:extLst>
          </p:cNvPr>
          <p:cNvPicPr>
            <a:picLocks noGrp="1" noChangeAspect="1"/>
          </p:cNvPicPr>
          <p:nvPr>
            <p:ph idx="1"/>
          </p:nvPr>
        </p:nvPicPr>
        <p:blipFill>
          <a:blip r:embed="rId2"/>
          <a:stretch>
            <a:fillRect/>
          </a:stretch>
        </p:blipFill>
        <p:spPr>
          <a:xfrm>
            <a:off x="2197916" y="601910"/>
            <a:ext cx="5670957" cy="5966669"/>
          </a:xfrm>
        </p:spPr>
      </p:pic>
    </p:spTree>
    <p:extLst>
      <p:ext uri="{BB962C8B-B14F-4D97-AF65-F5344CB8AC3E}">
        <p14:creationId xmlns:p14="http://schemas.microsoft.com/office/powerpoint/2010/main" val="35314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24220D0-1B08-4808-98D1-792D880D60EA}"/>
              </a:ext>
            </a:extLst>
          </p:cNvPr>
          <p:cNvPicPr>
            <a:picLocks noGrp="1" noChangeAspect="1"/>
          </p:cNvPicPr>
          <p:nvPr>
            <p:ph idx="1"/>
          </p:nvPr>
        </p:nvPicPr>
        <p:blipFill>
          <a:blip r:embed="rId2"/>
          <a:stretch>
            <a:fillRect/>
          </a:stretch>
        </p:blipFill>
        <p:spPr>
          <a:xfrm>
            <a:off x="2583809" y="285226"/>
            <a:ext cx="6109256" cy="6165907"/>
          </a:xfrm>
        </p:spPr>
      </p:pic>
    </p:spTree>
    <p:extLst>
      <p:ext uri="{BB962C8B-B14F-4D97-AF65-F5344CB8AC3E}">
        <p14:creationId xmlns:p14="http://schemas.microsoft.com/office/powerpoint/2010/main" val="1492982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F2328E-1651-4ED8-BC8F-E438F01D0522}"/>
              </a:ext>
            </a:extLst>
          </p:cNvPr>
          <p:cNvSpPr>
            <a:spLocks noGrp="1"/>
          </p:cNvSpPr>
          <p:nvPr>
            <p:ph type="title"/>
          </p:nvPr>
        </p:nvSpPr>
        <p:spPr>
          <a:xfrm>
            <a:off x="838200" y="365126"/>
            <a:ext cx="10515600" cy="315912"/>
          </a:xfrm>
        </p:spPr>
        <p:txBody>
          <a:bodyPr>
            <a:noAutofit/>
          </a:bodyPr>
          <a:lstStyle/>
          <a:p>
            <a:pPr algn="ctr"/>
            <a:r>
              <a:rPr lang="ru-RU" sz="2400" b="1" dirty="0">
                <a:solidFill>
                  <a:srgbClr val="00B0F0"/>
                </a:solidFill>
              </a:rPr>
              <a:t>Возможная редакция Положения о закупке</a:t>
            </a:r>
          </a:p>
        </p:txBody>
      </p:sp>
      <p:sp>
        <p:nvSpPr>
          <p:cNvPr id="3" name="Объект 2">
            <a:extLst>
              <a:ext uri="{FF2B5EF4-FFF2-40B4-BE49-F238E27FC236}">
                <a16:creationId xmlns:a16="http://schemas.microsoft.com/office/drawing/2014/main" id="{29130F22-0D12-440B-97BB-A90C9A3545A8}"/>
              </a:ext>
            </a:extLst>
          </p:cNvPr>
          <p:cNvSpPr>
            <a:spLocks noGrp="1"/>
          </p:cNvSpPr>
          <p:nvPr>
            <p:ph idx="1"/>
          </p:nvPr>
        </p:nvSpPr>
        <p:spPr>
          <a:xfrm>
            <a:off x="838200" y="956344"/>
            <a:ext cx="10515600" cy="5813571"/>
          </a:xfrm>
        </p:spPr>
        <p:txBody>
          <a:bodyPr>
            <a:normAutofit fontScale="62500" lnSpcReduction="20000"/>
          </a:bodyPr>
          <a:lstStyle/>
          <a:p>
            <a:r>
              <a:rPr lang="ru-RU" dirty="0"/>
              <a:t>Способы закупки:</a:t>
            </a:r>
          </a:p>
          <a:p>
            <a:r>
              <a:rPr lang="ru-RU" dirty="0"/>
              <a:t>1. Конкурентные способы закупки (являются приоритетными при закупках продукции):</a:t>
            </a:r>
          </a:p>
          <a:p>
            <a:r>
              <a:rPr lang="ru-RU" dirty="0"/>
              <a:t>1.1. Путём проведения торгов:</a:t>
            </a:r>
          </a:p>
          <a:p>
            <a:r>
              <a:rPr lang="ru-RU" dirty="0"/>
              <a:t>1.1.1. Конкурс (открытый конкурс, конкурс в электронной форме, закрытый конкурс).</a:t>
            </a:r>
          </a:p>
          <a:p>
            <a:r>
              <a:rPr lang="ru-RU" dirty="0"/>
              <a:t>1.1.2. Аукцион (открытый аукцион, аукцион в электронной форме, закрытый аукцион).</a:t>
            </a:r>
          </a:p>
          <a:p>
            <a:r>
              <a:rPr lang="ru-RU" dirty="0"/>
              <a:t>1.1.3. Запрос котировок (запрос котировок в электронной форме, закрытый запрос котировок).</a:t>
            </a:r>
          </a:p>
          <a:p>
            <a:r>
              <a:rPr lang="ru-RU" dirty="0"/>
              <a:t>1.1.4. Запрос предложений (запрос предложений в электронной форме, закрытый запрос предложений).</a:t>
            </a:r>
          </a:p>
          <a:p>
            <a:endParaRPr lang="ru-RU" dirty="0"/>
          </a:p>
          <a:p>
            <a:r>
              <a:rPr lang="ru-RU" dirty="0"/>
              <a:t>2. Без проведения торгов:</a:t>
            </a:r>
          </a:p>
          <a:p>
            <a:r>
              <a:rPr lang="ru-RU" dirty="0"/>
              <a:t>2.1. Конкурентный отбор;</a:t>
            </a:r>
          </a:p>
          <a:p>
            <a:r>
              <a:rPr lang="ru-RU" dirty="0"/>
              <a:t>2.2. Ценовой отбор.</a:t>
            </a:r>
          </a:p>
          <a:p>
            <a:endParaRPr lang="ru-RU" dirty="0"/>
          </a:p>
          <a:p>
            <a:r>
              <a:rPr lang="ru-RU" b="1" dirty="0"/>
              <a:t>3. Неконкурентные способы:</a:t>
            </a:r>
          </a:p>
          <a:p>
            <a:r>
              <a:rPr lang="ru-RU" dirty="0"/>
              <a:t>3.1. Закупка у единственного поставщика.</a:t>
            </a:r>
          </a:p>
          <a:p>
            <a:r>
              <a:rPr lang="ru-RU" dirty="0"/>
              <a:t>3.2. Безальтернативная закупка</a:t>
            </a:r>
          </a:p>
          <a:p>
            <a:r>
              <a:rPr lang="ru-RU" b="1" dirty="0">
                <a:solidFill>
                  <a:srgbClr val="FF0000"/>
                </a:solidFill>
              </a:rPr>
              <a:t>3.3. Закупка в электронном магазине.</a:t>
            </a:r>
          </a:p>
          <a:p>
            <a:endParaRPr lang="ru-RU" dirty="0"/>
          </a:p>
        </p:txBody>
      </p:sp>
    </p:spTree>
    <p:extLst>
      <p:ext uri="{BB962C8B-B14F-4D97-AF65-F5344CB8AC3E}">
        <p14:creationId xmlns:p14="http://schemas.microsoft.com/office/powerpoint/2010/main" val="867606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F2328E-1651-4ED8-BC8F-E438F01D0522}"/>
              </a:ext>
            </a:extLst>
          </p:cNvPr>
          <p:cNvSpPr>
            <a:spLocks noGrp="1"/>
          </p:cNvSpPr>
          <p:nvPr>
            <p:ph type="title"/>
          </p:nvPr>
        </p:nvSpPr>
        <p:spPr>
          <a:xfrm>
            <a:off x="838200" y="365126"/>
            <a:ext cx="10515600" cy="315912"/>
          </a:xfrm>
        </p:spPr>
        <p:txBody>
          <a:bodyPr>
            <a:noAutofit/>
          </a:bodyPr>
          <a:lstStyle/>
          <a:p>
            <a:pPr algn="ctr"/>
            <a:r>
              <a:rPr lang="ru-RU" sz="2400" b="1" dirty="0">
                <a:solidFill>
                  <a:srgbClr val="00B0F0"/>
                </a:solidFill>
              </a:rPr>
              <a:t>Возможная редакция Положения о закупке</a:t>
            </a:r>
          </a:p>
        </p:txBody>
      </p:sp>
      <p:sp>
        <p:nvSpPr>
          <p:cNvPr id="3" name="Объект 2">
            <a:extLst>
              <a:ext uri="{FF2B5EF4-FFF2-40B4-BE49-F238E27FC236}">
                <a16:creationId xmlns:a16="http://schemas.microsoft.com/office/drawing/2014/main" id="{29130F22-0D12-440B-97BB-A90C9A3545A8}"/>
              </a:ext>
            </a:extLst>
          </p:cNvPr>
          <p:cNvSpPr>
            <a:spLocks noGrp="1"/>
          </p:cNvSpPr>
          <p:nvPr>
            <p:ph idx="1"/>
          </p:nvPr>
        </p:nvSpPr>
        <p:spPr>
          <a:xfrm>
            <a:off x="838200" y="956344"/>
            <a:ext cx="10515600" cy="5813571"/>
          </a:xfrm>
        </p:spPr>
        <p:txBody>
          <a:bodyPr>
            <a:normAutofit/>
          </a:bodyPr>
          <a:lstStyle/>
          <a:p>
            <a:r>
              <a:rPr lang="ru-RU" sz="1800" b="1" dirty="0">
                <a:solidFill>
                  <a:srgbClr val="FF0000"/>
                </a:solidFill>
              </a:rPr>
              <a:t>Условия выбора неконкурентного способа закупки – закупка в электронном магазине:</a:t>
            </a:r>
          </a:p>
          <a:p>
            <a:pPr marL="514350" indent="-514350">
              <a:buAutoNum type="arabicPeriod"/>
            </a:pPr>
            <a:r>
              <a:rPr lang="ru-RU" sz="1800" dirty="0"/>
              <a:t>Участниками такой закупки являются только субъекты малого и среднего предпринимательства.</a:t>
            </a:r>
          </a:p>
          <a:p>
            <a:pPr marL="514350" indent="-514350">
              <a:buAutoNum type="arabicPeriod"/>
            </a:pPr>
            <a:r>
              <a:rPr lang="ru-RU" sz="1800" dirty="0"/>
              <a:t>Проводится в случае, когда Заказчику необходимо закупить продукцию (товары, работы, услуги) конкретного производителя (подрядчика, исполнителя) или с указанием конкретного товарного знака. Описание предмета такой закупки осуществляется без соблюдения требований части 6.1  статьи 3 Федерального закона № 223-ФЗ.</a:t>
            </a:r>
          </a:p>
          <a:p>
            <a:pPr marL="514350" indent="-514350">
              <a:buAutoNum type="arabicPeriod"/>
            </a:pPr>
            <a:r>
              <a:rPr lang="ru-RU" sz="1800" dirty="0"/>
              <a:t>Цена договора, заключенного с применением такого способа закупки, не должна превышать 20 млн. рублей.</a:t>
            </a:r>
            <a:endParaRPr lang="en-US" sz="1800" dirty="0"/>
          </a:p>
          <a:p>
            <a:pPr marL="514350" indent="-514350">
              <a:buAutoNum type="arabicPeriod"/>
            </a:pPr>
            <a:r>
              <a:rPr lang="ru-RU" sz="1800" dirty="0"/>
              <a:t>Информация о такой закупке </a:t>
            </a:r>
            <a:r>
              <a:rPr lang="ru-RU" sz="1800"/>
              <a:t>не размещается в ЕИС.</a:t>
            </a:r>
            <a:endParaRPr lang="ru-RU" sz="1800" dirty="0"/>
          </a:p>
        </p:txBody>
      </p:sp>
    </p:spTree>
    <p:extLst>
      <p:ext uri="{BB962C8B-B14F-4D97-AF65-F5344CB8AC3E}">
        <p14:creationId xmlns:p14="http://schemas.microsoft.com/office/powerpoint/2010/main" val="4061025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F2328E-1651-4ED8-BC8F-E438F01D0522}"/>
              </a:ext>
            </a:extLst>
          </p:cNvPr>
          <p:cNvSpPr>
            <a:spLocks noGrp="1"/>
          </p:cNvSpPr>
          <p:nvPr>
            <p:ph type="title"/>
          </p:nvPr>
        </p:nvSpPr>
        <p:spPr>
          <a:xfrm>
            <a:off x="838200" y="365126"/>
            <a:ext cx="10515600" cy="315912"/>
          </a:xfrm>
        </p:spPr>
        <p:txBody>
          <a:bodyPr>
            <a:noAutofit/>
          </a:bodyPr>
          <a:lstStyle/>
          <a:p>
            <a:pPr algn="ctr"/>
            <a:r>
              <a:rPr lang="ru-RU" sz="2400" b="1" dirty="0">
                <a:solidFill>
                  <a:srgbClr val="00B0F0"/>
                </a:solidFill>
              </a:rPr>
              <a:t>Возможная редакция Положения о закупке</a:t>
            </a:r>
          </a:p>
        </p:txBody>
      </p:sp>
      <p:sp>
        <p:nvSpPr>
          <p:cNvPr id="3" name="Объект 2">
            <a:extLst>
              <a:ext uri="{FF2B5EF4-FFF2-40B4-BE49-F238E27FC236}">
                <a16:creationId xmlns:a16="http://schemas.microsoft.com/office/drawing/2014/main" id="{29130F22-0D12-440B-97BB-A90C9A3545A8}"/>
              </a:ext>
            </a:extLst>
          </p:cNvPr>
          <p:cNvSpPr>
            <a:spLocks noGrp="1"/>
          </p:cNvSpPr>
          <p:nvPr>
            <p:ph idx="1"/>
          </p:nvPr>
        </p:nvSpPr>
        <p:spPr>
          <a:xfrm>
            <a:off x="838200" y="956344"/>
            <a:ext cx="10515600" cy="5813571"/>
          </a:xfrm>
        </p:spPr>
        <p:txBody>
          <a:bodyPr>
            <a:normAutofit fontScale="92500" lnSpcReduction="20000"/>
          </a:bodyPr>
          <a:lstStyle/>
          <a:p>
            <a:r>
              <a:rPr lang="ru-RU" sz="1800" b="1" dirty="0">
                <a:solidFill>
                  <a:srgbClr val="FF0000"/>
                </a:solidFill>
              </a:rPr>
              <a:t>Порядок проведения закупки в электронном магазине</a:t>
            </a:r>
          </a:p>
          <a:p>
            <a:r>
              <a:rPr lang="ru-RU" sz="1800" dirty="0"/>
              <a:t>1.1. Порядок проведения закупки определяется настоящим разделом Положения, а также регламентом оператора ЭТП, на которой проводится такая закупка.</a:t>
            </a:r>
          </a:p>
          <a:p>
            <a:r>
              <a:rPr lang="ru-RU" sz="1800" dirty="0"/>
              <a:t>1.2. Закупка проводится в электронной форме на электронной площадке, предусмотренной частью 10 статьи 3.4 Федерального закона № 223-ФЗ (далее – ЭП).</a:t>
            </a:r>
          </a:p>
          <a:p>
            <a:r>
              <a:rPr lang="ru-RU" sz="1800" dirty="0"/>
              <a:t>1.3.  Участник закупки из числа субъектов малого и среднего предпринимательства размещает на электронной площадке предварительное предложение о поставке товара, выполнении работы, оказании услуги;</a:t>
            </a:r>
          </a:p>
          <a:p>
            <a:r>
              <a:rPr lang="ru-RU" sz="1800" dirty="0"/>
              <a:t>1.4. Заказчик размещает на электронной площадке:</a:t>
            </a:r>
          </a:p>
          <a:p>
            <a:r>
              <a:rPr lang="ru-RU" sz="1800" dirty="0"/>
              <a:t>а)  информацию о закупаемом товаре, работе, услуге, в том числе требования к таким товару, работе, услуге,</a:t>
            </a:r>
          </a:p>
          <a:p>
            <a:r>
              <a:rPr lang="ru-RU" sz="1800" dirty="0"/>
              <a:t>б) требования к  участнику закупки из числа субъектов малого и среднего предпринимательства.</a:t>
            </a:r>
          </a:p>
          <a:p>
            <a:r>
              <a:rPr lang="ru-RU" sz="1800" dirty="0"/>
              <a:t>1.5.  Оператор электронной площадки определяет из состава предварительных предложений, предусмотренных пунктом 1.3. соответствующих требованиям заказчика, предусмотренным подпунктом «б"  пункта 1.4. , предложений о поставке товара, выполнении работы, оказании услуги участников закупки из числа субъектов малого и среднего предпринимательства.</a:t>
            </a:r>
          </a:p>
          <a:p>
            <a:r>
              <a:rPr lang="ru-RU" sz="1800" dirty="0"/>
              <a:t>1.6. Заказчик определяет согласно критериям оценки, утвержденным в положении о закупке,  участника (участников) закупки из числа субъектов малого и среднего предпринимательства, с которым (которыми) заключается договор (договоры), из участников закупки, определенных оператором электронной площадки в соответствии с пунктом 1.5.</a:t>
            </a:r>
          </a:p>
          <a:p>
            <a:r>
              <a:rPr lang="ru-RU" sz="1800" dirty="0"/>
              <a:t>1.7. Договор (договора) заключаются с использованием электронной площадки с участником (участниками) закупки из числа субъектов малого и среднего предпринимательства, определенным (определенными) заказчиком в соответствии с пунктом 1.6., на условиях, определенных в соответствии с требованиями, предусмотренными пунктом 1.4., а также предложением соответствующего участника закупки о поставке товара, выполнении работы, оказании услуги.</a:t>
            </a:r>
          </a:p>
        </p:txBody>
      </p:sp>
    </p:spTree>
    <p:extLst>
      <p:ext uri="{BB962C8B-B14F-4D97-AF65-F5344CB8AC3E}">
        <p14:creationId xmlns:p14="http://schemas.microsoft.com/office/powerpoint/2010/main" val="663712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2E77904-0D99-1DBE-CFA7-2B9A9157E2FE}"/>
              </a:ext>
            </a:extLst>
          </p:cNvPr>
          <p:cNvPicPr>
            <a:picLocks noGrp="1" noChangeAspect="1"/>
          </p:cNvPicPr>
          <p:nvPr>
            <p:ph idx="1"/>
          </p:nvPr>
        </p:nvPicPr>
        <p:blipFill>
          <a:blip r:embed="rId2"/>
          <a:stretch>
            <a:fillRect/>
          </a:stretch>
        </p:blipFill>
        <p:spPr>
          <a:xfrm>
            <a:off x="2963780" y="0"/>
            <a:ext cx="6600000" cy="2838095"/>
          </a:xfrm>
        </p:spPr>
      </p:pic>
      <p:pic>
        <p:nvPicPr>
          <p:cNvPr id="7" name="Рисунок 6">
            <a:extLst>
              <a:ext uri="{FF2B5EF4-FFF2-40B4-BE49-F238E27FC236}">
                <a16:creationId xmlns:a16="http://schemas.microsoft.com/office/drawing/2014/main" id="{E862A531-7C7E-C13C-DC5E-161E905197E2}"/>
              </a:ext>
            </a:extLst>
          </p:cNvPr>
          <p:cNvPicPr>
            <a:picLocks noChangeAspect="1"/>
          </p:cNvPicPr>
          <p:nvPr/>
        </p:nvPicPr>
        <p:blipFill>
          <a:blip r:embed="rId3"/>
          <a:stretch>
            <a:fillRect/>
          </a:stretch>
        </p:blipFill>
        <p:spPr>
          <a:xfrm>
            <a:off x="2854256" y="3228424"/>
            <a:ext cx="6819048" cy="2380952"/>
          </a:xfrm>
          <a:prstGeom prst="rect">
            <a:avLst/>
          </a:prstGeom>
        </p:spPr>
      </p:pic>
    </p:spTree>
    <p:extLst>
      <p:ext uri="{BB962C8B-B14F-4D97-AF65-F5344CB8AC3E}">
        <p14:creationId xmlns:p14="http://schemas.microsoft.com/office/powerpoint/2010/main" val="248655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FF0000"/>
                </a:solidFill>
              </a:rPr>
              <a:t>Постановление Правительства от 21.03.2022 № 417</a:t>
            </a:r>
          </a:p>
        </p:txBody>
      </p:sp>
      <p:sp>
        <p:nvSpPr>
          <p:cNvPr id="3" name="Объект 2"/>
          <p:cNvSpPr>
            <a:spLocks noGrp="1"/>
          </p:cNvSpPr>
          <p:nvPr>
            <p:ph idx="1"/>
          </p:nvPr>
        </p:nvSpPr>
        <p:spPr/>
        <p:txBody>
          <a:bodyPr/>
          <a:lstStyle/>
          <a:p>
            <a:r>
              <a:rPr lang="ru-RU" sz="2000" dirty="0"/>
              <a:t>Внесены изменения в ПП № 1352 в части оплаты МСП – вместо 15 рабочих дней  - 7 рабочих дней.</a:t>
            </a:r>
          </a:p>
          <a:p>
            <a:endParaRPr lang="ru-RU" dirty="0"/>
          </a:p>
          <a:p>
            <a:r>
              <a:rPr lang="ru-RU" sz="1800" i="1" dirty="0">
                <a:solidFill>
                  <a:srgbClr val="7030A0"/>
                </a:solidFill>
              </a:rPr>
              <a:t>Надо ли менять Положение</a:t>
            </a:r>
            <a:r>
              <a:rPr lang="en-US" sz="1800" i="1" dirty="0">
                <a:solidFill>
                  <a:srgbClr val="7030A0"/>
                </a:solidFill>
              </a:rPr>
              <a:t>?</a:t>
            </a:r>
            <a:endParaRPr lang="ru-RU" sz="1800" i="1" dirty="0">
              <a:solidFill>
                <a:srgbClr val="7030A0"/>
              </a:solidFill>
            </a:endParaRPr>
          </a:p>
        </p:txBody>
      </p:sp>
    </p:spTree>
    <p:extLst>
      <p:ext uri="{BB962C8B-B14F-4D97-AF65-F5344CB8AC3E}">
        <p14:creationId xmlns:p14="http://schemas.microsoft.com/office/powerpoint/2010/main" val="573370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274638"/>
            <a:ext cx="10972800" cy="539094"/>
          </a:xfrm>
        </p:spPr>
        <p:txBody>
          <a:bodyPr/>
          <a:lstStyle/>
          <a:p>
            <a:r>
              <a:rPr lang="ru-RU" dirty="0">
                <a:solidFill>
                  <a:srgbClr val="FF0000"/>
                </a:solidFill>
              </a:rPr>
              <a:t>104-ФЗ от 16.04.2022 – с 16.04.2022</a:t>
            </a:r>
          </a:p>
        </p:txBody>
      </p:sp>
      <p:sp>
        <p:nvSpPr>
          <p:cNvPr id="3" name="Объект 2">
            <a:extLst>
              <a:ext uri="{FF2B5EF4-FFF2-40B4-BE49-F238E27FC236}">
                <a16:creationId xmlns:a16="http://schemas.microsoft.com/office/drawing/2014/main" id="{8F20D914-F69B-4071-84D6-97D523CF7808}"/>
              </a:ext>
            </a:extLst>
          </p:cNvPr>
          <p:cNvSpPr>
            <a:spLocks noGrp="1"/>
          </p:cNvSpPr>
          <p:nvPr>
            <p:ph idx="1"/>
          </p:nvPr>
        </p:nvSpPr>
        <p:spPr/>
        <p:txBody>
          <a:bodyPr/>
          <a:lstStyle/>
          <a:p>
            <a:r>
              <a:rPr lang="ru-RU" sz="1800" dirty="0">
                <a:solidFill>
                  <a:srgbClr val="FF0000"/>
                </a:solidFill>
              </a:rPr>
              <a:t>С 16.04.2022 Новая 5.3. </a:t>
            </a:r>
            <a:r>
              <a:rPr lang="ru-RU" sz="1800" dirty="0"/>
              <a:t>Срок оплаты заказчиком поставленного товара, выполненной работы (ее результатов), оказанной услуги должен составлять не более семи рабочих дней с даты приемки поставленного товара, выполненной работы (ее результатов), оказанной услуги, за исключением случаев, если иной срок оплаты установлен законодательством Российской Федерации, Правительством Российской Федерации в целях обеспечения обороноспособности и безопасности государства, а также если иной срок оплаты установлен заказчиком в положении о закупке.</a:t>
            </a:r>
          </a:p>
          <a:p>
            <a:endParaRPr lang="ru-RU" sz="1800" dirty="0"/>
          </a:p>
          <a:p>
            <a:r>
              <a:rPr lang="ru-RU" sz="1800" dirty="0">
                <a:solidFill>
                  <a:srgbClr val="FF0000"/>
                </a:solidFill>
              </a:rPr>
              <a:t>С 16.04.2022 Новая 5.4. </a:t>
            </a:r>
            <a:r>
              <a:rPr lang="ru-RU" sz="1800" dirty="0"/>
              <a:t>При установлении заказчиком сроков оплаты, отличных от сроков оплаты, предусмотренных частью 5.3 настоящей статьи, в положение о закупке включаются конкретные сроки оплаты и (или) порядок определения таких сроков, а также устанавливается перечень товаров, работ, услуг, при осуществлении закупок которых применяются такие сроки оплаты.</a:t>
            </a:r>
          </a:p>
        </p:txBody>
      </p:sp>
    </p:spTree>
    <p:extLst>
      <p:ext uri="{BB962C8B-B14F-4D97-AF65-F5344CB8AC3E}">
        <p14:creationId xmlns:p14="http://schemas.microsoft.com/office/powerpoint/2010/main" val="3868873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lang="ru-RU" sz="2400" dirty="0">
                <a:solidFill>
                  <a:srgbClr val="FF0000"/>
                </a:solidFill>
              </a:rPr>
              <a:t>109-ФЗ от 16.04.2022 – с 01.07.2022</a:t>
            </a: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609600" y="1065403"/>
            <a:ext cx="10972800" cy="5060762"/>
          </a:xfrm>
        </p:spPr>
        <p:txBody>
          <a:bodyPr/>
          <a:lstStyle/>
          <a:p>
            <a:r>
              <a:rPr lang="ru-RU" sz="1600" b="1" dirty="0"/>
              <a:t>В статье 3.2. Порядок осуществления конкурентной закупки</a:t>
            </a:r>
          </a:p>
          <a:p>
            <a:r>
              <a:rPr lang="ru-RU" sz="1600" dirty="0"/>
              <a:t>Часть 25. Заказчик вправе предусмотреть в положении о закупке требование обеспечения заявок на участие в конкурентных закупках, в том числе порядок, срок и случаи возврата такого обеспечения. При этом в извещении об осуществлении закупки, документации о закупке должны быть указаны размер такого обеспечения и иные требования к такому обеспечению, в том числе условия банковской гарантии (если такой способ обеспечения заявок на участие в закупках предусмотрен положением о закупке заказчика в соответствии с настоящим Федеральным законом). Обеспечение заявки на участие в конкурентной закупке может предоставляться участником конкурентной закупки путем внесения денежных средств, предоставления банковской гарантии или иным способом, предусмотренным Гражданским кодексом Российской Федерации, за исключением </a:t>
            </a:r>
            <a:r>
              <a:rPr lang="ru-RU" sz="1600" strike="sngStrike" dirty="0"/>
              <a:t>проведения закупки в соответствии со статьей 3.4 настоящего Федерального закона </a:t>
            </a:r>
            <a:r>
              <a:rPr lang="ru-RU" sz="1600" dirty="0">
                <a:solidFill>
                  <a:srgbClr val="FF0000"/>
                </a:solidFill>
              </a:rPr>
              <a:t>случая проведения закупки в соответствии со статьей 3.4 настоящего Федерального закона, при котором обеспечение заявки на участие в такой закупке предоставляется в соответствии с частью 12 статьи 3.4 настоящего Федерального закона</a:t>
            </a:r>
            <a:r>
              <a:rPr lang="ru-RU" sz="1600" dirty="0"/>
              <a:t>. Выбор способа обеспечения заявки на участие в конкурентной закупке из числа предусмотренных заказчиком в извещении об осуществлении закупки, документации о закупке осуществляется участником закупки. </a:t>
            </a:r>
            <a:endParaRPr lang="ru-RU" sz="1600" dirty="0">
              <a:solidFill>
                <a:srgbClr val="FF0000"/>
              </a:solidFill>
            </a:endParaRPr>
          </a:p>
        </p:txBody>
      </p:sp>
    </p:spTree>
    <p:extLst>
      <p:ext uri="{BB962C8B-B14F-4D97-AF65-F5344CB8AC3E}">
        <p14:creationId xmlns:p14="http://schemas.microsoft.com/office/powerpoint/2010/main" val="11707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5359984-C8E9-414F-9546-973496D6FBF4}"/>
              </a:ext>
            </a:extLst>
          </p:cNvPr>
          <p:cNvPicPr>
            <a:picLocks noGrp="1" noChangeAspect="1"/>
          </p:cNvPicPr>
          <p:nvPr>
            <p:ph idx="1"/>
          </p:nvPr>
        </p:nvPicPr>
        <p:blipFill>
          <a:blip r:embed="rId2"/>
          <a:stretch>
            <a:fillRect/>
          </a:stretch>
        </p:blipFill>
        <p:spPr>
          <a:xfrm>
            <a:off x="2147582" y="687898"/>
            <a:ext cx="7474589" cy="5438266"/>
          </a:xfrm>
        </p:spPr>
      </p:pic>
    </p:spTree>
    <p:extLst>
      <p:ext uri="{BB962C8B-B14F-4D97-AF65-F5344CB8AC3E}">
        <p14:creationId xmlns:p14="http://schemas.microsoft.com/office/powerpoint/2010/main" val="2273985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lang="ru-RU" sz="2400" dirty="0">
                <a:solidFill>
                  <a:srgbClr val="FF0000"/>
                </a:solidFill>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609600" y="1065403"/>
            <a:ext cx="10972800" cy="5060762"/>
          </a:xfrm>
        </p:spPr>
        <p:txBody>
          <a:bodyPr/>
          <a:lstStyle/>
          <a:p>
            <a:r>
              <a:rPr lang="ru-RU" sz="1600" b="1" dirty="0"/>
              <a:t>В статье 3.4. </a:t>
            </a:r>
            <a:r>
              <a:rPr lang="ru-RU" sz="1600" b="1" i="0" dirty="0">
                <a:solidFill>
                  <a:srgbClr val="22272F"/>
                </a:solidFill>
                <a:effectLst/>
              </a:rPr>
              <a:t>Особенности осуществления конкурентной закупки в электронной форме и функционирования электронной площадки для целей осуществления конкурентной закупки, участниками которой могут быть только субъекты малого и среднего предпринимательства</a:t>
            </a:r>
          </a:p>
          <a:p>
            <a:r>
              <a:rPr lang="ru-RU" sz="1600" b="1" i="0" dirty="0">
                <a:solidFill>
                  <a:srgbClr val="FF0000"/>
                </a:solidFill>
                <a:effectLst/>
              </a:rPr>
              <a:t>в части 12 слово "банковской" заменить словом "независимой";</a:t>
            </a:r>
          </a:p>
          <a:p>
            <a:endParaRPr lang="ru-RU" sz="1600" dirty="0">
              <a:effectLst/>
            </a:endParaRPr>
          </a:p>
          <a:p>
            <a:r>
              <a:rPr lang="ru-RU" sz="1600" dirty="0">
                <a:effectLst/>
              </a:rPr>
              <a:t>12. При осуществлении конкурентной закупки с участием субъектов малого и среднего предпринимательства обеспечение заявок на участие в такой конкурентной закупке (если требование об обеспечении заявок установлено заказчиком в извещении об осуществлении такой закупки, документации о конкурентной закупке) может предоставляться участниками такой закупки путем внесения денежных средств в соответствии с настоящей статьей или предоставления  </a:t>
            </a:r>
            <a:r>
              <a:rPr lang="ru-RU" sz="1600" dirty="0">
                <a:solidFill>
                  <a:srgbClr val="FF0000"/>
                </a:solidFill>
                <a:effectLst/>
              </a:rPr>
              <a:t>независимой</a:t>
            </a:r>
            <a:r>
              <a:rPr lang="ru-RU" sz="1600" dirty="0">
                <a:effectLst/>
              </a:rPr>
              <a:t> </a:t>
            </a:r>
            <a:r>
              <a:rPr lang="ru-RU" sz="1600" strike="sngStrike" dirty="0">
                <a:effectLst/>
              </a:rPr>
              <a:t>банковской </a:t>
            </a:r>
            <a:r>
              <a:rPr lang="ru-RU" sz="1600" dirty="0">
                <a:effectLst/>
              </a:rPr>
              <a:t>гарантии. Выбор способа обеспечения заявки на участие в такой закупке осуществляется участником такой закупки.</a:t>
            </a:r>
          </a:p>
        </p:txBody>
      </p:sp>
    </p:spTree>
    <p:extLst>
      <p:ext uri="{BB962C8B-B14F-4D97-AF65-F5344CB8AC3E}">
        <p14:creationId xmlns:p14="http://schemas.microsoft.com/office/powerpoint/2010/main" val="4269735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466987" y="755010"/>
            <a:ext cx="10972800" cy="5060762"/>
          </a:xfrm>
        </p:spPr>
        <p:txBody>
          <a:bodyPr/>
          <a:lstStyle/>
          <a:p>
            <a:r>
              <a:rPr lang="ru-RU" sz="1600" b="1" dirty="0"/>
              <a:t>В статье 3.4. </a:t>
            </a:r>
            <a:r>
              <a:rPr lang="ru-RU" sz="1600" b="1" i="0" dirty="0">
                <a:solidFill>
                  <a:srgbClr val="22272F"/>
                </a:solidFill>
                <a:effectLst/>
              </a:rPr>
              <a:t>Особенности осуществления конкурентной закупки в электронной форме и функционирования электронной площадки для целей осуществления конкурентной закупки, участниками которой могут быть только субъекты малого и среднего предпринимательства</a:t>
            </a:r>
          </a:p>
          <a:p>
            <a:r>
              <a:rPr lang="ru-RU" sz="1600" b="1" dirty="0">
                <a:solidFill>
                  <a:srgbClr val="FF0000"/>
                </a:solidFill>
              </a:rPr>
              <a:t> Новая часть 14.1.</a:t>
            </a:r>
            <a:r>
              <a:rPr lang="ru-RU" sz="1600" dirty="0"/>
              <a:t>  Независимая гарантия, предоставляемая в качестве обеспечения заявки на участие в конкурентной закупке с участием субъектов малого и среднего предпринимательства, должна соответствовать следующим требованиям:</a:t>
            </a:r>
          </a:p>
          <a:p>
            <a:r>
              <a:rPr lang="ru-RU" sz="1600" dirty="0"/>
              <a:t>1) независимая гарантия должна быть выдана гарантом, предусмотренным частью 1 статьи 45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a:t>
            </a:r>
          </a:p>
          <a:p>
            <a:r>
              <a:rPr lang="ru-RU" sz="1600" dirty="0"/>
              <a:t>2) информация о независимой гарантии должна быть включена в реестр независимых гарантий, предусмотренный частью 8 статьи 45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 - </a:t>
            </a:r>
            <a:r>
              <a:rPr lang="ru-RU" sz="1600" b="1" dirty="0">
                <a:solidFill>
                  <a:srgbClr val="FF0000"/>
                </a:solidFill>
              </a:rPr>
              <a:t>с 01.04.2023</a:t>
            </a:r>
          </a:p>
          <a:p>
            <a:r>
              <a:rPr lang="ru-RU" sz="1600" dirty="0"/>
              <a:t>3) независимая гарантия не может быть отозвана выдавшим ее гарантом;</a:t>
            </a:r>
          </a:p>
          <a:p>
            <a:r>
              <a:rPr lang="ru-RU" sz="1600" dirty="0"/>
              <a:t>4) независимая гарантия должна содержать:</a:t>
            </a:r>
          </a:p>
          <a:p>
            <a:r>
              <a:rPr lang="ru-RU" sz="1600" dirty="0"/>
              <a:t>а) условие об обязанности гаранта уплатить заказчику (бенефициару) денежную сумму по независимой гарантии не позднее десяти рабочих дней со дня, следующего за днем получения гарантом требования заказчика (бенефициара), соответствующего условиям такой независимой гарантии, при отсутствии предусмотренных Гражданским кодексом Российской Федерации оснований для отказа в удовлетворении этого требования;</a:t>
            </a:r>
          </a:p>
          <a:p>
            <a:r>
              <a:rPr lang="ru-RU" sz="1600" dirty="0"/>
              <a:t>б) перечень документов, подлежащих представлению заказчиком гаранту одновременно с требованием об уплате денежной суммы по независимой гарантии, в случае установления такого перечня Правительством Российской Федерации в соответствии с пунктом 4 части 3.2 настоящей статьи;</a:t>
            </a:r>
          </a:p>
          <a:p>
            <a:r>
              <a:rPr lang="ru-RU" sz="1200" dirty="0"/>
              <a:t>Требования пунктов 1, 3 и 4 части 14.1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1235591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609600" y="1065403"/>
            <a:ext cx="10972800" cy="5060762"/>
          </a:xfrm>
        </p:spPr>
        <p:txBody>
          <a:bodyPr/>
          <a:lstStyle/>
          <a:p>
            <a:r>
              <a:rPr lang="ru-RU" sz="1600" dirty="0"/>
              <a:t>в) указание на срок действия независимой гарантии, который не может составлять менее одного месяца с даты окончания срока подачи заявок на участие в такой закупке.</a:t>
            </a:r>
          </a:p>
          <a:p>
            <a:endParaRPr lang="ru-RU" sz="1600" dirty="0"/>
          </a:p>
          <a:p>
            <a:r>
              <a:rPr lang="ru-RU" sz="1600" dirty="0">
                <a:solidFill>
                  <a:srgbClr val="FF0000"/>
                </a:solidFill>
              </a:rPr>
              <a:t>До 1 апреля 2023 года в отношении независимой гарантии, указанной в абзаце первом части 31 статьи 34 Федерального закона от 18 июля 2011 года № 223-ФЗ "О закупках товаров, работ, услуг отдельными видами юридических лиц" и предоставляемой в качестве обеспечения исполнения договора, заключаемого по результатам конкурентной закупки с участием субъектов малого и среднего предпринимательства, требование пункта 2 части 14.1 статьи 34 Федерального закона от 18 июля 2011 года № 223-ФЗ  "О закупках товаров, работ, услуг отдельными видами юридических лиц" не применяется</a:t>
            </a:r>
            <a:r>
              <a:rPr lang="ru-RU" sz="1600" dirty="0"/>
              <a:t>.</a:t>
            </a:r>
          </a:p>
          <a:p>
            <a:endParaRPr lang="ru-RU" sz="1600" dirty="0"/>
          </a:p>
        </p:txBody>
      </p:sp>
    </p:spTree>
    <p:extLst>
      <p:ext uri="{BB962C8B-B14F-4D97-AF65-F5344CB8AC3E}">
        <p14:creationId xmlns:p14="http://schemas.microsoft.com/office/powerpoint/2010/main" val="804709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517321" y="805344"/>
            <a:ext cx="10972800" cy="5060762"/>
          </a:xfrm>
        </p:spPr>
        <p:txBody>
          <a:bodyPr/>
          <a:lstStyle/>
          <a:p>
            <a:pPr indent="0" algn="just">
              <a:spcBef>
                <a:spcPts val="0"/>
              </a:spcBef>
              <a:buNone/>
            </a:pPr>
            <a:r>
              <a:rPr lang="ru-RU" sz="1600" b="1" i="1" dirty="0">
                <a:solidFill>
                  <a:srgbClr val="7030A0"/>
                </a:solidFill>
                <a:effectLst/>
                <a:ea typeface="Times New Roman" panose="02020603050405020304" pitchFamily="18" charset="0"/>
              </a:rPr>
              <a:t>Статья 45 44-ФЗ. </a:t>
            </a:r>
            <a:r>
              <a:rPr lang="ru-RU" sz="1600" i="1" dirty="0">
                <a:solidFill>
                  <a:srgbClr val="7030A0"/>
                </a:solidFill>
                <a:effectLst/>
                <a:ea typeface="Times New Roman" panose="02020603050405020304" pitchFamily="18" charset="0"/>
              </a:rPr>
              <a:t>1. Заказчики в качестве обеспечения заявок, исполнения контрактов, гарантийных обязательств принимают независимые гарантии, выданные:</a:t>
            </a:r>
          </a:p>
          <a:p>
            <a:pPr indent="0" algn="just">
              <a:spcBef>
                <a:spcPts val="0"/>
              </a:spcBef>
              <a:buNone/>
            </a:pPr>
            <a:r>
              <a:rPr lang="ru-RU" sz="1600" i="1" dirty="0">
                <a:solidFill>
                  <a:srgbClr val="7030A0"/>
                </a:solidFill>
                <a:effectLst/>
                <a:ea typeface="Times New Roman" panose="02020603050405020304" pitchFamily="18" charset="0"/>
              </a:rPr>
              <a:t>1) банками, соответствующими требованиям, установленным Правительством Российской Федерации, и включенными в перечень, предусмотренный частью 1.2 настоящей статьи;</a:t>
            </a:r>
          </a:p>
          <a:p>
            <a:pPr indent="0" algn="just">
              <a:spcBef>
                <a:spcPts val="0"/>
              </a:spcBef>
              <a:buNone/>
            </a:pPr>
            <a:r>
              <a:rPr lang="ru-RU" sz="1600" i="1" dirty="0">
                <a:solidFill>
                  <a:srgbClr val="7030A0"/>
                </a:solidFill>
                <a:effectLst/>
                <a:ea typeface="Times New Roman" panose="02020603050405020304" pitchFamily="18" charset="0"/>
              </a:rPr>
              <a:t>2) государственной корпорацией развития "ВЭБ.РФ";</a:t>
            </a:r>
          </a:p>
          <a:p>
            <a:pPr indent="0" algn="just">
              <a:spcBef>
                <a:spcPts val="0"/>
              </a:spcBef>
              <a:buNone/>
            </a:pPr>
            <a:r>
              <a:rPr lang="ru-RU" sz="1600" i="1" dirty="0">
                <a:solidFill>
                  <a:srgbClr val="7030A0"/>
                </a:solidFill>
                <a:effectLst/>
                <a:ea typeface="Times New Roman" panose="02020603050405020304" pitchFamily="18" charset="0"/>
              </a:rPr>
              <a:t>3) фондами содействия кредитованию (гарантийными фондами, фондами поручительств), являющимися участниками национальной гарантийной системы поддержки малого и среднего предпринимательства, предусмотренной Федеральным законом от 24 июля 2007 года N 209-ФЗ "О развитии малого и среднего предпринимательства в Российской Федерации" (далее - региональные гарантийные организации), соответствующими требованиям, установленным Правительством Российской Федерации, и включенными в перечень, предусмотренный частью 1.7 настоящей статьи (при осуществлении закупок в соответствии с пунктом 1 части 1 статьи 30 настоящего Федерального закона);</a:t>
            </a:r>
          </a:p>
          <a:p>
            <a:pPr indent="0" algn="just">
              <a:spcBef>
                <a:spcPts val="0"/>
              </a:spcBef>
              <a:buNone/>
            </a:pPr>
            <a:r>
              <a:rPr lang="ru-RU" sz="1600" i="1" dirty="0">
                <a:solidFill>
                  <a:srgbClr val="7030A0"/>
                </a:solidFill>
                <a:effectLst/>
                <a:ea typeface="Times New Roman" panose="02020603050405020304" pitchFamily="18" charset="0"/>
              </a:rPr>
              <a:t>4) Евразийским банком развития (если участник закупки является юридическим лицом, зарегистрированным на территории государства - члена Евразийского экономического союза, за исключением Российской Федерации, или физическим лицом, являющимся гражданином государства - члена Евразийского экономического союза, за исключением Российской Федерации).</a:t>
            </a:r>
            <a:endParaRPr lang="ru-RU" sz="1600" i="1" dirty="0">
              <a:solidFill>
                <a:srgbClr val="7030A0"/>
              </a:solidFill>
            </a:endParaRPr>
          </a:p>
          <a:p>
            <a:pPr indent="0" algn="just">
              <a:spcBef>
                <a:spcPts val="0"/>
              </a:spcBef>
              <a:buNone/>
            </a:pPr>
            <a:endParaRPr lang="ru-RU" sz="1600" i="1" dirty="0">
              <a:solidFill>
                <a:srgbClr val="7030A0"/>
              </a:solidFill>
            </a:endParaRPr>
          </a:p>
          <a:p>
            <a:pPr indent="0" algn="just">
              <a:spcBef>
                <a:spcPts val="0"/>
              </a:spcBef>
              <a:buNone/>
            </a:pPr>
            <a:endParaRPr lang="ru-RU" sz="1600" i="1" dirty="0">
              <a:solidFill>
                <a:srgbClr val="7030A0"/>
              </a:solidFill>
            </a:endParaRPr>
          </a:p>
          <a:p>
            <a:pPr indent="0" algn="just">
              <a:spcBef>
                <a:spcPts val="0"/>
              </a:spcBef>
              <a:buNone/>
            </a:pPr>
            <a:r>
              <a:rPr lang="ru-RU" sz="1600" i="1" dirty="0">
                <a:solidFill>
                  <a:srgbClr val="7030A0"/>
                </a:solidFill>
              </a:rPr>
              <a:t>Банки, удовлетворяющие требованиям, установленным пунктом 1 статьи 45 Федерального закона от 05.04.2013 г. N 44-ФЗ (с учетом данных Банка России, представленных 11 мая 2022 г.) – 187 банков </a:t>
            </a:r>
            <a:r>
              <a:rPr lang="ru-RU" sz="1600" i="1" dirty="0">
                <a:solidFill>
                  <a:srgbClr val="7030A0"/>
                </a:solidFill>
                <a:hlinkClick r:id="rId2"/>
              </a:rPr>
              <a:t>https://minfin.gov.ru/ru/perfomance/contracts/list_banks/</a:t>
            </a:r>
            <a:endParaRPr lang="ru-RU" sz="1600" i="1" dirty="0">
              <a:solidFill>
                <a:srgbClr val="7030A0"/>
              </a:solidFill>
            </a:endParaRPr>
          </a:p>
          <a:p>
            <a:pPr indent="0" algn="just">
              <a:spcBef>
                <a:spcPts val="0"/>
              </a:spcBef>
              <a:buNone/>
            </a:pPr>
            <a:r>
              <a:rPr lang="ru-RU" sz="1600" i="1" dirty="0">
                <a:solidFill>
                  <a:srgbClr val="7030A0"/>
                </a:solidFill>
              </a:rPr>
              <a:t>13 региональных гарантийных организаций</a:t>
            </a:r>
          </a:p>
          <a:p>
            <a:pPr indent="0" algn="just">
              <a:spcBef>
                <a:spcPts val="0"/>
              </a:spcBef>
              <a:buNone/>
            </a:pPr>
            <a:endParaRPr lang="ru-RU" sz="1600" i="1" dirty="0">
              <a:solidFill>
                <a:srgbClr val="7030A0"/>
              </a:solidFill>
            </a:endParaRPr>
          </a:p>
        </p:txBody>
      </p:sp>
    </p:spTree>
    <p:extLst>
      <p:ext uri="{BB962C8B-B14F-4D97-AF65-F5344CB8AC3E}">
        <p14:creationId xmlns:p14="http://schemas.microsoft.com/office/powerpoint/2010/main" val="1267671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517321" y="805344"/>
            <a:ext cx="10972800" cy="5060762"/>
          </a:xfrm>
        </p:spPr>
        <p:txBody>
          <a:bodyPr/>
          <a:lstStyle/>
          <a:p>
            <a:pPr indent="0" algn="ctr">
              <a:spcBef>
                <a:spcPts val="0"/>
              </a:spcBef>
              <a:buNone/>
            </a:pPr>
            <a:r>
              <a:rPr lang="ru-RU" sz="1600" b="1" i="1" dirty="0">
                <a:solidFill>
                  <a:srgbClr val="7030A0"/>
                </a:solidFill>
                <a:effectLst/>
                <a:ea typeface="Times New Roman" panose="02020603050405020304" pitchFamily="18" charset="0"/>
              </a:rPr>
              <a:t>Постановление Правительства РФ от 8 ноября 2013 г. N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(извлечение)</a:t>
            </a:r>
          </a:p>
          <a:p>
            <a:pPr algn="ctr">
              <a:spcBef>
                <a:spcPts val="540"/>
              </a:spcBef>
              <a:spcAft>
                <a:spcPts val="540"/>
              </a:spcAft>
            </a:pPr>
            <a:r>
              <a:rPr lang="ru-RU" sz="1600" b="1" kern="0" dirty="0">
                <a:solidFill>
                  <a:srgbClr val="26282F"/>
                </a:solidFill>
                <a:effectLst/>
                <a:latin typeface="Times New Roman CYR" panose="02020603050405020304" pitchFamily="18" charset="0"/>
              </a:rPr>
              <a:t>Перечень</a:t>
            </a:r>
            <a:br>
              <a:rPr lang="ru-RU" sz="1600" b="1" kern="0" dirty="0">
                <a:solidFill>
                  <a:srgbClr val="26282F"/>
                </a:solidFill>
                <a:effectLst/>
                <a:latin typeface="Times New Roman CYR" panose="02020603050405020304" pitchFamily="18" charset="0"/>
              </a:rPr>
            </a:br>
            <a:r>
              <a:rPr lang="ru-RU" sz="1600" b="1" kern="0" dirty="0">
                <a:solidFill>
                  <a:srgbClr val="26282F"/>
                </a:solidFill>
                <a:effectLst/>
                <a:latin typeface="Times New Roman CYR" panose="02020603050405020304" pitchFamily="18" charset="0"/>
              </a:rPr>
              <a:t>документов, представляемых заказчиком гаранту одновременно с требованием об осуществлении уплаты денежной суммы по независимой гарантии</a:t>
            </a:r>
          </a:p>
          <a:p>
            <a:pPr indent="457200" algn="just"/>
            <a:r>
              <a:rPr lang="ru-RU" sz="1600" dirty="0">
                <a:effectLst/>
                <a:latin typeface="Times New Roman CYR" panose="02020603050405020304" pitchFamily="18" charset="0"/>
                <a:ea typeface="Times New Roman" panose="02020603050405020304" pitchFamily="18" charset="0"/>
              </a:rPr>
              <a:t>2. Бенефициар одновременно с требованием по независимой гарантии, предоставленной в качестве обеспечения исполнения контракта, требований к гарантии качества товара, работы, услуги, а также требований к гарантийному сроку и (или) объему предоставления гарантий их качества, к гарантийному обслуживанию товара, направляет гаранту следующие документы:</a:t>
            </a:r>
          </a:p>
          <a:p>
            <a:pPr indent="457200" algn="just"/>
            <a:r>
              <a:rPr lang="ru-RU" sz="1600" dirty="0">
                <a:effectLst/>
                <a:latin typeface="Times New Roman CYR" panose="02020603050405020304" pitchFamily="18" charset="0"/>
                <a:ea typeface="Times New Roman" panose="02020603050405020304" pitchFamily="18" charset="0"/>
              </a:rPr>
              <a:t>а) расчет суммы, включаемой в требование по независимой гарантии;</a:t>
            </a:r>
          </a:p>
          <a:p>
            <a:pPr indent="457200" algn="just"/>
            <a:r>
              <a:rPr lang="ru-RU" sz="1600" dirty="0">
                <a:effectLst/>
                <a:latin typeface="Times New Roman CYR" panose="02020603050405020304" pitchFamily="18" charset="0"/>
                <a:ea typeface="Times New Roman" panose="02020603050405020304" pitchFamily="18" charset="0"/>
              </a:rPr>
              <a:t>б) платежное поручение, подтверждающее перечисление бенефициаром аванса принципалу, с отметкой гаранта бенефициара либо органа Федерального казначейства об исполнении (если выплата аванса предусмотрена контрактом, а требование по независимой гарантии, предоставленной в качестве обеспечения исполнения контракта, предъявлено в случае ненадлежащего исполнения принципалом обязательств по возврату аванса);</a:t>
            </a:r>
          </a:p>
          <a:p>
            <a:pPr indent="457200" algn="just"/>
            <a:r>
              <a:rPr lang="ru-RU" sz="1600" dirty="0">
                <a:effectLst/>
                <a:latin typeface="Times New Roman CYR" panose="02020603050405020304" pitchFamily="18" charset="0"/>
                <a:ea typeface="Times New Roman" panose="02020603050405020304" pitchFamily="18" charset="0"/>
              </a:rPr>
              <a:t>в) документ, подтверждающий факт наступления гарантийного случая в соответствии с условиями контракта (если требование по независимой гарантии предъявлено в случае ненадлежащего исполнения принципалом обязательств в период действия гарантийного срока);</a:t>
            </a:r>
          </a:p>
          <a:p>
            <a:pPr indent="457200" algn="just"/>
            <a:r>
              <a:rPr lang="ru-RU" sz="1600" dirty="0">
                <a:effectLst/>
                <a:latin typeface="Times New Roman CYR" panose="02020603050405020304" pitchFamily="18" charset="0"/>
                <a:ea typeface="Times New Roman" panose="02020603050405020304" pitchFamily="18" charset="0"/>
              </a:rPr>
              <a:t>г) документ, подтверждающий полномочия лица, подписавшего требование по независимой гарантии (доверенность) (в случае, если требование по независимой гарантии подписано лицом, не указанным в Едином государственном реестре юридических лиц в качестве лица, имеющего право без доверенности действовать от имени бенефициара).</a:t>
            </a:r>
          </a:p>
          <a:p>
            <a:pPr indent="0" algn="just">
              <a:spcBef>
                <a:spcPts val="0"/>
              </a:spcBef>
              <a:buNone/>
            </a:pPr>
            <a:endParaRPr lang="ru-RU" sz="1600" i="1" dirty="0">
              <a:solidFill>
                <a:srgbClr val="7030A0"/>
              </a:solidFill>
            </a:endParaRPr>
          </a:p>
        </p:txBody>
      </p:sp>
    </p:spTree>
    <p:extLst>
      <p:ext uri="{BB962C8B-B14F-4D97-AF65-F5344CB8AC3E}">
        <p14:creationId xmlns:p14="http://schemas.microsoft.com/office/powerpoint/2010/main" val="4204185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274638"/>
            <a:ext cx="10972800" cy="656540"/>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517321" y="805344"/>
            <a:ext cx="10972800" cy="5060762"/>
          </a:xfrm>
        </p:spPr>
        <p:txBody>
          <a:bodyPr/>
          <a:lstStyle/>
          <a:p>
            <a:pPr indent="0" algn="ctr">
              <a:spcBef>
                <a:spcPts val="0"/>
              </a:spcBef>
              <a:buNone/>
            </a:pPr>
            <a:r>
              <a:rPr lang="ru-RU" sz="1600" b="1" i="1" dirty="0">
                <a:solidFill>
                  <a:srgbClr val="7030A0"/>
                </a:solidFill>
                <a:effectLst/>
                <a:ea typeface="Times New Roman" panose="02020603050405020304" pitchFamily="18" charset="0"/>
              </a:rPr>
              <a:t>Постановление Правительства РФ от 8 ноября 2013 г. N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 (извлечение)</a:t>
            </a:r>
          </a:p>
          <a:p>
            <a:pPr algn="ctr">
              <a:spcBef>
                <a:spcPts val="540"/>
              </a:spcBef>
              <a:spcAft>
                <a:spcPts val="540"/>
              </a:spcAft>
            </a:pPr>
            <a:r>
              <a:rPr lang="ru-RU" sz="1600" b="1" dirty="0">
                <a:effectLst/>
                <a:latin typeface="Times New Roman CYR" panose="02020603050405020304" pitchFamily="18" charset="0"/>
                <a:ea typeface="Times New Roman" panose="02020603050405020304" pitchFamily="18" charset="0"/>
              </a:rPr>
              <a:t>Правила</a:t>
            </a:r>
            <a:br>
              <a:rPr lang="ru-RU" sz="1600" b="1" dirty="0">
                <a:effectLst/>
                <a:latin typeface="Times New Roman CYR" panose="02020603050405020304" pitchFamily="18" charset="0"/>
                <a:ea typeface="Times New Roman" panose="02020603050405020304" pitchFamily="18" charset="0"/>
              </a:rPr>
            </a:br>
            <a:r>
              <a:rPr lang="ru-RU" sz="1600" b="1" dirty="0">
                <a:effectLst/>
                <a:latin typeface="Times New Roman CYR" panose="02020603050405020304" pitchFamily="18" charset="0"/>
                <a:ea typeface="Times New Roman" panose="02020603050405020304" pitchFamily="18" charset="0"/>
              </a:rPr>
              <a:t>ведения и размещения в единой информационной системе в сфере закупок реестра независимых гарантий</a:t>
            </a:r>
            <a:br>
              <a:rPr lang="ru-RU" sz="1800" dirty="0">
                <a:effectLst/>
                <a:latin typeface="Times New Roman CYR" panose="02020603050405020304" pitchFamily="18" charset="0"/>
                <a:ea typeface="Times New Roman" panose="02020603050405020304" pitchFamily="18" charset="0"/>
              </a:rPr>
            </a:br>
            <a:r>
              <a:rPr lang="ru-RU" sz="1800" dirty="0">
                <a:effectLst/>
                <a:latin typeface="Times New Roman CYR" panose="02020603050405020304" pitchFamily="18" charset="0"/>
                <a:ea typeface="Times New Roman" panose="02020603050405020304" pitchFamily="18" charset="0"/>
              </a:rPr>
              <a:t> </a:t>
            </a:r>
            <a:endParaRPr lang="ru-RU" sz="1600" i="1" dirty="0">
              <a:solidFill>
                <a:srgbClr val="7030A0"/>
              </a:solidFill>
            </a:endParaRPr>
          </a:p>
        </p:txBody>
      </p:sp>
      <p:sp>
        <p:nvSpPr>
          <p:cNvPr id="5" name="TextBox 4">
            <a:extLst>
              <a:ext uri="{FF2B5EF4-FFF2-40B4-BE49-F238E27FC236}">
                <a16:creationId xmlns:a16="http://schemas.microsoft.com/office/drawing/2014/main" id="{CE2E1739-78C2-8EF3-265A-512D27695DEA}"/>
              </a:ext>
            </a:extLst>
          </p:cNvPr>
          <p:cNvSpPr txBox="1"/>
          <p:nvPr/>
        </p:nvSpPr>
        <p:spPr>
          <a:xfrm>
            <a:off x="1143000" y="2324350"/>
            <a:ext cx="10266028"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4. В реестр включаются информация и документы, указанные в части 9 статьи 45 Федерального закона "О контрактной системе в сфере закупок товаров, работ, услуг для обеспечения государственных и муниципальных нужд", а также: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а) наименование, местонахождение заказчика, являющегося бенефициаром, идентификационный номер налогоплательщика;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б) копия документа о внесении изменений в условия независимой гарантии (при наличии);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в) идентификационный код закупки (при наличии);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г) сведения об отказе заказчика в принятии независимой гарантии (при наличии);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д) иная информация, предусмотренная настоящими Правилами.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a:ln>
                  <a:noFill/>
                </a:ln>
                <a:solidFill>
                  <a:prstClr val="black"/>
                </a:solidFill>
                <a:effectLst/>
                <a:uLnTx/>
                <a:uFillTx/>
                <a:latin typeface="Calibri"/>
                <a:ea typeface="+mn-ea"/>
                <a:cs typeface="+mn-cs"/>
              </a:rPr>
              <a:t>5</a:t>
            </a:r>
            <a:r>
              <a:rPr kumimoji="0" lang="ru-RU" sz="1800" b="0" i="0" u="none" strike="noStrike" kern="1200" cap="none" spc="0" normalizeH="0" baseline="0" noProof="0" dirty="0">
                <a:ln>
                  <a:noFill/>
                </a:ln>
                <a:solidFill>
                  <a:prstClr val="black"/>
                </a:solidFill>
                <a:effectLst/>
                <a:uLnTx/>
                <a:uFillTx/>
                <a:latin typeface="Calibri"/>
                <a:ea typeface="+mn-ea"/>
                <a:cs typeface="+mn-cs"/>
              </a:rPr>
              <a:t>. В целях ведения реестра гарант не позднее рабочего дня, следующего за днем выдачи независимой гарантии или днем внесения изменений в условия независимой гарантии, формирует и включает в соответствии с настоящими Правилами указанные в пункте 4 настоящих Правил информацию и документы в реестр.</a:t>
            </a:r>
          </a:p>
        </p:txBody>
      </p:sp>
    </p:spTree>
    <p:extLst>
      <p:ext uri="{BB962C8B-B14F-4D97-AF65-F5344CB8AC3E}">
        <p14:creationId xmlns:p14="http://schemas.microsoft.com/office/powerpoint/2010/main" val="3103214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609600" y="564055"/>
            <a:ext cx="10972800" cy="5562110"/>
          </a:xfrm>
        </p:spPr>
        <p:txBody>
          <a:bodyPr/>
          <a:lstStyle/>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b="1" dirty="0">
                <a:solidFill>
                  <a:srgbClr val="FF0000"/>
                </a:solidFill>
                <a:ea typeface="Times New Roman" panose="02020603050405020304" pitchFamily="18" charset="0"/>
              </a:rPr>
              <a:t>Новая часть 14.2. </a:t>
            </a:r>
            <a:r>
              <a:rPr lang="ru-RU" sz="1600" dirty="0">
                <a:ea typeface="Times New Roman" panose="02020603050405020304" pitchFamily="18" charset="0"/>
              </a:rPr>
              <a:t>Несоответствие независимой гарантии, предоставленной участником закупки с участием субъектов малого и среднего предпринимательства, требованиям, предусмотренным настоящей статьей, является основанием для отказа в принятии ее заказчиком.</a:t>
            </a:r>
          </a:p>
          <a:p>
            <a:pPr indent="0" algn="just">
              <a:spcBef>
                <a:spcPts val="0"/>
              </a:spcBef>
              <a:buNone/>
            </a:pPr>
            <a:r>
              <a:rPr lang="ru-RU" sz="1200" dirty="0">
                <a:ea typeface="Times New Roman" panose="02020603050405020304" pitchFamily="18" charset="0"/>
              </a:rPr>
              <a:t>Требования части 14.2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b="1" dirty="0">
                <a:solidFill>
                  <a:srgbClr val="FF0000"/>
                </a:solidFill>
                <a:ea typeface="Times New Roman" panose="02020603050405020304" pitchFamily="18" charset="0"/>
              </a:rPr>
              <a:t>Новая часть 14.3. </a:t>
            </a:r>
            <a:r>
              <a:rPr lang="ru-RU" sz="1600" dirty="0">
                <a:ea typeface="Times New Roman" panose="02020603050405020304" pitchFamily="18" charset="0"/>
              </a:rPr>
              <a:t>Гарант в случае просрочки исполнения обязательств по независимой гарантии, требование об уплате денежной суммы по которой соответствует условиям такой независимой гарантии и предъявлено заказчиком до окончания срока ее действия, обязан за каждый день просрочки уплатить заказчику неустойку (пени) в размере 0,1 процента денежной суммы, подлежащей уплате по такой независимой гарантии.</a:t>
            </a:r>
          </a:p>
          <a:p>
            <a:pPr indent="0" algn="just">
              <a:spcBef>
                <a:spcPts val="0"/>
              </a:spcBef>
              <a:buNone/>
            </a:pPr>
            <a:r>
              <a:rPr lang="ru-RU" sz="1200" dirty="0">
                <a:ea typeface="Times New Roman" panose="02020603050405020304" pitchFamily="18" charset="0"/>
              </a:rPr>
              <a:t>Требования части 14.3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2877320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kumimoji="0" lang="ru-RU" sz="2400" b="0" i="0" u="none" strike="noStrike" kern="1200" cap="none" spc="0" normalizeH="0" baseline="0" noProof="0" dirty="0">
                <a:ln>
                  <a:noFill/>
                </a:ln>
                <a:solidFill>
                  <a:srgbClr val="FF0000"/>
                </a:solidFill>
                <a:effectLst/>
                <a:uLnTx/>
                <a:uFillTx/>
                <a:latin typeface="Calibri"/>
                <a:ea typeface="+mj-ea"/>
                <a:cs typeface="+mj-cs"/>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609600" y="564055"/>
            <a:ext cx="10972800" cy="6080026"/>
          </a:xfrm>
        </p:spPr>
        <p:txBody>
          <a:bodyPr/>
          <a:lstStyle/>
          <a:p>
            <a:pPr indent="0" algn="just">
              <a:spcBef>
                <a:spcPts val="0"/>
              </a:spcBef>
              <a:buNone/>
            </a:pPr>
            <a:r>
              <a:rPr lang="ru-RU" sz="1400" b="0" i="0" strike="sngStrike" dirty="0">
                <a:solidFill>
                  <a:srgbClr val="22272F"/>
                </a:solidFill>
                <a:effectLst/>
              </a:rPr>
              <a:t>17. Денежные средства, внесенные на специальный банковский счет в качестве обеспечения заявок на участие в конкурентной закупке с участием субъектов малого и среднего предпринимательства, перечисляются на счет заказчика, указанный в извещении об осуществлении такой закупки, документации о конкурентной закупке, в случае уклонения, в том числе непредоставления или предоставления с нарушением условий, установленных извещением об осуществлении такой закупки, документацией о конкурентной закупке, до заключения договора заказчику обеспечения исполнения договора (если в извещении об осуществлении такой закупки, документации о конкурентной закупке установлено требование об обеспечении исполнения договора), или отказа участника такой закупки заключить договор.</a:t>
            </a:r>
          </a:p>
          <a:p>
            <a:pPr indent="0" algn="just">
              <a:spcBef>
                <a:spcPts val="0"/>
              </a:spcBef>
              <a:buNone/>
            </a:pPr>
            <a:endParaRPr lang="ru-RU" sz="1400" strike="sngStrike" dirty="0">
              <a:solidFill>
                <a:srgbClr val="22272F"/>
              </a:solidFill>
              <a:ea typeface="Times New Roman" panose="02020603050405020304" pitchFamily="18" charset="0"/>
            </a:endParaRPr>
          </a:p>
          <a:p>
            <a:pPr indent="0" algn="just">
              <a:spcBef>
                <a:spcPts val="0"/>
              </a:spcBef>
              <a:buNone/>
            </a:pPr>
            <a:r>
              <a:rPr lang="ru-RU" sz="1600" dirty="0">
                <a:solidFill>
                  <a:srgbClr val="FF0000"/>
                </a:solidFill>
                <a:ea typeface="Times New Roman" panose="02020603050405020304" pitchFamily="18" charset="0"/>
              </a:rPr>
              <a:t>Новая редакция части 17. </a:t>
            </a:r>
            <a:r>
              <a:rPr lang="ru-RU" sz="1600" dirty="0">
                <a:ea typeface="Times New Roman" panose="02020603050405020304" pitchFamily="18" charset="0"/>
              </a:rPr>
              <a:t>17. В случаях, предусмотренных частью 26 статьи 32 настоящего Федерального закона, денежные средства, внесенные на специальный банковский счет в качестве обеспечения заявки на участие в конкурентной закупке с участием субъектов малого и среднего предпринимательства, перечисляются банком на счет заказчика, указанный в извещении об осуществлении конкурентной закупки с участием субъектов малого и среднего предпринимательства, в документации о такой закупке, или заказчиком предъявляется требование об уплате денежной суммы по независимой гарантии, предоставленной в качестве обеспечения заявки на участие в конкурентной закупке с участием субъектов малого и среднего предпринимательства.</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200" dirty="0">
                <a:ea typeface="Times New Roman" panose="02020603050405020304" pitchFamily="18" charset="0"/>
              </a:rPr>
              <a:t>Требования части 17 (в редакции Федерального закона от 16 апреля 2022 г. N 109-ФЗ)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633814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14E98-D540-41F3-B5D2-B46AC9C27089}"/>
              </a:ext>
            </a:extLst>
          </p:cNvPr>
          <p:cNvSpPr>
            <a:spLocks noGrp="1"/>
          </p:cNvSpPr>
          <p:nvPr>
            <p:ph type="title"/>
          </p:nvPr>
        </p:nvSpPr>
        <p:spPr/>
        <p:txBody>
          <a:bodyPr/>
          <a:lstStyle/>
          <a:p>
            <a:r>
              <a:rPr lang="ru-RU" sz="2800" dirty="0">
                <a:solidFill>
                  <a:srgbClr val="FF0000"/>
                </a:solidFill>
              </a:rPr>
              <a:t>109-ФЗ от 16.04.2022 – с 01.07.2022</a:t>
            </a:r>
            <a:endParaRPr lang="ru-RU" sz="2800" dirty="0">
              <a:solidFill>
                <a:srgbClr val="00B0F0"/>
              </a:solidFill>
            </a:endParaRPr>
          </a:p>
        </p:txBody>
      </p:sp>
      <p:sp>
        <p:nvSpPr>
          <p:cNvPr id="3" name="Объект 2">
            <a:extLst>
              <a:ext uri="{FF2B5EF4-FFF2-40B4-BE49-F238E27FC236}">
                <a16:creationId xmlns:a16="http://schemas.microsoft.com/office/drawing/2014/main" id="{2E3CEFD1-7E62-4995-9C4E-D3276868E03E}"/>
              </a:ext>
            </a:extLst>
          </p:cNvPr>
          <p:cNvSpPr>
            <a:spLocks noGrp="1"/>
          </p:cNvSpPr>
          <p:nvPr>
            <p:ph idx="1"/>
          </p:nvPr>
        </p:nvSpPr>
        <p:spPr/>
        <p:txBody>
          <a:bodyPr/>
          <a:lstStyle/>
          <a:p>
            <a:r>
              <a:rPr lang="ru-RU" sz="1600" dirty="0"/>
              <a:t>19.1. В документации о конкурентной закупке заказчик вправе установить обязанность представления следующих информации и документов:</a:t>
            </a:r>
          </a:p>
          <a:p>
            <a:endParaRPr lang="ru-RU" sz="1600" dirty="0"/>
          </a:p>
          <a:p>
            <a:r>
              <a:rPr lang="ru-RU" sz="1600" dirty="0"/>
              <a:t>8) информация и документы об обеспечении заявки на участие в конкурентной закупке с участием субъектов малого и среднего предпринимательства, если соответствующее требование предусмотрено извещением об осуществлении такой закупки, документацией о конкурентной закупке:</a:t>
            </a:r>
          </a:p>
          <a:p>
            <a:endParaRPr lang="ru-RU" sz="1600" dirty="0"/>
          </a:p>
          <a:p>
            <a:r>
              <a:rPr lang="ru-RU" sz="1600" dirty="0"/>
              <a:t>а) реквизиты специального банковского счета участника конкурентной закупки с участием субъектов малого и среднего предпринимательства, если обеспечение заявки на участие в такой закупке предоставляется участником такой закупки путем внесения денежных средств;</a:t>
            </a:r>
          </a:p>
          <a:p>
            <a:endParaRPr lang="ru-RU" sz="1600" dirty="0"/>
          </a:p>
          <a:p>
            <a:r>
              <a:rPr lang="ru-RU" sz="1600" dirty="0"/>
              <a:t>б) </a:t>
            </a:r>
            <a:r>
              <a:rPr lang="ru-RU" sz="1600" dirty="0">
                <a:solidFill>
                  <a:srgbClr val="FF0000"/>
                </a:solidFill>
              </a:rPr>
              <a:t>независимая  </a:t>
            </a:r>
            <a:r>
              <a:rPr lang="ru-RU" sz="1600" strike="sngStrike" dirty="0"/>
              <a:t>банковская </a:t>
            </a:r>
            <a:r>
              <a:rPr lang="ru-RU" sz="1600" dirty="0"/>
              <a:t>гарантия или ее копия, если в качестве обеспечения заявки на участие в конкурентной закупке с участием субъектов малого и среднего предпринимательства участником такой закупки предоставляется </a:t>
            </a:r>
            <a:r>
              <a:rPr lang="ru-RU" sz="1600" dirty="0">
                <a:solidFill>
                  <a:srgbClr val="FF0000"/>
                </a:solidFill>
              </a:rPr>
              <a:t>независимая</a:t>
            </a:r>
            <a:r>
              <a:rPr lang="ru-RU" sz="1600" dirty="0"/>
              <a:t> </a:t>
            </a:r>
            <a:r>
              <a:rPr lang="ru-RU" sz="1600" strike="sngStrike" dirty="0"/>
              <a:t>банковская </a:t>
            </a:r>
            <a:r>
              <a:rPr lang="ru-RU" sz="1600" dirty="0"/>
              <a:t>гарантия.</a:t>
            </a:r>
          </a:p>
          <a:p>
            <a:r>
              <a:rPr lang="ru-RU" sz="1200" dirty="0"/>
              <a:t>Требования подпункта "б" (в редакции Федерального закона от 16 апреля 2022 г. N 109-ФЗ)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162441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14E98-D540-41F3-B5D2-B46AC9C27089}"/>
              </a:ext>
            </a:extLst>
          </p:cNvPr>
          <p:cNvSpPr>
            <a:spLocks noGrp="1"/>
          </p:cNvSpPr>
          <p:nvPr>
            <p:ph type="title"/>
          </p:nvPr>
        </p:nvSpPr>
        <p:spPr>
          <a:xfrm>
            <a:off x="609600" y="274638"/>
            <a:ext cx="10972800" cy="457198"/>
          </a:xfrm>
        </p:spPr>
        <p:txBody>
          <a:bodyPr/>
          <a:lstStyle/>
          <a:p>
            <a:r>
              <a:rPr lang="ru-RU" sz="2800" dirty="0">
                <a:solidFill>
                  <a:srgbClr val="FF0000"/>
                </a:solidFill>
              </a:rPr>
              <a:t>109-ФЗ от 16.04.2022 – с 01.07.2022</a:t>
            </a:r>
            <a:endParaRPr lang="ru-RU" sz="2800" dirty="0">
              <a:solidFill>
                <a:srgbClr val="00B0F0"/>
              </a:solidFill>
            </a:endParaRPr>
          </a:p>
        </p:txBody>
      </p:sp>
      <p:sp>
        <p:nvSpPr>
          <p:cNvPr id="3" name="Объект 2">
            <a:extLst>
              <a:ext uri="{FF2B5EF4-FFF2-40B4-BE49-F238E27FC236}">
                <a16:creationId xmlns:a16="http://schemas.microsoft.com/office/drawing/2014/main" id="{2E3CEFD1-7E62-4995-9C4E-D3276868E03E}"/>
              </a:ext>
            </a:extLst>
          </p:cNvPr>
          <p:cNvSpPr>
            <a:spLocks noGrp="1"/>
          </p:cNvSpPr>
          <p:nvPr>
            <p:ph idx="1"/>
          </p:nvPr>
        </p:nvSpPr>
        <p:spPr>
          <a:xfrm>
            <a:off x="609600" y="731836"/>
            <a:ext cx="10972800" cy="4525963"/>
          </a:xfrm>
        </p:spPr>
        <p:txBody>
          <a:bodyPr/>
          <a:lstStyle/>
          <a:p>
            <a:r>
              <a:rPr lang="ru-RU" sz="1600" dirty="0">
                <a:solidFill>
                  <a:srgbClr val="FF0000"/>
                </a:solidFill>
              </a:rPr>
              <a:t>Новая часть 3.1.</a:t>
            </a:r>
            <a:r>
              <a:rPr lang="ru-RU" sz="1600" dirty="0"/>
              <a:t> В отношении независимой гарантии, предоставляемой в качестве обеспечения исполнения договора, заключаемого по результатам конкурентной закупки с участием субъектов малого и среднего предпринимательства, применяются положения пунктов 1 - 3, подпунктов "а" и "б" пункта 4 части 14.1, частей 14.2 и 14.3 настоящей статьи. При этом такая независимая гарантия:</a:t>
            </a:r>
          </a:p>
          <a:p>
            <a:r>
              <a:rPr lang="ru-RU" sz="1600" dirty="0"/>
              <a:t>1) должна содержать указание на срок ее действия, который не может составлять менее одного месяца с даты окончания предусмотренного извещением об осуществлении конкурентной закупки с участием субъектов малого и среднего предпринимательства, документацией о такой закупке срока исполнения основного обязательства;</a:t>
            </a:r>
          </a:p>
          <a:p>
            <a:r>
              <a:rPr lang="ru-RU" sz="1600" dirty="0"/>
              <a:t>2) не должна содержать условие о представлении заказчиком гаранту судебных актов, подтверждающих неисполнение участником закупки обязательств, обеспечиваемых независимой гарантией.</a:t>
            </a:r>
          </a:p>
          <a:p>
            <a:endParaRPr lang="ru-RU" sz="1600" dirty="0"/>
          </a:p>
          <a:p>
            <a:r>
              <a:rPr lang="ru-RU" sz="1600" dirty="0">
                <a:solidFill>
                  <a:srgbClr val="FF0000"/>
                </a:solidFill>
              </a:rPr>
              <a:t>До 1 апреля 2023 года в отношении независимой гарантии, указанной в абзаце первом части 31 статьи 34 Федерального закона  от 18 июля 2011 года № 223-ФЗ "О закупках товаров, работ, услуг отдельными видами юридических лиц" и предоставляемой в качестве обеспечения исполнения договора, заключаемого по результатам конкурентной закупки с участием субъектов малого и среднего предпринимательства, требование пункта 2 части 141 статьи 34 Федерального закона от 18 июля 2011 года № 223-ФЗ  "О закупках товаров, работ, услуг отдельными видами юридических лиц" не применяется. </a:t>
            </a:r>
            <a:r>
              <a:rPr lang="ru-RU" sz="1600" i="1" dirty="0">
                <a:solidFill>
                  <a:srgbClr val="7030A0"/>
                </a:solidFill>
              </a:rPr>
              <a:t>(включение независимой гарантии в реестр независимых гарантий)</a:t>
            </a:r>
          </a:p>
          <a:p>
            <a:r>
              <a:rPr lang="ru-RU" sz="1600" dirty="0">
                <a:solidFill>
                  <a:srgbClr val="FF0000"/>
                </a:solidFill>
              </a:rPr>
              <a:t>Требования части 31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59039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3F2F59-2EF2-48D1-89D2-E195F6BEECCD}"/>
              </a:ext>
            </a:extLst>
          </p:cNvPr>
          <p:cNvSpPr>
            <a:spLocks noGrp="1"/>
          </p:cNvSpPr>
          <p:nvPr>
            <p:ph type="title"/>
          </p:nvPr>
        </p:nvSpPr>
        <p:spPr>
          <a:xfrm>
            <a:off x="609600" y="274638"/>
            <a:ext cx="10972800" cy="539094"/>
          </a:xfrm>
        </p:spPr>
        <p:txBody>
          <a:bodyPr>
            <a:normAutofit fontScale="90000"/>
          </a:bodyPr>
          <a:lstStyle/>
          <a:p>
            <a:r>
              <a:rPr lang="ru-RU" dirty="0">
                <a:solidFill>
                  <a:srgbClr val="FF0000"/>
                </a:solidFill>
              </a:rPr>
              <a:t>С 18.02.2022 </a:t>
            </a:r>
            <a:r>
              <a:rPr lang="ru-RU" dirty="0"/>
              <a:t>– 201</a:t>
            </a:r>
            <a:r>
              <a:rPr lang="en-US" dirty="0"/>
              <a:t> </a:t>
            </a:r>
            <a:r>
              <a:rPr lang="ru-RU" dirty="0"/>
              <a:t>ПП от 17.02.2022</a:t>
            </a:r>
          </a:p>
        </p:txBody>
      </p:sp>
      <p:sp>
        <p:nvSpPr>
          <p:cNvPr id="3" name="Объект 2">
            <a:extLst>
              <a:ext uri="{FF2B5EF4-FFF2-40B4-BE49-F238E27FC236}">
                <a16:creationId xmlns:a16="http://schemas.microsoft.com/office/drawing/2014/main" id="{96D833E5-7EFE-4EE5-B834-4611A0EFCA33}"/>
              </a:ext>
            </a:extLst>
          </p:cNvPr>
          <p:cNvSpPr>
            <a:spLocks noGrp="1"/>
          </p:cNvSpPr>
          <p:nvPr>
            <p:ph idx="1"/>
          </p:nvPr>
        </p:nvSpPr>
        <p:spPr>
          <a:xfrm>
            <a:off x="265650" y="960439"/>
            <a:ext cx="11926349" cy="2562937"/>
          </a:xfrm>
        </p:spPr>
        <p:txBody>
          <a:bodyPr>
            <a:normAutofit fontScale="47500" lnSpcReduction="20000"/>
          </a:bodyPr>
          <a:lstStyle/>
          <a:p>
            <a:r>
              <a:rPr lang="ru-RU" dirty="0"/>
              <a:t>2. Для целей настоящего постановления товаром российского происхождения признается товар, включенный:</a:t>
            </a:r>
          </a:p>
          <a:p>
            <a:r>
              <a:rPr lang="ru-RU" dirty="0"/>
              <a:t>в реестр промышленной продукции, произведенной на территории Российской Федерации, или в реестр промышленной продукции, произведенной на территории государства - члена Евразийского экономического союза, за исключением Российской Федерации, предусмотренные постановлением Правительства Российской Федерации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a:t>
            </a:r>
          </a:p>
          <a:p>
            <a:r>
              <a:rPr lang="ru-RU" dirty="0"/>
              <a:t>в единый реестр российской радиоэлектронной продукции, предусмотренный постановлением Правительства Российской Федерации от 10 июля 2019 г. N 878 "О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N 925 и признании утратившими силу некоторых актов Правительства Российской Федерации".</a:t>
            </a:r>
          </a:p>
        </p:txBody>
      </p:sp>
      <p:pic>
        <p:nvPicPr>
          <p:cNvPr id="5" name="Рисунок 4">
            <a:extLst>
              <a:ext uri="{FF2B5EF4-FFF2-40B4-BE49-F238E27FC236}">
                <a16:creationId xmlns:a16="http://schemas.microsoft.com/office/drawing/2014/main" id="{4ACC738A-BB24-4207-BFE9-21F5082809F0}"/>
              </a:ext>
            </a:extLst>
          </p:cNvPr>
          <p:cNvPicPr>
            <a:picLocks noChangeAspect="1"/>
          </p:cNvPicPr>
          <p:nvPr/>
        </p:nvPicPr>
        <p:blipFill>
          <a:blip r:embed="rId2"/>
          <a:stretch>
            <a:fillRect/>
          </a:stretch>
        </p:blipFill>
        <p:spPr>
          <a:xfrm>
            <a:off x="538715" y="3429000"/>
            <a:ext cx="6047619" cy="3314286"/>
          </a:xfrm>
          <a:prstGeom prst="rect">
            <a:avLst/>
          </a:prstGeom>
        </p:spPr>
      </p:pic>
      <p:sp>
        <p:nvSpPr>
          <p:cNvPr id="6" name="TextBox 5">
            <a:extLst>
              <a:ext uri="{FF2B5EF4-FFF2-40B4-BE49-F238E27FC236}">
                <a16:creationId xmlns:a16="http://schemas.microsoft.com/office/drawing/2014/main" id="{34F9DFE0-8685-91E8-DC16-6AB1839BB7DD}"/>
              </a:ext>
            </a:extLst>
          </p:cNvPr>
          <p:cNvSpPr txBox="1"/>
          <p:nvPr/>
        </p:nvSpPr>
        <p:spPr>
          <a:xfrm>
            <a:off x="6647935" y="3300439"/>
            <a:ext cx="5123935" cy="3231654"/>
          </a:xfrm>
          <a:prstGeom prst="rect">
            <a:avLst/>
          </a:prstGeom>
          <a:noFill/>
        </p:spPr>
        <p:txBody>
          <a:bodyPr wrap="square">
            <a:spAutoFit/>
          </a:bodyPr>
          <a:lstStyle/>
          <a:p>
            <a:endParaRPr lang="ru-RU" dirty="0"/>
          </a:p>
          <a:p>
            <a:r>
              <a:rPr lang="ru-RU" sz="2400" dirty="0">
                <a:solidFill>
                  <a:srgbClr val="FF0000"/>
                </a:solidFill>
              </a:rPr>
              <a:t> С 25.05.2022  - 883 ПП от 16.05.2022</a:t>
            </a:r>
          </a:p>
          <a:p>
            <a:r>
              <a:rPr lang="ru-RU" dirty="0"/>
              <a:t>в реестр промышленной продукции, произведенной на территории Российской Федерации, </a:t>
            </a:r>
            <a:r>
              <a:rPr lang="ru-RU" dirty="0">
                <a:solidFill>
                  <a:srgbClr val="FF0000"/>
                </a:solidFill>
              </a:rPr>
              <a:t>реестр промышленной продукции, произведенной на территориях Донецкой Народной Республики, Луганской Народной Республики, </a:t>
            </a:r>
            <a:r>
              <a:rPr lang="ru-RU" dirty="0"/>
              <a:t>или реестр промышленной продукции, произведенной на территории государства - члена Евразийского экономического союза, …..</a:t>
            </a:r>
          </a:p>
        </p:txBody>
      </p:sp>
    </p:spTree>
    <p:extLst>
      <p:ext uri="{BB962C8B-B14F-4D97-AF65-F5344CB8AC3E}">
        <p14:creationId xmlns:p14="http://schemas.microsoft.com/office/powerpoint/2010/main" val="3205798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14E98-D540-41F3-B5D2-B46AC9C27089}"/>
              </a:ext>
            </a:extLst>
          </p:cNvPr>
          <p:cNvSpPr>
            <a:spLocks noGrp="1"/>
          </p:cNvSpPr>
          <p:nvPr>
            <p:ph type="title"/>
          </p:nvPr>
        </p:nvSpPr>
        <p:spPr>
          <a:xfrm>
            <a:off x="609600" y="274638"/>
            <a:ext cx="10972800" cy="457198"/>
          </a:xfrm>
        </p:spPr>
        <p:txBody>
          <a:bodyPr/>
          <a:lstStyle/>
          <a:p>
            <a:r>
              <a:rPr lang="ru-RU" sz="2800" dirty="0">
                <a:solidFill>
                  <a:srgbClr val="FF0000"/>
                </a:solidFill>
              </a:rPr>
              <a:t>109-ФЗ от 16.04.2022 – с 01.07.2022</a:t>
            </a:r>
            <a:endParaRPr lang="ru-RU" sz="2800" dirty="0">
              <a:solidFill>
                <a:srgbClr val="00B0F0"/>
              </a:solidFill>
            </a:endParaRPr>
          </a:p>
        </p:txBody>
      </p:sp>
      <p:sp>
        <p:nvSpPr>
          <p:cNvPr id="3" name="Объект 2">
            <a:extLst>
              <a:ext uri="{FF2B5EF4-FFF2-40B4-BE49-F238E27FC236}">
                <a16:creationId xmlns:a16="http://schemas.microsoft.com/office/drawing/2014/main" id="{2E3CEFD1-7E62-4995-9C4E-D3276868E03E}"/>
              </a:ext>
            </a:extLst>
          </p:cNvPr>
          <p:cNvSpPr>
            <a:spLocks noGrp="1"/>
          </p:cNvSpPr>
          <p:nvPr>
            <p:ph idx="1"/>
          </p:nvPr>
        </p:nvSpPr>
        <p:spPr>
          <a:xfrm>
            <a:off x="556470" y="731836"/>
            <a:ext cx="10972800" cy="4525963"/>
          </a:xfrm>
        </p:spPr>
        <p:txBody>
          <a:bodyPr/>
          <a:lstStyle/>
          <a:p>
            <a:r>
              <a:rPr lang="ru-RU" sz="1600" dirty="0">
                <a:solidFill>
                  <a:srgbClr val="FF0000"/>
                </a:solidFill>
              </a:rPr>
              <a:t>Новая часть 32. </a:t>
            </a:r>
            <a:r>
              <a:rPr lang="ru-RU" sz="1600" dirty="0"/>
              <a:t>Правительство Российской Федерации вправе установить:</a:t>
            </a:r>
          </a:p>
          <a:p>
            <a:r>
              <a:rPr lang="ru-RU" sz="1600" dirty="0"/>
              <a:t>1) типовую форму независимой гарантии, предоставляемой в качестве обеспечения заявки на участие в конкурентной закупке с участием субъектов малого и среднего предпринимательства, типовую форму независимой гарантии, предоставляемой в качестве обеспечения исполнения договора, заключаемого по результатам такой закупки;</a:t>
            </a:r>
          </a:p>
          <a:p>
            <a:r>
              <a:rPr lang="ru-RU" sz="1600" dirty="0"/>
              <a:t>2) форму требования об уплате денежной суммы по независимой гарантии, предоставленной в качестве обеспечения заявки на участие в конкурентной закупке с участием субъектов малого и среднего предпринимательства, форму требования об уплате денежной суммы по независимой гарантии, предоставленной в качестве обеспечения исполнения договора, заключаемого по результатам такой закупки;</a:t>
            </a:r>
          </a:p>
          <a:p>
            <a:r>
              <a:rPr lang="ru-RU" sz="1600" dirty="0"/>
              <a:t>3) дополнительные требования к независимой гарантии, предоставляемой в качестве обеспечения заявки на участие в конкурентной закупке с участием субъектов малого и среднего предпринимательства, независимой гарантии, предоставляемой в качестве обеспечения исполнения договора, заключаемого по результатам такой закупки;</a:t>
            </a:r>
          </a:p>
          <a:p>
            <a:r>
              <a:rPr lang="ru-RU" sz="1600" dirty="0"/>
              <a:t>4) перечень документов, представляемых заказчиком гаранту одновременно с требованием об уплате денежной суммы по независимой гарантии, предоставленной в качестве обеспечения заявки на участие в конкурентной закупке с участием субъектов малого и среднего предпринимательства, независимой гарантии, предоставленной в качестве обеспечения исполнения договора, заключаемого по результатам такой закупки;</a:t>
            </a:r>
          </a:p>
          <a:p>
            <a:r>
              <a:rPr lang="ru-RU" sz="1600" dirty="0"/>
              <a:t>5) особенности порядка ведения реестра независимых гарантий, предусмотренного частью 8 статьи 45 Федерального закона от 5 апреля 2013 года № 44-ФЗ "О контрактной системе в сфере закупок товаров, работ, услуг для обеспечения государственных и муниципальных нужд", для целей настоящего Федерального закона.</a:t>
            </a:r>
          </a:p>
          <a:p>
            <a:r>
              <a:rPr lang="ru-RU" sz="1200" dirty="0"/>
              <a:t>Требования части 32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1 июля 2022 г.</a:t>
            </a:r>
          </a:p>
        </p:txBody>
      </p:sp>
    </p:spTree>
    <p:extLst>
      <p:ext uri="{BB962C8B-B14F-4D97-AF65-F5344CB8AC3E}">
        <p14:creationId xmlns:p14="http://schemas.microsoft.com/office/powerpoint/2010/main" val="1428134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b="1" i="0" dirty="0">
                <a:solidFill>
                  <a:srgbClr val="22272F"/>
                </a:solidFill>
                <a:effectLst/>
              </a:rPr>
              <a:t>В Статье 4. Информационное обеспечение закупки</a:t>
            </a:r>
            <a:endParaRPr lang="ru-RU" sz="1600" dirty="0">
              <a:ea typeface="Times New Roman" panose="02020603050405020304" pitchFamily="18" charset="0"/>
            </a:endParaRP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 В составе извещения (часть 9)  </a:t>
            </a:r>
            <a:r>
              <a:rPr lang="ru-RU" sz="1600" dirty="0">
                <a:solidFill>
                  <a:srgbClr val="FF0000"/>
                </a:solidFill>
                <a:ea typeface="Times New Roman" panose="02020603050405020304" pitchFamily="18" charset="0"/>
              </a:rPr>
              <a:t>2 новых пункта: </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8.1) размер обеспечения заявки на участие в закупке, порядок и срок его предоставления в случае установления требования обеспечения заявки на участие в закупке;</a:t>
            </a:r>
          </a:p>
          <a:p>
            <a:pPr indent="0" algn="just">
              <a:spcBef>
                <a:spcPts val="0"/>
              </a:spcBef>
              <a:buNone/>
            </a:pPr>
            <a:r>
              <a:rPr lang="ru-RU" sz="1600" dirty="0">
                <a:ea typeface="Times New Roman" panose="02020603050405020304" pitchFamily="18" charset="0"/>
              </a:rPr>
              <a:t>8.2) размер обеспечения исполнения договора, порядок и срок его предоставления, а также основное обязательство, исполнение которого обеспечивается (в случае установления требования обеспечения исполнения договора), и срок его исполнения;</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В составе документации (часть 10) </a:t>
            </a:r>
            <a:r>
              <a:rPr lang="ru-RU" sz="1600" dirty="0">
                <a:solidFill>
                  <a:srgbClr val="FF0000"/>
                </a:solidFill>
                <a:ea typeface="Times New Roman" panose="02020603050405020304" pitchFamily="18" charset="0"/>
              </a:rPr>
              <a:t>аналогично: </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15.1) размер обеспечения заявки на участие в закупке, порядок </a:t>
            </a:r>
          </a:p>
          <a:p>
            <a:pPr indent="0" algn="just">
              <a:spcBef>
                <a:spcPts val="0"/>
              </a:spcBef>
              <a:buNone/>
            </a:pPr>
            <a:r>
              <a:rPr lang="ru-RU" sz="1600" dirty="0">
                <a:ea typeface="Times New Roman" panose="02020603050405020304" pitchFamily="18" charset="0"/>
              </a:rPr>
              <a:t>и срок его предоставления в случае установления требования обеспечения заявки на участие в закупке;</a:t>
            </a:r>
          </a:p>
          <a:p>
            <a:pPr indent="0" algn="just">
              <a:spcBef>
                <a:spcPts val="0"/>
              </a:spcBef>
              <a:buNone/>
            </a:pPr>
            <a:r>
              <a:rPr lang="ru-RU" sz="1600" dirty="0">
                <a:ea typeface="Times New Roman" panose="02020603050405020304" pitchFamily="18" charset="0"/>
              </a:rPr>
              <a:t>15.2) размер обеспечения исполнения договора, порядок и срок его предоставления, а также основное обязательство, исполнение которого обеспечивается (в случае установления требования обеспечения исполнения договора), и срок его исполнения</a:t>
            </a:r>
          </a:p>
          <a:p>
            <a:pPr indent="0" algn="just">
              <a:spcBef>
                <a:spcPts val="0"/>
              </a:spcBef>
              <a:buNone/>
            </a:pPr>
            <a:endParaRPr lang="ru-RU" sz="1600" b="1" dirty="0">
              <a:solidFill>
                <a:srgbClr val="FF0000"/>
              </a:solidFill>
              <a:ea typeface="Times New Roman" panose="02020603050405020304" pitchFamily="18" charset="0"/>
            </a:endParaRPr>
          </a:p>
          <a:p>
            <a:pPr indent="0" algn="just">
              <a:spcBef>
                <a:spcPts val="0"/>
              </a:spcBef>
              <a:buNone/>
            </a:pPr>
            <a:r>
              <a:rPr lang="ru-RU" sz="1400" b="1" dirty="0">
                <a:solidFill>
                  <a:srgbClr val="FF0000"/>
                </a:solidFill>
                <a:ea typeface="Times New Roman" panose="02020603050405020304" pitchFamily="18" charset="0"/>
              </a:rPr>
              <a:t>Настоящий Федеральный закон вступает в силу с 1 января 2022 года.</a:t>
            </a:r>
          </a:p>
          <a:p>
            <a:pPr indent="0" algn="just">
              <a:spcBef>
                <a:spcPts val="0"/>
              </a:spcBef>
              <a:buNone/>
            </a:pPr>
            <a:r>
              <a:rPr lang="ru-RU" sz="1400" dirty="0">
                <a:ea typeface="Times New Roman" panose="02020603050405020304" pitchFamily="18" charset="0"/>
              </a:rPr>
              <a:t>2. Положения частей 14.1 – 14.3, частей 17, 31 и 32 статьи 34, частей 9 и 10 статьи 4 Федерального закона от 18 июля 2011 года № 223-ФЗ "О закупках товаров, работ, услуг отдельными видами юридических лиц" (в редакции настоящего Федерального закона) применяются </a:t>
            </a:r>
          </a:p>
          <a:p>
            <a:pPr indent="0" algn="just">
              <a:spcBef>
                <a:spcPts val="0"/>
              </a:spcBef>
              <a:buNone/>
            </a:pPr>
            <a:r>
              <a:rPr lang="ru-RU" sz="1400" dirty="0">
                <a:ea typeface="Times New Roman" panose="02020603050405020304" pitchFamily="18" charset="0"/>
              </a:rPr>
              <a:t>к отношениям, связанным с осуществлением закупок товаров, работ, услуг, извещения об осуществлении которых размещены в единой информационной системе в сфере закупок товаров, работ, услуг для обеспечения государственных и муниципальных нужд </a:t>
            </a:r>
          </a:p>
          <a:p>
            <a:pPr indent="0" algn="just">
              <a:spcBef>
                <a:spcPts val="0"/>
              </a:spcBef>
              <a:buNone/>
            </a:pPr>
            <a:r>
              <a:rPr lang="ru-RU" sz="1400" dirty="0">
                <a:ea typeface="Times New Roman" panose="02020603050405020304" pitchFamily="18" charset="0"/>
              </a:rPr>
              <a:t>либо приглашения принять участие в которых направлены после вступления в силу настоящего Федерального закона.</a:t>
            </a:r>
          </a:p>
          <a:p>
            <a:pPr indent="0" algn="just">
              <a:spcBef>
                <a:spcPts val="0"/>
              </a:spcBef>
              <a:buNone/>
            </a:pPr>
            <a:endParaRPr lang="ru-RU" sz="1600" dirty="0">
              <a:ea typeface="Times New Roman" panose="02020603050405020304" pitchFamily="18" charset="0"/>
            </a:endParaRP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endParaRPr lang="ru-RU" sz="1400" dirty="0">
              <a:ea typeface="Times New Roman" panose="02020603050405020304" pitchFamily="18" charset="0"/>
            </a:endParaRPr>
          </a:p>
        </p:txBody>
      </p:sp>
    </p:spTree>
    <p:extLst>
      <p:ext uri="{BB962C8B-B14F-4D97-AF65-F5344CB8AC3E}">
        <p14:creationId xmlns:p14="http://schemas.microsoft.com/office/powerpoint/2010/main" val="3959287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b="1" i="0" dirty="0">
                <a:solidFill>
                  <a:srgbClr val="22272F"/>
                </a:solidFill>
                <a:effectLst/>
              </a:rPr>
              <a:t>В Статье 4. Информационное обеспечение закупки</a:t>
            </a:r>
            <a:endParaRPr lang="ru-RU" sz="1600" dirty="0">
              <a:ea typeface="Times New Roman" panose="02020603050405020304" pitchFamily="18" charset="0"/>
            </a:endParaRP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 5. При осуществлении закупки, </a:t>
            </a:r>
            <a:r>
              <a:rPr lang="ru-RU" sz="1600" strike="sngStrike" dirty="0">
                <a:ea typeface="Times New Roman" panose="02020603050405020304" pitchFamily="18" charset="0"/>
              </a:rPr>
              <a:t>за исключением закупки у единственного поставщика (исполнителя, подрядчика) и конкурентной закупки, осуществляемой закрытым способом</a:t>
            </a:r>
            <a:r>
              <a:rPr lang="ru-RU" sz="1600" dirty="0">
                <a:ea typeface="Times New Roman" panose="02020603050405020304" pitchFamily="18" charset="0"/>
              </a:rPr>
              <a:t>, в единой информационной системе размещаются информация о закупке, в том числе извещение об осуществлении конкурентной закупки, документация о конкурентной закупке, </a:t>
            </a:r>
            <a:r>
              <a:rPr lang="ru-RU" sz="1600" strike="sngStrike" dirty="0">
                <a:ea typeface="Times New Roman" panose="02020603050405020304" pitchFamily="18" charset="0"/>
              </a:rPr>
              <a:t>за исключением запроса котировок</a:t>
            </a:r>
            <a:r>
              <a:rPr lang="ru-RU" sz="1600" dirty="0">
                <a:ea typeface="Times New Roman" panose="02020603050405020304" pitchFamily="18" charset="0"/>
              </a:rPr>
              <a:t>, проект договора, являющийся неотъемлемой частью извещения об осуществлении конкурентной закупки и документации о конкурентной закупке, изменения, внесенные </a:t>
            </a:r>
            <a:r>
              <a:rPr lang="ru-RU" sz="1600" dirty="0">
                <a:solidFill>
                  <a:srgbClr val="FF0000"/>
                </a:solidFill>
                <a:ea typeface="Times New Roman" panose="02020603050405020304" pitchFamily="18" charset="0"/>
              </a:rPr>
              <a:t>в такие </a:t>
            </a:r>
            <a:r>
              <a:rPr lang="ru-RU" sz="1600" strike="sngStrike" dirty="0">
                <a:ea typeface="Times New Roman" panose="02020603050405020304" pitchFamily="18" charset="0"/>
              </a:rPr>
              <a:t>эти </a:t>
            </a:r>
            <a:r>
              <a:rPr lang="ru-RU" sz="1600" dirty="0">
                <a:ea typeface="Times New Roman" panose="02020603050405020304" pitchFamily="18" charset="0"/>
              </a:rPr>
              <a:t>извещение и документацию, разъяснения </a:t>
            </a:r>
            <a:r>
              <a:rPr lang="ru-RU" sz="1600" strike="sngStrike" dirty="0">
                <a:ea typeface="Times New Roman" panose="02020603050405020304" pitchFamily="18" charset="0"/>
              </a:rPr>
              <a:t>этой</a:t>
            </a:r>
            <a:r>
              <a:rPr lang="ru-RU" sz="1600" dirty="0">
                <a:ea typeface="Times New Roman" panose="02020603050405020304" pitchFamily="18" charset="0"/>
              </a:rPr>
              <a:t> </a:t>
            </a:r>
            <a:r>
              <a:rPr lang="ru-RU" sz="1600" dirty="0">
                <a:solidFill>
                  <a:srgbClr val="FF0000"/>
                </a:solidFill>
                <a:ea typeface="Times New Roman" panose="02020603050405020304" pitchFamily="18" charset="0"/>
              </a:rPr>
              <a:t>такой </a:t>
            </a:r>
            <a:r>
              <a:rPr lang="ru-RU" sz="1600" dirty="0">
                <a:ea typeface="Times New Roman" panose="02020603050405020304" pitchFamily="18" charset="0"/>
              </a:rPr>
              <a:t>документации, протоколы, составляемые </a:t>
            </a:r>
            <a:r>
              <a:rPr lang="ru-RU" sz="1600" dirty="0">
                <a:solidFill>
                  <a:srgbClr val="FF0000"/>
                </a:solidFill>
                <a:ea typeface="Times New Roman" panose="02020603050405020304" pitchFamily="18" charset="0"/>
              </a:rPr>
              <a:t>при осуществлении </a:t>
            </a:r>
            <a:r>
              <a:rPr lang="ru-RU" sz="1600" strike="sngStrike" dirty="0">
                <a:ea typeface="Times New Roman" panose="02020603050405020304" pitchFamily="18" charset="0"/>
              </a:rPr>
              <a:t>в ходе осуществления </a:t>
            </a:r>
            <a:r>
              <a:rPr lang="ru-RU" sz="1600" dirty="0">
                <a:ea typeface="Times New Roman" panose="02020603050405020304" pitchFamily="18" charset="0"/>
              </a:rPr>
              <a:t>закупки, итоговый протокол, а также иная </a:t>
            </a:r>
            <a:r>
              <a:rPr lang="ru-RU" sz="1600" dirty="0">
                <a:solidFill>
                  <a:srgbClr val="FF0000"/>
                </a:solidFill>
                <a:ea typeface="Times New Roman" panose="02020603050405020304" pitchFamily="18" charset="0"/>
              </a:rPr>
              <a:t>дополнительная </a:t>
            </a:r>
            <a:r>
              <a:rPr lang="ru-RU" sz="1600" dirty="0">
                <a:ea typeface="Times New Roman" panose="02020603050405020304" pitchFamily="18" charset="0"/>
              </a:rPr>
              <a:t> информация, </a:t>
            </a:r>
            <a:r>
              <a:rPr lang="ru-RU" sz="1600" dirty="0">
                <a:solidFill>
                  <a:srgbClr val="FF0000"/>
                </a:solidFill>
                <a:ea typeface="Times New Roman" panose="02020603050405020304" pitchFamily="18" charset="0"/>
              </a:rPr>
              <a:t>предусмотренная в соответствии с частью 6 настоящей статьи (далее - информация о закупке). </a:t>
            </a:r>
            <a:r>
              <a:rPr lang="ru-RU" sz="1600" strike="sngStrike" dirty="0">
                <a:ea typeface="Times New Roman" panose="02020603050405020304" pitchFamily="18" charset="0"/>
              </a:rPr>
              <a:t>размещение которой в единой информационной системе предусмотрено настоящим Федеральным законом и положением о закупке, за исключением случаев, предусмотренных частями 15 и 16 настоящей статьи</a:t>
            </a:r>
            <a:r>
              <a:rPr lang="ru-RU" sz="1600" dirty="0">
                <a:ea typeface="Times New Roman" panose="02020603050405020304" pitchFamily="18" charset="0"/>
              </a:rPr>
              <a:t>. В случае, если при заключении и исполнении договора изменяются количество, объем, цена закупаемых товаров, работ, услуг или сроки исполнения договора по сравнению с указанными в итоговом протоколе, не позднее чем в течение десяти дней со дня внесения изменений в договор в единой информационной системе размещается информация об изменении договора с указанием измененных условий. При закупке у единственного поставщика (исполнителя, подрядчика) информация о такой закупке, предусмотренная настоящей частью, может быть размещена заказчиком в единой информационной системе в случае, если это предусмотрено положением о закупке.</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6. Положением о закупке может быть предусмотрена иная </a:t>
            </a:r>
            <a:r>
              <a:rPr lang="ru-RU" sz="1600" dirty="0">
                <a:solidFill>
                  <a:srgbClr val="FF0000"/>
                </a:solidFill>
                <a:ea typeface="Times New Roman" panose="02020603050405020304" pitchFamily="18" charset="0"/>
              </a:rPr>
              <a:t>дополнительная</a:t>
            </a:r>
            <a:r>
              <a:rPr lang="ru-RU" sz="1600" dirty="0">
                <a:ea typeface="Times New Roman" panose="02020603050405020304" pitchFamily="18" charset="0"/>
              </a:rPr>
              <a:t> информация, подлежащая размещению в единой информационной системе, </a:t>
            </a:r>
            <a:r>
              <a:rPr lang="ru-RU" sz="1600" dirty="0">
                <a:solidFill>
                  <a:srgbClr val="FF0000"/>
                </a:solidFill>
                <a:ea typeface="Times New Roman" panose="02020603050405020304" pitchFamily="18" charset="0"/>
              </a:rPr>
              <a:t>на официальном сайте, за исключением случаев, предусмотренных настоящим Федеральным законом.</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7. Заказчик дополнительно вправе разместить указанную в настоящей статье информацию на сайте заказчика в информационно-телекоммуникационной сети "Интернет"", </a:t>
            </a:r>
            <a:r>
              <a:rPr lang="ru-RU" sz="1600" dirty="0">
                <a:solidFill>
                  <a:srgbClr val="FF0000"/>
                </a:solidFill>
                <a:ea typeface="Times New Roman" panose="02020603050405020304" pitchFamily="18" charset="0"/>
              </a:rPr>
              <a:t>за исключением информации, не подлежащей в соответствии с настоящим Федеральным законом размещению в единой информационной системе или на официальном сайте.</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endParaRPr lang="ru-RU" sz="1400" dirty="0">
              <a:ea typeface="Times New Roman" panose="02020603050405020304" pitchFamily="18" charset="0"/>
            </a:endParaRPr>
          </a:p>
        </p:txBody>
      </p:sp>
    </p:spTree>
    <p:extLst>
      <p:ext uri="{BB962C8B-B14F-4D97-AF65-F5344CB8AC3E}">
        <p14:creationId xmlns:p14="http://schemas.microsoft.com/office/powerpoint/2010/main" val="3866124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b="1" i="0" dirty="0">
                <a:solidFill>
                  <a:srgbClr val="22272F"/>
                </a:solidFill>
                <a:effectLst/>
              </a:rPr>
              <a:t>В Статье 4. Информационное обеспечение закупки</a:t>
            </a:r>
            <a:endParaRPr lang="ru-RU" sz="1600" dirty="0">
              <a:ea typeface="Times New Roman" panose="02020603050405020304" pitchFamily="18" charset="0"/>
            </a:endParaRP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11. Изменения, вносимые в извещение об осуществлении конкурентной закупки, документацию о конкурентной закупке, разъяснения положений документации о конкурентной закупке размещаются заказчиком в единой информационной системе, </a:t>
            </a:r>
            <a:r>
              <a:rPr lang="ru-RU" sz="1600" dirty="0">
                <a:solidFill>
                  <a:srgbClr val="FF0000"/>
                </a:solidFill>
                <a:ea typeface="Times New Roman" panose="02020603050405020304" pitchFamily="18" charset="0"/>
              </a:rPr>
              <a:t>на официальном сайте, за исключением случаев, предусмотренных настоящим Федеральным законом,</a:t>
            </a:r>
            <a:r>
              <a:rPr lang="ru-RU" sz="1600" dirty="0">
                <a:ea typeface="Times New Roman" panose="02020603050405020304" pitchFamily="18" charset="0"/>
              </a:rPr>
              <a:t> не позднее чем в течение трех дней со дня принятия решения о внесении указанных изменений, предоставления указанных разъяснений. В случае внесения изменений в извещение об осуществлении конкурентной закупки, документацию о конкурентной закупке срок подачи заявок на участие в такой закупке должен быть продлен таким образом, чтобы с даты размещения в единой информационной системе указанных изменений до даты окончания срока подачи заявок на участие в такой закупке оставалось не менее половины срока подачи заявок на участие в такой закупке, установленного положением о закупке для данного способа закупки.</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12. Протоколы, составляемые в ходе закупки, размещаются заказчиком в единой информационной системе, </a:t>
            </a:r>
            <a:r>
              <a:rPr lang="ru-RU" sz="1600" dirty="0">
                <a:solidFill>
                  <a:srgbClr val="FF0000"/>
                </a:solidFill>
                <a:ea typeface="Times New Roman" panose="02020603050405020304" pitchFamily="18" charset="0"/>
              </a:rPr>
              <a:t>на официальном сайте, за исключением случаев, предусмотренных настоящим Федеральным законом</a:t>
            </a:r>
            <a:r>
              <a:rPr lang="ru-RU" sz="1600" dirty="0">
                <a:ea typeface="Times New Roman" panose="02020603050405020304" pitchFamily="18" charset="0"/>
              </a:rPr>
              <a:t>, не позднее чем через три дня со дня подписания таких протоколов.</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14. Размещенные </a:t>
            </a:r>
            <a:r>
              <a:rPr lang="ru-RU" sz="1600" dirty="0">
                <a:solidFill>
                  <a:srgbClr val="FF0000"/>
                </a:solidFill>
                <a:ea typeface="Times New Roman" panose="02020603050405020304" pitchFamily="18" charset="0"/>
              </a:rPr>
              <a:t>на официальном сайте </a:t>
            </a:r>
            <a:r>
              <a:rPr lang="ru-RU" sz="1600" dirty="0">
                <a:ea typeface="Times New Roman" panose="02020603050405020304" pitchFamily="18" charset="0"/>
              </a:rPr>
              <a:t>и на сайте заказчика в соответствии с настоящим Федеральным законом и положениями о закупке информация о закупке, положения о закупке, планы закупки должны быть доступны для ознакомления без взимания платы.</a:t>
            </a:r>
          </a:p>
          <a:p>
            <a:pPr indent="0" algn="just">
              <a:spcBef>
                <a:spcPts val="0"/>
              </a:spcBef>
              <a:buNone/>
            </a:pPr>
            <a:endParaRPr lang="ru-RU" sz="1400" dirty="0">
              <a:ea typeface="Times New Roman" panose="02020603050405020304" pitchFamily="18" charset="0"/>
            </a:endParaRPr>
          </a:p>
        </p:txBody>
      </p:sp>
    </p:spTree>
    <p:extLst>
      <p:ext uri="{BB962C8B-B14F-4D97-AF65-F5344CB8AC3E}">
        <p14:creationId xmlns:p14="http://schemas.microsoft.com/office/powerpoint/2010/main" val="3730144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b="1" i="0" dirty="0">
                <a:solidFill>
                  <a:srgbClr val="22272F"/>
                </a:solidFill>
                <a:effectLst/>
              </a:rPr>
              <a:t>В Статье 4.1 Реестр договоров, заключенных заказчиками</a:t>
            </a:r>
            <a:endParaRPr lang="ru-RU" sz="1600" dirty="0">
              <a:ea typeface="Times New Roman" panose="02020603050405020304" pitchFamily="18" charset="0"/>
            </a:endParaRP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3. В реестр договоров не вносятся </a:t>
            </a:r>
            <a:r>
              <a:rPr lang="ru-RU" sz="1600" dirty="0">
                <a:solidFill>
                  <a:srgbClr val="FF0000"/>
                </a:solidFill>
                <a:ea typeface="Times New Roman" panose="02020603050405020304" pitchFamily="18" charset="0"/>
              </a:rPr>
              <a:t>информация</a:t>
            </a:r>
            <a:r>
              <a:rPr lang="ru-RU" sz="1600" dirty="0">
                <a:ea typeface="Times New Roman" panose="02020603050405020304" pitchFamily="18" charset="0"/>
              </a:rPr>
              <a:t> и документы, которые в соответствии с настоящим Федеральным законом не подлежат размещению в единой информационной системе.</a:t>
            </a:r>
          </a:p>
          <a:p>
            <a:pPr indent="0" algn="just">
              <a:spcBef>
                <a:spcPts val="0"/>
              </a:spcBef>
              <a:buNone/>
            </a:pPr>
            <a:endParaRPr lang="ru-RU" sz="1600" dirty="0">
              <a:ea typeface="Times New Roman" panose="02020603050405020304" pitchFamily="18" charset="0"/>
            </a:endParaRPr>
          </a:p>
          <a:p>
            <a:pPr indent="0" algn="just">
              <a:spcBef>
                <a:spcPts val="0"/>
              </a:spcBef>
              <a:buNone/>
            </a:pPr>
            <a:endParaRPr lang="ru-RU" sz="1600" b="1" dirty="0">
              <a:ea typeface="Times New Roman" panose="02020603050405020304" pitchFamily="18" charset="0"/>
            </a:endParaRPr>
          </a:p>
          <a:p>
            <a:pPr indent="0" algn="just">
              <a:spcBef>
                <a:spcPts val="0"/>
              </a:spcBef>
              <a:buNone/>
            </a:pPr>
            <a:r>
              <a:rPr lang="ru-RU" sz="1600" b="1" dirty="0">
                <a:ea typeface="Times New Roman" panose="02020603050405020304" pitchFamily="18" charset="0"/>
              </a:rPr>
              <a:t>Статья 5. Реестр недобросовестных поставщиков</a:t>
            </a:r>
          </a:p>
          <a:p>
            <a:pPr indent="0" algn="just">
              <a:spcBef>
                <a:spcPts val="0"/>
              </a:spcBef>
              <a:buNone/>
            </a:pPr>
            <a:endParaRPr lang="ru-RU" sz="1600" b="1"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2. В реестр недобросовестных поставщиков включаются сведения об участниках закупки, уклонившихся от заключения договоров, а также о поставщиках (исполнителях, подрядчиках), договоры с которыми расторгнуты по решению суда </a:t>
            </a:r>
            <a:r>
              <a:rPr lang="ru-RU" sz="1600" dirty="0">
                <a:solidFill>
                  <a:srgbClr val="FF0000"/>
                </a:solidFill>
                <a:ea typeface="Times New Roman" panose="02020603050405020304" pitchFamily="18" charset="0"/>
              </a:rPr>
              <a:t>или в случае одностороннего отказа заказчика</a:t>
            </a:r>
            <a:r>
              <a:rPr lang="ru-RU" sz="1600" dirty="0">
                <a:ea typeface="Times New Roman" panose="02020603050405020304" pitchFamily="18" charset="0"/>
              </a:rPr>
              <a:t>, </a:t>
            </a:r>
            <a:r>
              <a:rPr lang="ru-RU" sz="1600" dirty="0">
                <a:solidFill>
                  <a:srgbClr val="FF0000"/>
                </a:solidFill>
                <a:ea typeface="Times New Roman" panose="02020603050405020304" pitchFamily="18" charset="0"/>
              </a:rPr>
              <a:t>в отношении которого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введены политические или экономические санкции и (или) в отношении которых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введены меры ограничительного характера, от исполнения договора в связи с существенным нарушением такими поставщиками (исполнителями, подрядчиками) договоров.</a:t>
            </a:r>
          </a:p>
        </p:txBody>
      </p:sp>
    </p:spTree>
    <p:extLst>
      <p:ext uri="{BB962C8B-B14F-4D97-AF65-F5344CB8AC3E}">
        <p14:creationId xmlns:p14="http://schemas.microsoft.com/office/powerpoint/2010/main" val="1233019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01.10.2022</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b="1" dirty="0">
                <a:ea typeface="Times New Roman" panose="02020603050405020304" pitchFamily="18" charset="0"/>
              </a:rPr>
              <a:t>В Статье 4. Информационное обеспечение закупки</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2. Заказчик размещает в единой информационной системе план закупки товаров, работ, услуг на срок не менее чем один год. Порядок формирования плана закупки товаров, работ, услуг, порядок и сроки размещения в единой информационной системе, </a:t>
            </a:r>
            <a:r>
              <a:rPr lang="ru-RU" sz="1600" dirty="0">
                <a:solidFill>
                  <a:srgbClr val="FF0000"/>
                </a:solidFill>
                <a:ea typeface="Times New Roman" panose="02020603050405020304" pitchFamily="18" charset="0"/>
              </a:rPr>
              <a:t>на официальном сайте единой информационной системы в информационно-телекоммуникационной сети "Интернет" (далее - официальный сайт) </a:t>
            </a:r>
            <a:r>
              <a:rPr lang="ru-RU" sz="1600" dirty="0">
                <a:ea typeface="Times New Roman" panose="02020603050405020304" pitchFamily="18" charset="0"/>
              </a:rPr>
              <a:t>такого плана, требования к форме такого плана устанавливаются Правительством Российской Федерации. </a:t>
            </a:r>
            <a:r>
              <a:rPr lang="ru-RU" sz="1600" dirty="0">
                <a:solidFill>
                  <a:srgbClr val="FF0000"/>
                </a:solidFill>
                <a:ea typeface="Times New Roman" panose="02020603050405020304" pitchFamily="18" charset="0"/>
              </a:rPr>
              <a:t>Правительство Российской Федерации вправе установить особенности включения закупок, предусмотренных частью 15 настоящей статьи, в план закупки товаров, работ, услуг.</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3. План закупки инновационной продукции, высокотехнологичной продукции, лекарственных средств размещается заказчиком в единой информационной системе на период от пяти до семи лет. </a:t>
            </a:r>
            <a:r>
              <a:rPr lang="ru-RU" sz="1600" dirty="0">
                <a:solidFill>
                  <a:srgbClr val="FF0000"/>
                </a:solidFill>
                <a:ea typeface="Times New Roman" panose="02020603050405020304" pitchFamily="18" charset="0"/>
              </a:rPr>
              <a:t>Правительство Российской Федерации вправе установить особенности включения закупок, предусмотренных частью 15 настоящей статьи, в план закупки инновационной продукции, высокотехнологичной продукции, лекарственных средств.</a:t>
            </a:r>
          </a:p>
          <a:p>
            <a:pPr indent="0" algn="just">
              <a:spcBef>
                <a:spcPts val="0"/>
              </a:spcBef>
              <a:buNone/>
            </a:pPr>
            <a:endParaRPr lang="ru-RU" sz="16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2946194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01.04.2023</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dirty="0">
                <a:ea typeface="Times New Roman" panose="02020603050405020304" pitchFamily="18" charset="0"/>
              </a:rPr>
              <a:t>1. Закрытый конкурс, закрытый аукцион, закрытый запрос котировок, закрытый запрос предложений или иная конкурентная закупка, осуществляемая закрытым способом, проводится в случае, если сведения о такой закупке составляют государственную тайну, или если такая закупка осуществляется в рамках выполнения государственного оборонного заказа в целях обеспечения обороны и безопасности Российской Федерации в части заказов на создание, модернизацию, поставки, ремонт, сервисное обслуживание и утилизацию вооружения, военной и специальной техники, на разработку, производство и поставки космической техники и объектов космической инфраструктуры, или если координационным органом Правительства Российской Федерации в отношении такой закупки принято решение в соответствии с пунктом 2 или 3 части 8 статьи 3.1 настоящего Федерального закона, или если закупка проводится </a:t>
            </a:r>
            <a:r>
              <a:rPr lang="ru-RU" sz="1600" dirty="0">
                <a:solidFill>
                  <a:srgbClr val="FF0000"/>
                </a:solidFill>
                <a:ea typeface="Times New Roman" panose="02020603050405020304" pitchFamily="18" charset="0"/>
              </a:rPr>
              <a:t>в случаях, определенных Правительством Российской Федерации </a:t>
            </a:r>
            <a:r>
              <a:rPr lang="ru-RU" sz="1600" dirty="0">
                <a:ea typeface="Times New Roman" panose="02020603050405020304" pitchFamily="18" charset="0"/>
              </a:rPr>
              <a:t>в соответствии с частью 16 статьи 4 настоящего Федерального закона (далее также - закрытая конкурентная закупка).</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3. Информация о закрытой конкурентной закупке, </a:t>
            </a:r>
            <a:r>
              <a:rPr lang="ru-RU" sz="1600" dirty="0">
                <a:solidFill>
                  <a:srgbClr val="FF0000"/>
                </a:solidFill>
                <a:ea typeface="Times New Roman" panose="02020603050405020304" pitchFamily="18" charset="0"/>
              </a:rPr>
              <a:t>за исключением закупки, проводимой в случаях, определенных Правительством Российской Федерации в соответствии с частью 16 статьи 4 настоящего Федерального закона</a:t>
            </a:r>
            <a:r>
              <a:rPr lang="ru-RU" sz="1600" dirty="0">
                <a:ea typeface="Times New Roman" panose="02020603050405020304" pitchFamily="18" charset="0"/>
              </a:rPr>
              <a:t>, не подлежит размещению в единой информационной системе. При этом в сроки, установленные для размещения в единой информационной системе извещения об осуществлении конкурентной закупки, документации о конкурентной закупке, заказчик направляет приглашения принять участие в закрытой конкурентной закупке с приложением документации о закупке не менее чем двум лицам, которые способны осуществить поставки товаров, выполнение работ, оказание услуг, являющихся предметом закрытой конкурентной закупки. Иная информация о закрытой конкурентной закупке и документы, составляемые в ходе осуществления закрытой конкурентной закупки, направляются участникам закрытой конкурентной закупки в порядке, установленном положением о закупке, в сроки, установленные настоящим Федеральным законом. Участник закрытой конкурентной закупки представляет заявку на участие в закрытой конкурентной закупке в запечатанном конверте, не позволяющем просматривать ее содержание до вскрытия конверта.</a:t>
            </a:r>
          </a:p>
        </p:txBody>
      </p:sp>
    </p:spTree>
    <p:extLst>
      <p:ext uri="{BB962C8B-B14F-4D97-AF65-F5344CB8AC3E}">
        <p14:creationId xmlns:p14="http://schemas.microsoft.com/office/powerpoint/2010/main" val="1206843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01.04.2023</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dirty="0">
                <a:solidFill>
                  <a:srgbClr val="FF0000"/>
                </a:solidFill>
                <a:ea typeface="Times New Roman" panose="02020603050405020304" pitchFamily="18" charset="0"/>
              </a:rPr>
              <a:t>Новая редакция  15</a:t>
            </a:r>
            <a:r>
              <a:rPr lang="ru-RU" sz="1600" dirty="0">
                <a:ea typeface="Times New Roman" panose="02020603050405020304" pitchFamily="18" charset="0"/>
              </a:rPr>
              <a:t>. Не подлежат размещению в единой информационной системе </a:t>
            </a:r>
            <a:r>
              <a:rPr lang="ru-RU" sz="1600" dirty="0">
                <a:solidFill>
                  <a:srgbClr val="FF0000"/>
                </a:solidFill>
                <a:ea typeface="Times New Roman" panose="02020603050405020304" pitchFamily="18" charset="0"/>
              </a:rPr>
              <a:t>информация</a:t>
            </a:r>
            <a:r>
              <a:rPr lang="ru-RU" sz="1600" dirty="0">
                <a:ea typeface="Times New Roman" panose="02020603050405020304" pitchFamily="18" charset="0"/>
              </a:rPr>
              <a:t> </a:t>
            </a:r>
            <a:r>
              <a:rPr lang="ru-RU" sz="1600" strike="sngStrike" dirty="0">
                <a:ea typeface="Times New Roman" panose="02020603050405020304" pitchFamily="18" charset="0"/>
              </a:rPr>
              <a:t>сведения </a:t>
            </a:r>
            <a:r>
              <a:rPr lang="ru-RU" sz="1600" dirty="0">
                <a:ea typeface="Times New Roman" panose="02020603050405020304" pitchFamily="18" charset="0"/>
              </a:rPr>
              <a:t>о закупках товаров, работ, услуг, сведения о которых составляют государственную тайну, информация о закупке, осуществляемой в рамках выполнения государственного оборонного заказа в целях обеспечения обороны и безопасности Российской Федерации в части заказов на создание, модернизацию, поставки, ремонт, сервисное обслуживание и утилизацию вооружения, военной и специальной техники, на разработку, производство и поставки космической техники и объектов космической инфраструктуры, а также информация о заключении и об исполнении договоров, заключенных по результатам осуществления таких закупок. </a:t>
            </a:r>
            <a:r>
              <a:rPr lang="ru-RU" sz="1600" dirty="0">
                <a:solidFill>
                  <a:srgbClr val="FF0000"/>
                </a:solidFill>
                <a:ea typeface="Times New Roman" panose="02020603050405020304" pitchFamily="18" charset="0"/>
              </a:rPr>
              <a:t>Информация о закупках, проводимых в случаях, определенных Правительством Российской Федерации в соответствии с частью 16 настоящей статьи, а также о заключении и об исполнении договоров, заключенных по результатам осуществления таких закупок, не подлежит размещению на официальном сайте. Заказчик вправе не размещать в единой информационной системе следующую информацию:</a:t>
            </a:r>
          </a:p>
          <a:p>
            <a:pPr indent="0" algn="just">
              <a:spcBef>
                <a:spcPts val="0"/>
              </a:spcBef>
              <a:buNone/>
            </a:pPr>
            <a:endParaRPr lang="ru-RU" sz="1600" dirty="0">
              <a:solidFill>
                <a:srgbClr val="FF0000"/>
              </a:solidFill>
              <a:ea typeface="Times New Roman" panose="02020603050405020304" pitchFamily="18" charset="0"/>
            </a:endParaRPr>
          </a:p>
          <a:p>
            <a:pPr indent="0" algn="just">
              <a:spcBef>
                <a:spcPts val="0"/>
              </a:spcBef>
              <a:buNone/>
            </a:pPr>
            <a:r>
              <a:rPr lang="ru-RU" sz="1600" dirty="0">
                <a:ea typeface="Times New Roman" panose="02020603050405020304" pitchFamily="18" charset="0"/>
              </a:rPr>
              <a:t>1) о закупке товаров, работ, услуг, стоимость которых не превышает сто тысяч рублей. В случае, если годовая выручка заказчика за отчетный финансовый год составляет более чем пять миллиардов рублей, заказчик вправе не размещать в единой информационной системе информацию о закупке товаров, работ, услуг, стоимость которых не превышает пятьсот тысяч рублей;</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2) о закупке услуг по привлечению во вклады (включая размещение депозитных вкладов) денежных средств организаций, получению кредитов и займов, доверительному управлению денежными средствами и иным имуществом, выдаче банковских гарантий и поручительств, предусматривающих исполнение обязательств в денежной форме, открытию и ведению счетов, включая аккредитивы, о закупке брокерских услуг, услуг депозитариев;</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3) о закупке, связанной с заключением и исполнением договора купли-продажи, аренды (субаренды), договора доверительного управления государственным или муниципальным имуществом, иного договора, предусматривающего переход прав владения и (или) пользования в отношении недвижимого имущества.</a:t>
            </a:r>
          </a:p>
          <a:p>
            <a:pPr indent="0" algn="just">
              <a:spcBef>
                <a:spcPts val="0"/>
              </a:spcBef>
              <a:buNone/>
            </a:pPr>
            <a:endParaRPr lang="ru-RU" sz="1600" dirty="0">
              <a:ea typeface="Times New Roman" panose="02020603050405020304" pitchFamily="18" charset="0"/>
            </a:endParaRPr>
          </a:p>
        </p:txBody>
      </p:sp>
    </p:spTree>
    <p:extLst>
      <p:ext uri="{BB962C8B-B14F-4D97-AF65-F5344CB8AC3E}">
        <p14:creationId xmlns:p14="http://schemas.microsoft.com/office/powerpoint/2010/main" val="3027018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01.04.2023</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dirty="0">
                <a:solidFill>
                  <a:srgbClr val="FF0000"/>
                </a:solidFill>
                <a:ea typeface="Times New Roman" panose="02020603050405020304" pitchFamily="18" charset="0"/>
              </a:rPr>
              <a:t>Новая редакция </a:t>
            </a:r>
            <a:r>
              <a:rPr lang="ru-RU" sz="1600" dirty="0">
                <a:ea typeface="Times New Roman" panose="02020603050405020304" pitchFamily="18" charset="0"/>
              </a:rPr>
              <a:t>16. Правительство Российской Федерации вправе определить:</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1) конкретную закупку, информация о которой не подлежит размещению на официальном сайте;</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2) перечни и (или) группы товаров, работ, услуг, информация о закупке которых не подлежит размещению на официальном сайте;</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3) перечень оснований неразмещения на официальном сайте информации о поставщике (подрядчике, исполнителе), с которым заключен договор;</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4) перечни и (или) группы товаров, работ, услуг, закупки которых осуществляются конкретными заказчиками, информация о закупке которых не подлежит размещению на официальном сайте.</a:t>
            </a:r>
          </a:p>
          <a:p>
            <a:pPr indent="0" algn="just">
              <a:spcBef>
                <a:spcPts val="0"/>
              </a:spcBef>
              <a:buNone/>
            </a:pPr>
            <a:endParaRPr lang="ru-RU" sz="1600" dirty="0">
              <a:ea typeface="Times New Roman" panose="02020603050405020304" pitchFamily="18" charset="0"/>
            </a:endParaRPr>
          </a:p>
          <a:p>
            <a:pPr indent="0" algn="just">
              <a:spcBef>
                <a:spcPts val="0"/>
              </a:spcBef>
              <a:buNone/>
            </a:pPr>
            <a:r>
              <a:rPr lang="ru-RU" sz="1600" dirty="0">
                <a:ea typeface="Times New Roman" panose="02020603050405020304" pitchFamily="18" charset="0"/>
              </a:rPr>
              <a:t> </a:t>
            </a:r>
            <a:r>
              <a:rPr lang="ru-RU" sz="1600" dirty="0">
                <a:solidFill>
                  <a:srgbClr val="FF0000"/>
                </a:solidFill>
                <a:ea typeface="Times New Roman" panose="02020603050405020304" pitchFamily="18" charset="0"/>
              </a:rPr>
              <a:t>Ранее вместо «информация» указывалось слово «сведения»</a:t>
            </a:r>
          </a:p>
        </p:txBody>
      </p:sp>
    </p:spTree>
    <p:extLst>
      <p:ext uri="{BB962C8B-B14F-4D97-AF65-F5344CB8AC3E}">
        <p14:creationId xmlns:p14="http://schemas.microsoft.com/office/powerpoint/2010/main" val="3669197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3143-4D64-4031-B148-E6B36B2B8FB0}"/>
              </a:ext>
            </a:extLst>
          </p:cNvPr>
          <p:cNvSpPr>
            <a:spLocks noGrp="1"/>
          </p:cNvSpPr>
          <p:nvPr>
            <p:ph type="title"/>
          </p:nvPr>
        </p:nvSpPr>
        <p:spPr>
          <a:xfrm>
            <a:off x="609600" y="106858"/>
            <a:ext cx="10972800" cy="457197"/>
          </a:xfrm>
        </p:spPr>
        <p:txBody>
          <a:bodyPr/>
          <a:lstStyle/>
          <a:p>
            <a:r>
              <a:rPr lang="ru-RU" sz="2400" dirty="0">
                <a:solidFill>
                  <a:srgbClr val="FF0000"/>
                </a:solidFill>
              </a:rPr>
              <a:t>104-ФЗ от 16.04.2022 – с 01.04.2023</a:t>
            </a:r>
            <a:endParaRPr lang="ru-RU" sz="2400" dirty="0">
              <a:solidFill>
                <a:srgbClr val="00B0F0"/>
              </a:solidFill>
            </a:endParaRPr>
          </a:p>
        </p:txBody>
      </p:sp>
      <p:sp>
        <p:nvSpPr>
          <p:cNvPr id="3" name="Объект 2">
            <a:extLst>
              <a:ext uri="{FF2B5EF4-FFF2-40B4-BE49-F238E27FC236}">
                <a16:creationId xmlns:a16="http://schemas.microsoft.com/office/drawing/2014/main" id="{043400F1-AA18-4B58-BC66-5A84400F65E8}"/>
              </a:ext>
            </a:extLst>
          </p:cNvPr>
          <p:cNvSpPr>
            <a:spLocks noGrp="1"/>
          </p:cNvSpPr>
          <p:nvPr>
            <p:ph idx="1"/>
          </p:nvPr>
        </p:nvSpPr>
        <p:spPr>
          <a:xfrm>
            <a:off x="159391" y="564055"/>
            <a:ext cx="11560029" cy="6080026"/>
          </a:xfrm>
        </p:spPr>
        <p:txBody>
          <a:bodyPr/>
          <a:lstStyle/>
          <a:p>
            <a:pPr indent="0" algn="just">
              <a:spcBef>
                <a:spcPts val="0"/>
              </a:spcBef>
              <a:buNone/>
            </a:pPr>
            <a:r>
              <a:rPr lang="ru-RU" sz="1600" dirty="0">
                <a:solidFill>
                  <a:srgbClr val="FF0000"/>
                </a:solidFill>
                <a:ea typeface="Times New Roman" panose="02020603050405020304" pitchFamily="18" charset="0"/>
              </a:rPr>
              <a:t>Новая редакция 18</a:t>
            </a:r>
            <a:r>
              <a:rPr lang="ru-RU" sz="1600" dirty="0">
                <a:ea typeface="Times New Roman" panose="02020603050405020304" pitchFamily="18" charset="0"/>
              </a:rPr>
              <a:t>. Размещение заказчиками в единой информационной системе информации о закупке, </a:t>
            </a:r>
            <a:r>
              <a:rPr lang="ru-RU" sz="1600" dirty="0">
                <a:solidFill>
                  <a:srgbClr val="FF0000"/>
                </a:solidFill>
                <a:ea typeface="Times New Roman" panose="02020603050405020304" pitchFamily="18" charset="0"/>
              </a:rPr>
              <a:t>предоставление доступа к такой информации </a:t>
            </a:r>
            <a:r>
              <a:rPr lang="ru-RU" sz="1600" dirty="0">
                <a:ea typeface="Times New Roman" panose="02020603050405020304" pitchFamily="18" charset="0"/>
              </a:rPr>
              <a:t>осуществляются без взимания платы. Порядок размещения в единой информационной системе, </a:t>
            </a:r>
            <a:r>
              <a:rPr lang="ru-RU" sz="1600" dirty="0">
                <a:solidFill>
                  <a:srgbClr val="FF0000"/>
                </a:solidFill>
                <a:ea typeface="Times New Roman" panose="02020603050405020304" pitchFamily="18" charset="0"/>
              </a:rPr>
              <a:t>на официальном сайте </a:t>
            </a:r>
            <a:r>
              <a:rPr lang="ru-RU" sz="1600" dirty="0">
                <a:ea typeface="Times New Roman" panose="02020603050405020304" pitchFamily="18" charset="0"/>
              </a:rPr>
              <a:t>информации о закупке, </a:t>
            </a:r>
            <a:r>
              <a:rPr lang="ru-RU" sz="1600" dirty="0">
                <a:solidFill>
                  <a:srgbClr val="FF0000"/>
                </a:solidFill>
                <a:ea typeface="Times New Roman" panose="02020603050405020304" pitchFamily="18" charset="0"/>
              </a:rPr>
              <a:t>предоставления информации и документов из единой информационной системы </a:t>
            </a:r>
            <a:r>
              <a:rPr lang="ru-RU" sz="1600" dirty="0">
                <a:ea typeface="Times New Roman" panose="02020603050405020304" pitchFamily="18" charset="0"/>
              </a:rPr>
              <a:t>устанавливается Правительством Российской Федерации. Порядок регистрации заказчиков в единой информационной системе устанавливается федеральным органом исполнительной власти, уполномоченным Правительством Российской Федерации на ведение единой информационной системы.</a:t>
            </a:r>
            <a:endParaRPr lang="ru-RU" sz="160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41281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D5B2E-8507-4C12-8E57-84E0720D2B9B}"/>
              </a:ext>
            </a:extLst>
          </p:cNvPr>
          <p:cNvSpPr>
            <a:spLocks noGrp="1"/>
          </p:cNvSpPr>
          <p:nvPr>
            <p:ph type="title"/>
          </p:nvPr>
        </p:nvSpPr>
        <p:spPr>
          <a:xfrm>
            <a:off x="838200" y="365126"/>
            <a:ext cx="10515600" cy="675110"/>
          </a:xfrm>
        </p:spPr>
        <p:txBody>
          <a:bodyPr>
            <a:normAutofit fontScale="90000"/>
          </a:bodyPr>
          <a:lstStyle/>
          <a:p>
            <a:pPr algn="ctr"/>
            <a:r>
              <a:rPr lang="ru-RU" dirty="0">
                <a:solidFill>
                  <a:srgbClr val="00B0F0"/>
                </a:solidFill>
              </a:rPr>
              <a:t>Последние изменения </a:t>
            </a:r>
            <a:r>
              <a:rPr lang="ru-RU" dirty="0" err="1">
                <a:solidFill>
                  <a:srgbClr val="00B0F0"/>
                </a:solidFill>
              </a:rPr>
              <a:t>нацрежима</a:t>
            </a:r>
            <a:endParaRPr lang="ru-RU" dirty="0">
              <a:solidFill>
                <a:srgbClr val="00B0F0"/>
              </a:solidFill>
            </a:endParaRPr>
          </a:p>
        </p:txBody>
      </p:sp>
      <p:sp>
        <p:nvSpPr>
          <p:cNvPr id="3" name="Объект 2">
            <a:extLst>
              <a:ext uri="{FF2B5EF4-FFF2-40B4-BE49-F238E27FC236}">
                <a16:creationId xmlns:a16="http://schemas.microsoft.com/office/drawing/2014/main" id="{4F840949-DD9C-42EC-97AA-9C9C3A498396}"/>
              </a:ext>
            </a:extLst>
          </p:cNvPr>
          <p:cNvSpPr>
            <a:spLocks noGrp="1"/>
          </p:cNvSpPr>
          <p:nvPr>
            <p:ph idx="1"/>
          </p:nvPr>
        </p:nvSpPr>
        <p:spPr>
          <a:xfrm>
            <a:off x="838200" y="1150514"/>
            <a:ext cx="10515600" cy="5342359"/>
          </a:xfrm>
        </p:spPr>
        <p:txBody>
          <a:bodyPr>
            <a:normAutofit fontScale="77500" lnSpcReduction="20000"/>
          </a:bodyPr>
          <a:lstStyle/>
          <a:p>
            <a:r>
              <a:rPr lang="ru-RU" dirty="0">
                <a:solidFill>
                  <a:srgbClr val="FF0000"/>
                </a:solidFill>
              </a:rPr>
              <a:t>С 26.02.2022- </a:t>
            </a:r>
            <a:r>
              <a:rPr lang="ru-RU" dirty="0"/>
              <a:t>вступают в силу изменения 925 ПП (Постановление Правительства РФ от 23 августа 2021 г. N 1382)</a:t>
            </a:r>
          </a:p>
          <a:p>
            <a:r>
              <a:rPr lang="ru-RU" dirty="0"/>
              <a:t>"2 1. При осуществлении закупок радиоэлектронной продукции, </a:t>
            </a:r>
            <a:r>
              <a:rPr lang="ru-RU" dirty="0">
                <a:solidFill>
                  <a:srgbClr val="FF0000"/>
                </a:solidFill>
              </a:rPr>
              <a:t>а также интеллектуальных систем управления электросетевым хозяйством (систем удаленного мониторинга и диагностики, интеллектуальных систем учета электрической энергии (мощности), автоматизированных систем управления технологическими процессами подстанций, автоматизированных систем технологического управления центров управления сетями) и (или) программного обеспечения, используемого в качестве компонента указанных систем</a:t>
            </a:r>
            <a:r>
              <a:rPr lang="ru-RU" dirty="0"/>
              <a:t>, путем проведения конкурса или иным способом, при котором победитель закупки определяется на основе критериев оценки и сопоставления заявок на участие в закупке, указанных в документации о закупке, или победителем в котором признается лицо, предложившее наиболее низкую цену договора, оценка и сопоставление заявок на участие в закупке, которые содержат предложения о </a:t>
            </a:r>
            <a:r>
              <a:rPr lang="ru-RU" dirty="0">
                <a:solidFill>
                  <a:srgbClr val="FF0000"/>
                </a:solidFill>
              </a:rPr>
              <a:t>поставке радиоэлектронной продукции, включенной в единый реестр российской радиоэлектронной продукции, и (или) программного обеспечения, включенного в единый реестр российских программ для электронных вычислительных машин и баз данных,</a:t>
            </a:r>
            <a:r>
              <a:rPr lang="ru-RU" dirty="0"/>
              <a:t> по стоимостным критериям оценки производятся по предложенной в указанных заявках цене договора, </a:t>
            </a:r>
            <a:r>
              <a:rPr lang="ru-RU" b="1" dirty="0"/>
              <a:t>сниженной на 30 процентов</a:t>
            </a:r>
            <a:r>
              <a:rPr lang="ru-RU" dirty="0"/>
              <a:t>, при этом договор заключается по цене договора, предложенной участником в заявке на участие в закупке.".</a:t>
            </a:r>
          </a:p>
        </p:txBody>
      </p:sp>
    </p:spTree>
    <p:extLst>
      <p:ext uri="{BB962C8B-B14F-4D97-AF65-F5344CB8AC3E}">
        <p14:creationId xmlns:p14="http://schemas.microsoft.com/office/powerpoint/2010/main" val="3347671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B4277-B634-48AC-99AF-15D0E496B2B6}"/>
              </a:ext>
            </a:extLst>
          </p:cNvPr>
          <p:cNvSpPr>
            <a:spLocks noGrp="1"/>
          </p:cNvSpPr>
          <p:nvPr>
            <p:ph type="title"/>
          </p:nvPr>
        </p:nvSpPr>
        <p:spPr/>
        <p:txBody>
          <a:bodyPr/>
          <a:lstStyle/>
          <a:p>
            <a:r>
              <a:rPr lang="ru-RU" dirty="0">
                <a:solidFill>
                  <a:srgbClr val="FF0000"/>
                </a:solidFill>
              </a:rPr>
              <a:t>104-ФЗ от 16.04.2022</a:t>
            </a:r>
          </a:p>
        </p:txBody>
      </p:sp>
      <p:sp>
        <p:nvSpPr>
          <p:cNvPr id="3" name="Объект 2">
            <a:extLst>
              <a:ext uri="{FF2B5EF4-FFF2-40B4-BE49-F238E27FC236}">
                <a16:creationId xmlns:a16="http://schemas.microsoft.com/office/drawing/2014/main" id="{FE1AE80A-E7A0-434A-A0ED-4338D5EAD3A7}"/>
              </a:ext>
            </a:extLst>
          </p:cNvPr>
          <p:cNvSpPr>
            <a:spLocks noGrp="1"/>
          </p:cNvSpPr>
          <p:nvPr>
            <p:ph idx="1"/>
          </p:nvPr>
        </p:nvSpPr>
        <p:spPr/>
        <p:txBody>
          <a:bodyPr/>
          <a:lstStyle/>
          <a:p>
            <a:r>
              <a:rPr lang="ru-RU" sz="1600" dirty="0"/>
              <a:t>8. Положения о закупках, типовые положения о закупках должны быть приведены в соответствие с требованиями Федерального закона от 18 июля 2011 года N 223-ФЗ "О закупках товаров, работ, услуг отдельными видами юридических лиц" (в редакции настоящего Федерального закона), утверждены и размещены в единой информационной системе в сфере закупок товаров, работ, услуг для обеспечения государственных и муниципальных нужд (далее - единая информационная система) </a:t>
            </a:r>
            <a:r>
              <a:rPr lang="ru-RU" sz="1600" dirty="0">
                <a:solidFill>
                  <a:srgbClr val="FF0000"/>
                </a:solidFill>
              </a:rPr>
              <a:t>до 1 октября 2022 года. </a:t>
            </a:r>
            <a:r>
              <a:rPr lang="ru-RU" sz="1600" dirty="0"/>
              <a:t>Положения о закупках, не соответствующие Федеральному закону от 18 июля 2011 года N 223-ФЗ "О закупках товаров, работ, услуг отдельными видами юридических лиц" (в редакции настоящего Федерального закона), по состоянию на 1 октября 2022 года считаются не размещенными в единой информационной системе.</a:t>
            </a:r>
          </a:p>
        </p:txBody>
      </p:sp>
    </p:spTree>
    <p:extLst>
      <p:ext uri="{BB962C8B-B14F-4D97-AF65-F5344CB8AC3E}">
        <p14:creationId xmlns:p14="http://schemas.microsoft.com/office/powerpoint/2010/main" val="585542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2A547-F464-4928-B87A-1BAD75FC5F3C}"/>
              </a:ext>
            </a:extLst>
          </p:cNvPr>
          <p:cNvSpPr>
            <a:spLocks noGrp="1"/>
          </p:cNvSpPr>
          <p:nvPr>
            <p:ph type="title"/>
          </p:nvPr>
        </p:nvSpPr>
        <p:spPr>
          <a:xfrm>
            <a:off x="609600" y="274638"/>
            <a:ext cx="10972800" cy="354536"/>
          </a:xfrm>
        </p:spPr>
        <p:txBody>
          <a:bodyPr/>
          <a:lstStyle/>
          <a:p>
            <a:r>
              <a:rPr lang="ru-RU" sz="2400" dirty="0">
                <a:solidFill>
                  <a:srgbClr val="FF0000"/>
                </a:solidFill>
              </a:rPr>
              <a:t>109-ФЗ от 16.04.2022 – с 01.07.2022</a:t>
            </a:r>
            <a:endParaRPr lang="ru-RU" sz="2400" dirty="0">
              <a:solidFill>
                <a:srgbClr val="00B0F0"/>
              </a:solidFill>
            </a:endParaRPr>
          </a:p>
        </p:txBody>
      </p:sp>
      <p:sp>
        <p:nvSpPr>
          <p:cNvPr id="3" name="Объект 2">
            <a:extLst>
              <a:ext uri="{FF2B5EF4-FFF2-40B4-BE49-F238E27FC236}">
                <a16:creationId xmlns:a16="http://schemas.microsoft.com/office/drawing/2014/main" id="{80B0ED26-B573-43C9-871A-C38DC0AFB0A1}"/>
              </a:ext>
            </a:extLst>
          </p:cNvPr>
          <p:cNvSpPr>
            <a:spLocks noGrp="1"/>
          </p:cNvSpPr>
          <p:nvPr>
            <p:ph idx="1"/>
          </p:nvPr>
        </p:nvSpPr>
        <p:spPr>
          <a:xfrm>
            <a:off x="550877" y="778080"/>
            <a:ext cx="10972800" cy="4525963"/>
          </a:xfrm>
        </p:spPr>
        <p:txBody>
          <a:bodyPr/>
          <a:lstStyle/>
          <a:p>
            <a:r>
              <a:rPr lang="ru-RU" sz="1400" dirty="0"/>
              <a:t>Положения о закупках должны быть приведены в соответствие с требованиями пунктов 1, 3 и 4 части 141, частей 142, 143, 17, подпункта "б" пункта 8 части 191, частей 31 и 32 статьи 34, частей 9 и 10 статьи 4 Федерального закона от 18 июля 2011 года № 223-ФЗ "О закупках товаров, работ, услуг отдельными видами юридических лиц" (в редакции настоящего Федерального закона), утверждены и размещены в единой информационной системе в сфере закупок товаров, работ, услуг для обеспечения государственных и муниципальных нужд (далее - единая информационная система) </a:t>
            </a:r>
            <a:r>
              <a:rPr lang="ru-RU" sz="1400" b="1" dirty="0">
                <a:solidFill>
                  <a:srgbClr val="FF0000"/>
                </a:solidFill>
              </a:rPr>
              <a:t>до 1 октября 2022 года. </a:t>
            </a:r>
            <a:r>
              <a:rPr lang="ru-RU" sz="1400" dirty="0"/>
              <a:t>Положения о закупках, которые не соответствуют требованиям пунктов 1, 3 и 4 части 141, частей 142, 143, 17, подпункта "б" пункта 8 части 191, частей 31 и 32 статьи 34, частей 9 и 10 статьи 4 Федерального закона от 18 июля 2011 года № 223-ФЗ "О закупках товаров, работ, услуг отдельными видами юридических лиц" (в редакции настоящего Федерального закона) по состоянию на 1 октября 2022 года, </a:t>
            </a:r>
            <a:r>
              <a:rPr lang="ru-RU" sz="1400" dirty="0">
                <a:solidFill>
                  <a:srgbClr val="FF0000"/>
                </a:solidFill>
              </a:rPr>
              <a:t>считаются не размещенными в единой информационной системе. </a:t>
            </a:r>
            <a:r>
              <a:rPr lang="ru-RU" sz="1400" dirty="0"/>
              <a:t>Закупки, извещения об осуществлении которых были размещены в единой информационной системе либо приглашения принять участие в которых были направлены до даты размещения положения о закупках, приведенного в соответствие с требованиями пунктов 1, 3 и 4 части 141, частей 142, 143, 17, подпункта "б" пункта 8 части 191, частей 31 и 32 статьи 34, частей 9 и 10 статьи 4 Федерального закона от 18 июля 2011 года № 223-ФЗ "О закупках товаров, работ, услуг отдельными видами юридических лиц" (в редакции настоящего Федерального закона), </a:t>
            </a:r>
            <a:r>
              <a:rPr lang="ru-RU" sz="1400" dirty="0">
                <a:solidFill>
                  <a:srgbClr val="FF0000"/>
                </a:solidFill>
              </a:rPr>
              <a:t>но не позднее 1 октября 2022 года, завершаются по правилам, которые действовали на дату размещения таких извещений либо направления таких приглашений, с учетом части 5 настоящей статьи.</a:t>
            </a:r>
          </a:p>
          <a:p>
            <a:endParaRPr lang="ru-RU" sz="1400" dirty="0"/>
          </a:p>
          <a:p>
            <a:r>
              <a:rPr lang="ru-RU" sz="1400" dirty="0"/>
              <a:t>5. Требования пунктов 1, 3 и 4 части 141, частей 142, 143, 17, подпункта "б" пункта  8  части  191,  частей 31 и  32 статьи 34, частей 9 и 10 статьи 4 Федерального  закона от  18 июля  2011 года № 223-ФЗ "О закупках  товаров,  работ,  услуг  отдельными видами  юридических лиц" (в редакции настоящего Федерального закона), пункта 3 части 2, частей 3 и 82 статьи 45 Федерального закона от 5 апреля 2013 года </a:t>
            </a:r>
          </a:p>
          <a:p>
            <a:r>
              <a:rPr lang="ru-RU" sz="1400" dirty="0"/>
              <a:t>№ 44-ФЗ "О контрактной системе в сфере закупок товаров, работ, услуг для обеспечения государственных и муниципальных нужд" (в редакции настоящего Федерального закона) применяются к отношениям, связанным с осуществлением закупок товаров, работ, услуг, извещения об осуществлении которых размещены в единой информационной системе либо приглашения принять участие в которых направлены после дня вступления в силу настоящего Федерального закона.</a:t>
            </a:r>
          </a:p>
          <a:p>
            <a:endParaRPr lang="ru-RU" dirty="0"/>
          </a:p>
        </p:txBody>
      </p:sp>
    </p:spTree>
    <p:extLst>
      <p:ext uri="{BB962C8B-B14F-4D97-AF65-F5344CB8AC3E}">
        <p14:creationId xmlns:p14="http://schemas.microsoft.com/office/powerpoint/2010/main" val="1318858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C4793E-6291-4A93-BEEF-E05EFE55DEC4}"/>
              </a:ext>
            </a:extLst>
          </p:cNvPr>
          <p:cNvSpPr>
            <a:spLocks noGrp="1"/>
          </p:cNvSpPr>
          <p:nvPr>
            <p:ph type="title"/>
          </p:nvPr>
        </p:nvSpPr>
        <p:spPr>
          <a:xfrm>
            <a:off x="609600" y="358529"/>
            <a:ext cx="10972800" cy="648150"/>
          </a:xfrm>
        </p:spPr>
        <p:txBody>
          <a:bodyPr/>
          <a:lstStyle/>
          <a:p>
            <a:r>
              <a:rPr lang="ru-RU" sz="2400" dirty="0">
                <a:solidFill>
                  <a:srgbClr val="00B0F0"/>
                </a:solidFill>
              </a:rPr>
              <a:t>159-ФЗ от 11.06.2022 </a:t>
            </a:r>
          </a:p>
        </p:txBody>
      </p:sp>
      <p:sp>
        <p:nvSpPr>
          <p:cNvPr id="3" name="Объект 2">
            <a:extLst>
              <a:ext uri="{FF2B5EF4-FFF2-40B4-BE49-F238E27FC236}">
                <a16:creationId xmlns:a16="http://schemas.microsoft.com/office/drawing/2014/main" id="{4DB9F0B9-ADA4-4757-8E48-4431A54FDAFD}"/>
              </a:ext>
            </a:extLst>
          </p:cNvPr>
          <p:cNvSpPr>
            <a:spLocks noGrp="1"/>
          </p:cNvSpPr>
          <p:nvPr>
            <p:ph idx="1"/>
          </p:nvPr>
        </p:nvSpPr>
        <p:spPr>
          <a:xfrm>
            <a:off x="609600" y="1409249"/>
            <a:ext cx="10972800" cy="2963514"/>
          </a:xfrm>
        </p:spPr>
        <p:txBody>
          <a:bodyPr/>
          <a:lstStyle/>
          <a:p>
            <a:r>
              <a:rPr lang="ru-RU" sz="2000" dirty="0">
                <a:solidFill>
                  <a:srgbClr val="FF0000"/>
                </a:solidFill>
              </a:rPr>
              <a:t>При принятии: </a:t>
            </a:r>
          </a:p>
          <a:p>
            <a:r>
              <a:rPr lang="ru-RU" sz="2000" dirty="0"/>
              <a:t>Статья 1 часть 4. </a:t>
            </a:r>
            <a:r>
              <a:rPr lang="ru-RU" sz="2000" b="1" dirty="0"/>
              <a:t>Настоящий Федеральный закон не регулирует отношения, связанные с:</a:t>
            </a:r>
          </a:p>
          <a:p>
            <a:r>
              <a:rPr lang="ru-RU" sz="2000" dirty="0"/>
              <a:t>13) осуществлением заказчиком закупок товаров, работ, услуг у </a:t>
            </a:r>
          </a:p>
          <a:p>
            <a:r>
              <a:rPr lang="ru-RU" sz="2000" dirty="0">
                <a:solidFill>
                  <a:srgbClr val="FF0000"/>
                </a:solidFill>
              </a:rPr>
              <a:t>указанных в части 2 настоящей статьи </a:t>
            </a:r>
            <a:r>
              <a:rPr lang="ru-RU" sz="2000" dirty="0"/>
              <a:t>юридических лиц, которые признаются взаимозависимыми с ним лицами в соответствии с Налоговым кодексом Российской Федерации, </a:t>
            </a:r>
          </a:p>
          <a:p>
            <a:r>
              <a:rPr lang="ru-RU" sz="2000" dirty="0">
                <a:solidFill>
                  <a:srgbClr val="FF0000"/>
                </a:solidFill>
              </a:rPr>
              <a:t>у иных юридических лиц, признаваемых в соответствии с указанным Кодексом взаимозависимыми с заказчиком лицами, если закупки осуществляются в целях обеспечения единого технологического процесса, при условии, что перечень предусмотренных настоящим пунктом юридических лиц</a:t>
            </a:r>
            <a:r>
              <a:rPr lang="ru-RU" sz="2000" dirty="0"/>
              <a:t> </a:t>
            </a:r>
            <a:r>
              <a:rPr lang="ru-RU" sz="2000" strike="sngStrike" dirty="0"/>
              <a:t>и перечень которых </a:t>
            </a:r>
            <a:r>
              <a:rPr lang="ru-RU" sz="2000" dirty="0"/>
              <a:t>определен правовыми актами, предусмотренными частью 1 статьи 2 настоящего Федерального закона и регламентирующими правила закупок. В таких правовых актах указывается обоснование включения в указанный перечень каждого юридического лица в соответствии с положениями Налогового кодекса Российской Федерации;</a:t>
            </a:r>
          </a:p>
        </p:txBody>
      </p:sp>
    </p:spTree>
    <p:extLst>
      <p:ext uri="{BB962C8B-B14F-4D97-AF65-F5344CB8AC3E}">
        <p14:creationId xmlns:p14="http://schemas.microsoft.com/office/powerpoint/2010/main" val="4124051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Заголовок 1"/>
          <p:cNvSpPr>
            <a:spLocks noGrp="1" noChangeArrowheads="1"/>
          </p:cNvSpPr>
          <p:nvPr>
            <p:ph type="title"/>
          </p:nvPr>
        </p:nvSpPr>
        <p:spPr>
          <a:xfrm>
            <a:off x="1966913" y="80963"/>
            <a:ext cx="8229600" cy="1143000"/>
          </a:xfrm>
        </p:spPr>
        <p:txBody>
          <a:bodyPr/>
          <a:lstStyle/>
          <a:p>
            <a:r>
              <a:rPr lang="ru-RU" altLang="ru-RU" sz="3600">
                <a:solidFill>
                  <a:srgbClr val="FF0000"/>
                </a:solidFill>
              </a:rPr>
              <a:t>Новые исключения из сферы регулирования 223-ФЗ</a:t>
            </a:r>
          </a:p>
        </p:txBody>
      </p:sp>
      <p:sp>
        <p:nvSpPr>
          <p:cNvPr id="282627" name="Объект 2"/>
          <p:cNvSpPr>
            <a:spLocks noGrp="1" noChangeArrowheads="1"/>
          </p:cNvSpPr>
          <p:nvPr>
            <p:ph idx="1"/>
          </p:nvPr>
        </p:nvSpPr>
        <p:spPr>
          <a:xfrm>
            <a:off x="1725613" y="1174751"/>
            <a:ext cx="8769350" cy="4525963"/>
          </a:xfrm>
        </p:spPr>
        <p:txBody>
          <a:bodyPr/>
          <a:lstStyle/>
          <a:p>
            <a:pPr marL="0" indent="0" algn="ctr">
              <a:buNone/>
            </a:pPr>
            <a:r>
              <a:rPr lang="ru-RU" altLang="ru-RU" sz="1400" b="1">
                <a:cs typeface="Times New Roman" panose="02020603050405020304" pitchFamily="18" charset="0"/>
              </a:rPr>
              <a:t>НК РФ Глава 14.1. ВЗАИМОЗАВИСИМЫЕ ЛИЦА. ПОРЯДОК ОПРЕДЕЛЕНИЯ</a:t>
            </a:r>
          </a:p>
          <a:p>
            <a:pPr marL="0" indent="0" algn="ctr">
              <a:buNone/>
            </a:pPr>
            <a:r>
              <a:rPr lang="ru-RU" altLang="ru-RU" sz="1400" b="1">
                <a:cs typeface="Times New Roman" panose="02020603050405020304" pitchFamily="18" charset="0"/>
              </a:rPr>
              <a:t>ДОЛИ УЧАСТИЯ ОДНОЙ ОРГАНИЗАЦИИ В ДРУГОЙ ОРГАНИЗАЦИИ</a:t>
            </a:r>
          </a:p>
          <a:p>
            <a:pPr marL="0" indent="0" algn="ctr">
              <a:buNone/>
            </a:pPr>
            <a:r>
              <a:rPr lang="ru-RU" altLang="ru-RU" sz="1400" b="1">
                <a:cs typeface="Times New Roman" panose="02020603050405020304" pitchFamily="18" charset="0"/>
              </a:rPr>
              <a:t>ИЛИ ФИЗИЧЕСКОГО ЛИЦА В ОРГАНИЗАЦИИ</a:t>
            </a:r>
          </a:p>
          <a:p>
            <a:pPr marL="0" indent="0" algn="just">
              <a:buNone/>
            </a:pPr>
            <a:r>
              <a:rPr lang="ru-RU" altLang="ru-RU" sz="1400">
                <a:cs typeface="Times New Roman" panose="02020603050405020304" pitchFamily="18" charset="0"/>
              </a:rPr>
              <a:t> </a:t>
            </a:r>
          </a:p>
          <a:p>
            <a:pPr marL="0" indent="0" algn="just">
              <a:buNone/>
            </a:pPr>
            <a:r>
              <a:rPr lang="ru-RU" altLang="ru-RU" sz="1400" b="1">
                <a:cs typeface="Times New Roman" panose="02020603050405020304" pitchFamily="18" charset="0"/>
              </a:rPr>
              <a:t>Статья 105.1. Взаимозависимые лица</a:t>
            </a:r>
          </a:p>
          <a:p>
            <a:pPr marL="0" indent="0" algn="just">
              <a:buNone/>
            </a:pPr>
            <a:r>
              <a:rPr lang="ru-RU" altLang="ru-RU" sz="1400">
                <a:cs typeface="Times New Roman" panose="02020603050405020304" pitchFamily="18" charset="0"/>
              </a:rPr>
              <a:t> </a:t>
            </a:r>
          </a:p>
          <a:p>
            <a:pPr marL="0" indent="0" algn="just">
              <a:buNone/>
            </a:pPr>
            <a:r>
              <a:rPr lang="ru-RU" altLang="ru-RU" sz="1400">
                <a:cs typeface="Times New Roman" panose="02020603050405020304" pitchFamily="18" charset="0"/>
              </a:rPr>
              <a:t>1. Если особенности отношений между лицами могут оказывать влияние на условия и (или) результаты сделок, совершаемых этими лицами, и (или) экономические результаты деятельности этих лиц или деятельности представляемых ими лиц, указанные в настоящем пункте лица признаются взаимозависимыми для целей налогообложения </a:t>
            </a:r>
            <a:r>
              <a:rPr lang="ru-RU" altLang="ru-RU" sz="1400">
                <a:solidFill>
                  <a:srgbClr val="C00000"/>
                </a:solidFill>
                <a:cs typeface="Times New Roman" panose="02020603050405020304" pitchFamily="18" charset="0"/>
              </a:rPr>
              <a:t>(далее - взаимозависимые лица).</a:t>
            </a:r>
          </a:p>
          <a:p>
            <a:pPr marL="0" indent="0" algn="just">
              <a:spcBef>
                <a:spcPts val="1000"/>
              </a:spcBef>
              <a:buNone/>
            </a:pPr>
            <a:r>
              <a:rPr lang="ru-RU" altLang="ru-RU" sz="1400">
                <a:cs typeface="Times New Roman" panose="02020603050405020304" pitchFamily="18" charset="0"/>
              </a:rPr>
              <a:t>Для признания взаимной зависимости лиц учитывается влияние, которое может оказываться в силу участия одного лица в капитале других лиц, в соответствии с заключенным между ними соглашением либо при наличии иной возможности одного лица определять решения, принимаемые другими лицами. При этом такое влияние учитывается независимо от того, может ли оно оказываться одним лицом непосредственно и самостоятельно или совместно с его взаимозависимыми лицами, признаваемыми таковыми в соответствии с настоящей статьей.</a:t>
            </a:r>
          </a:p>
          <a:p>
            <a:pPr marL="0" indent="0" algn="just">
              <a:spcBef>
                <a:spcPts val="1000"/>
              </a:spcBef>
              <a:buNone/>
            </a:pPr>
            <a:r>
              <a:rPr lang="ru-RU" altLang="ru-RU" sz="1400">
                <a:cs typeface="Times New Roman" panose="02020603050405020304" pitchFamily="18" charset="0"/>
              </a:rPr>
              <a:t>2. С учетом </a:t>
            </a:r>
            <a:r>
              <a:rPr lang="ru-RU" altLang="ru-RU" sz="1400">
                <a:solidFill>
                  <a:srgbClr val="0000FF"/>
                </a:solidFill>
                <a:cs typeface="Times New Roman" panose="02020603050405020304" pitchFamily="18" charset="0"/>
                <a:hlinkClick r:id="rId2" action="ppaction://hlinkfile" tooltip="1. Если особенности отношений между лицами могут оказывать влияние на условия и (или) результаты сделок, совершаемых этими лицами, и (или) экономические результаты деятельности этих лиц или деятельности представляемых ими лиц, указанные в настоящем пункте"/>
              </a:rPr>
              <a:t>пункта 1</a:t>
            </a:r>
            <a:r>
              <a:rPr lang="ru-RU" altLang="ru-RU" sz="1400">
                <a:cs typeface="Times New Roman" panose="02020603050405020304" pitchFamily="18" charset="0"/>
              </a:rPr>
              <a:t> настоящей статьи в целях настоящего Кодекса взаимозависимыми лицами признаются:</a:t>
            </a:r>
          </a:p>
          <a:p>
            <a:pPr marL="0" indent="0" algn="just">
              <a:spcBef>
                <a:spcPts val="1000"/>
              </a:spcBef>
              <a:buNone/>
            </a:pPr>
            <a:r>
              <a:rPr lang="ru-RU" altLang="ru-RU" sz="1400">
                <a:cs typeface="Times New Roman" panose="02020603050405020304" pitchFamily="18" charset="0"/>
              </a:rPr>
              <a:t>1) организации в случае, если одна организация прямо и (или) косвенно участвует в другой организации и доля такого участия составляет более 25 процентов;</a:t>
            </a:r>
          </a:p>
          <a:p>
            <a:pPr marL="0" indent="0" algn="just">
              <a:spcBef>
                <a:spcPts val="1000"/>
              </a:spcBef>
              <a:buNone/>
            </a:pPr>
            <a:r>
              <a:rPr lang="ru-RU" altLang="ru-RU" sz="1400">
                <a:cs typeface="Times New Roman" panose="02020603050405020304" pitchFamily="18" charset="0"/>
              </a:rPr>
              <a:t>2) физическое лицо и организация в случае, если такое физическое лицо прямо и (или) косвенно участвует в такой организации и доля такого участия составляет более 25 процентов;</a:t>
            </a:r>
          </a:p>
        </p:txBody>
      </p:sp>
    </p:spTree>
    <p:extLst>
      <p:ext uri="{BB962C8B-B14F-4D97-AF65-F5344CB8AC3E}">
        <p14:creationId xmlns:p14="http://schemas.microsoft.com/office/powerpoint/2010/main" val="1449765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C4793E-6291-4A93-BEEF-E05EFE55DEC4}"/>
              </a:ext>
            </a:extLst>
          </p:cNvPr>
          <p:cNvSpPr>
            <a:spLocks noGrp="1"/>
          </p:cNvSpPr>
          <p:nvPr>
            <p:ph type="title"/>
          </p:nvPr>
        </p:nvSpPr>
        <p:spPr>
          <a:xfrm>
            <a:off x="534099" y="140415"/>
            <a:ext cx="10972800" cy="1143000"/>
          </a:xfrm>
        </p:spPr>
        <p:txBody>
          <a:bodyPr/>
          <a:lstStyle/>
          <a:p>
            <a:r>
              <a:rPr lang="ru-RU" sz="2400" dirty="0">
                <a:solidFill>
                  <a:srgbClr val="00B0F0"/>
                </a:solidFill>
              </a:rPr>
              <a:t>159-ФЗ от 11.06.2022</a:t>
            </a:r>
          </a:p>
        </p:txBody>
      </p:sp>
      <p:sp>
        <p:nvSpPr>
          <p:cNvPr id="3" name="Объект 2">
            <a:extLst>
              <a:ext uri="{FF2B5EF4-FFF2-40B4-BE49-F238E27FC236}">
                <a16:creationId xmlns:a16="http://schemas.microsoft.com/office/drawing/2014/main" id="{4DB9F0B9-ADA4-4757-8E48-4431A54FDAFD}"/>
              </a:ext>
            </a:extLst>
          </p:cNvPr>
          <p:cNvSpPr>
            <a:spLocks noGrp="1"/>
          </p:cNvSpPr>
          <p:nvPr>
            <p:ph idx="1"/>
          </p:nvPr>
        </p:nvSpPr>
        <p:spPr>
          <a:xfrm>
            <a:off x="534099" y="1086372"/>
            <a:ext cx="10972800" cy="2963514"/>
          </a:xfrm>
        </p:spPr>
        <p:txBody>
          <a:bodyPr/>
          <a:lstStyle/>
          <a:p>
            <a:r>
              <a:rPr lang="ru-RU" sz="2000" dirty="0">
                <a:solidFill>
                  <a:srgbClr val="FF0000"/>
                </a:solidFill>
              </a:rPr>
              <a:t>При принятии: </a:t>
            </a:r>
          </a:p>
          <a:p>
            <a:r>
              <a:rPr lang="ru-RU" sz="2000" dirty="0"/>
              <a:t>Положения о закупке, которыми определен перечень юридических лиц в соответствии с пунктом 13 части 4 статьи 1 Федерального закона от 18 июля 2011 года № 223-ФЗ "О закупках товаров, работ, услуг отдельными видами юридических лиц", должны быть приведены в соответствие с требованиями пункта 13 части 4  статьи 1 Федерального закона от 18 июля 2011 года № 223-ФЗ  "О закупках товаров, работ, услуг отдельными видами юридических лиц" (в редакции настоящего Федерального закона), утверждены и размещены в единой информационной системе в сфере закупок товаров, работ, услуг для обеспечения государственных и муниципальных нужд </a:t>
            </a:r>
            <a:r>
              <a:rPr lang="ru-RU" sz="2000" dirty="0">
                <a:solidFill>
                  <a:srgbClr val="FF0000"/>
                </a:solidFill>
              </a:rPr>
              <a:t>не позднее чем в течение девяноста дней со дня вступления в силу настоящего Федерального закона – </a:t>
            </a:r>
            <a:r>
              <a:rPr lang="ru-RU" sz="2000" i="1" dirty="0">
                <a:solidFill>
                  <a:srgbClr val="7030A0"/>
                </a:solidFill>
              </a:rPr>
              <a:t>Опубликование 11.06.2022  + 10 дней на вступления в силу- с 22.06.2022 действует ФЗ + 90 дней – </a:t>
            </a:r>
            <a:r>
              <a:rPr lang="ru-RU" sz="2000" b="1" i="1" dirty="0">
                <a:solidFill>
                  <a:srgbClr val="7030A0"/>
                </a:solidFill>
              </a:rPr>
              <a:t>20 сентября. </a:t>
            </a:r>
          </a:p>
          <a:p>
            <a:r>
              <a:rPr lang="ru-RU" sz="2000" dirty="0"/>
              <a:t>Если по истечении девяноста дней со дня вступления в силу настоящего Федерального закона положения о закупке, которыми определен такой перечень, не соответствуют  пункту 13 части 4 статьи 1 Федерального закона от 18 июля 2011 года № 223-ФЗ "О закупках товаров, работ, услуг отдельными видами юридических лиц" (в редакции настоящего Федерального закона), </a:t>
            </a:r>
            <a:r>
              <a:rPr lang="ru-RU" sz="2000" b="1" dirty="0"/>
              <a:t>такие положения о закупке считаются не размещенными в единой информационной системе в сфере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5323482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A6AC2F-79A4-41F4-8538-4E9BCDE5BAFD}"/>
              </a:ext>
            </a:extLst>
          </p:cNvPr>
          <p:cNvSpPr>
            <a:spLocks noGrp="1"/>
          </p:cNvSpPr>
          <p:nvPr>
            <p:ph type="title"/>
          </p:nvPr>
        </p:nvSpPr>
        <p:spPr/>
        <p:txBody>
          <a:bodyPr/>
          <a:lstStyle/>
          <a:p>
            <a:r>
              <a:rPr lang="ru-RU" sz="2400" dirty="0">
                <a:solidFill>
                  <a:srgbClr val="00B0F0"/>
                </a:solidFill>
              </a:rPr>
              <a:t> 160-ФЗ от 11.06.2022 вступает в силу с 01.07.2022</a:t>
            </a:r>
            <a:br>
              <a:rPr lang="ru-RU" sz="2400" dirty="0">
                <a:solidFill>
                  <a:srgbClr val="00B0F0"/>
                </a:solidFill>
              </a:rPr>
            </a:br>
            <a:r>
              <a:rPr lang="ru-RU" sz="2400" dirty="0">
                <a:solidFill>
                  <a:srgbClr val="00B0F0"/>
                </a:solidFill>
              </a:rPr>
              <a:t>- Положение надо поправить </a:t>
            </a:r>
            <a:r>
              <a:rPr lang="ru-RU" sz="2400" dirty="0">
                <a:solidFill>
                  <a:srgbClr val="FF0000"/>
                </a:solidFill>
              </a:rPr>
              <a:t>до 01.10.2022</a:t>
            </a:r>
          </a:p>
        </p:txBody>
      </p:sp>
      <p:sp>
        <p:nvSpPr>
          <p:cNvPr id="3" name="Объект 2">
            <a:extLst>
              <a:ext uri="{FF2B5EF4-FFF2-40B4-BE49-F238E27FC236}">
                <a16:creationId xmlns:a16="http://schemas.microsoft.com/office/drawing/2014/main" id="{4B318BF8-8721-47F8-8265-3AEB474FE190}"/>
              </a:ext>
            </a:extLst>
          </p:cNvPr>
          <p:cNvSpPr>
            <a:spLocks noGrp="1"/>
          </p:cNvSpPr>
          <p:nvPr>
            <p:ph idx="1"/>
          </p:nvPr>
        </p:nvSpPr>
        <p:spPr>
          <a:xfrm>
            <a:off x="441820" y="1417638"/>
            <a:ext cx="10972800" cy="4525963"/>
          </a:xfrm>
        </p:spPr>
        <p:txBody>
          <a:bodyPr/>
          <a:lstStyle/>
          <a:p>
            <a:r>
              <a:rPr lang="ru-RU" sz="1600" b="1" dirty="0"/>
              <a:t>Статью 1 дополнить:</a:t>
            </a:r>
          </a:p>
          <a:p>
            <a:r>
              <a:rPr lang="ru-RU" sz="1600" dirty="0"/>
              <a:t>7.1. Руководитель заказчика, член комиссии по осуществлению закупок обязаны при осуществлении закупок принимать меры по предотвращению и урегулированию конфликта интересов в соответствии с Федеральным законом от 25 декабря 2008 года № 273-ФЗ "О противодействии коррупции".</a:t>
            </a:r>
          </a:p>
          <a:p>
            <a:r>
              <a:rPr lang="ru-RU" sz="1600" dirty="0"/>
              <a:t>7.2. Членами комиссии по осуществлению закупок не могут быть:</a:t>
            </a:r>
          </a:p>
          <a:p>
            <a:r>
              <a:rPr lang="ru-RU" sz="1600" dirty="0"/>
              <a:t>1) физические лица, имеющие личную заинтересованность в результатах закупки (определения поставщика (исполнителя, подрядчика) при осуществлении конкурентной закупки), в том числе физические лица, подавшие заявки на участие в закупке или состоящие в штате организации, подавшей заявку на участие в закупке, являющиеся руководителями организаций, подавших заявки на участие в закупке. Понятие "личная заинтересованность" используется в значении, указанном в Федеральном законе от 25 декабря 2008 года № 273-ФЗ  "О противодействии коррупции";</a:t>
            </a:r>
          </a:p>
          <a:p>
            <a:r>
              <a:rPr lang="ru-RU" sz="1600" dirty="0"/>
              <a:t>2) физические лица, являющиеся участниками (акционерами) организаций, подавших заявки на участие в закупке, членами их органов управления, кредиторами указанных участников закупки;</a:t>
            </a:r>
          </a:p>
          <a:p>
            <a:r>
              <a:rPr lang="ru-RU" sz="1600" dirty="0"/>
              <a:t>3) иные физические лица в случаях, определенных положением о закупке.</a:t>
            </a:r>
          </a:p>
          <a:p>
            <a:r>
              <a:rPr lang="ru-RU" sz="1600" dirty="0"/>
              <a:t>7.3. Член комиссии по осуществлению закупок обязан незамедлительно сообщить заказчику, принявшему решение о создании комиссии, о возникновении обстоятельств, предусмотренных частью 7.2 настоящей статьи. В случае выявления в составе комиссии физических лиц, указанных в части 7.2 настоящей статьи, заказчик, принявший решение о создании комиссии, обязан незамедлительно их заменить другими физическими лицами, соответствующими требованиям, предусмотренным положениями части 7.2 настоящей статьи.".</a:t>
            </a:r>
          </a:p>
        </p:txBody>
      </p:sp>
    </p:spTree>
    <p:extLst>
      <p:ext uri="{BB962C8B-B14F-4D97-AF65-F5344CB8AC3E}">
        <p14:creationId xmlns:p14="http://schemas.microsoft.com/office/powerpoint/2010/main" val="3625240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318BF8-8721-47F8-8265-3AEB474FE190}"/>
              </a:ext>
            </a:extLst>
          </p:cNvPr>
          <p:cNvSpPr>
            <a:spLocks noGrp="1"/>
          </p:cNvSpPr>
          <p:nvPr>
            <p:ph idx="1"/>
          </p:nvPr>
        </p:nvSpPr>
        <p:spPr>
          <a:xfrm>
            <a:off x="450209" y="459299"/>
            <a:ext cx="10972800" cy="4525963"/>
          </a:xfrm>
        </p:spPr>
        <p:txBody>
          <a:bodyPr/>
          <a:lstStyle/>
          <a:p>
            <a:r>
              <a:rPr lang="ru-RU" sz="1800" dirty="0">
                <a:solidFill>
                  <a:srgbClr val="FF0000"/>
                </a:solidFill>
              </a:rPr>
              <a:t>Что такое личная заинтересованность?</a:t>
            </a:r>
          </a:p>
          <a:p>
            <a:endParaRPr lang="ru-RU" sz="1800" b="1" dirty="0">
              <a:solidFill>
                <a:srgbClr val="000000"/>
              </a:solidFill>
            </a:endParaRPr>
          </a:p>
          <a:p>
            <a:r>
              <a:rPr lang="ru-RU" sz="1800" b="1" dirty="0">
                <a:solidFill>
                  <a:srgbClr val="000000"/>
                </a:solidFill>
              </a:rPr>
              <a:t>Возможность получения доходов </a:t>
            </a:r>
            <a:r>
              <a:rPr lang="ru-RU" sz="1800" b="0" dirty="0">
                <a:solidFill>
                  <a:srgbClr val="000000"/>
                </a:solidFill>
              </a:rPr>
              <a:t>в виде</a:t>
            </a:r>
          </a:p>
          <a:p>
            <a:r>
              <a:rPr lang="ru-RU" sz="1800" b="0" dirty="0">
                <a:solidFill>
                  <a:srgbClr val="000000"/>
                </a:solidFill>
              </a:rPr>
              <a:t>денег </a:t>
            </a:r>
          </a:p>
          <a:p>
            <a:r>
              <a:rPr lang="ru-RU" sz="1800" b="0" dirty="0">
                <a:solidFill>
                  <a:srgbClr val="000000"/>
                </a:solidFill>
              </a:rPr>
              <a:t>иного имущества, в том числе имущественных прав </a:t>
            </a:r>
          </a:p>
          <a:p>
            <a:r>
              <a:rPr lang="ru-RU" sz="1800" b="0" dirty="0">
                <a:solidFill>
                  <a:srgbClr val="000000"/>
                </a:solidFill>
              </a:rPr>
              <a:t>услуг имущественного характера </a:t>
            </a:r>
          </a:p>
          <a:p>
            <a:r>
              <a:rPr lang="ru-RU" sz="1800" b="0" dirty="0">
                <a:solidFill>
                  <a:srgbClr val="000000"/>
                </a:solidFill>
              </a:rPr>
              <a:t>результатов выполненных работ</a:t>
            </a:r>
          </a:p>
          <a:p>
            <a:r>
              <a:rPr lang="ru-RU" sz="1800" b="0" dirty="0">
                <a:solidFill>
                  <a:srgbClr val="000000"/>
                </a:solidFill>
              </a:rPr>
              <a:t>каких-либо выгод (преимуществ)</a:t>
            </a:r>
          </a:p>
          <a:p>
            <a:r>
              <a:rPr lang="ru-RU" sz="1800" b="1" dirty="0">
                <a:solidFill>
                  <a:srgbClr val="000000"/>
                </a:solidFill>
              </a:rPr>
              <a:t>лицом, замещающим должность</a:t>
            </a:r>
            <a:r>
              <a:rPr lang="ru-RU" sz="1800" b="0" dirty="0">
                <a:solidFill>
                  <a:srgbClr val="000000"/>
                </a:solidFill>
              </a:rPr>
              <a:t>, замещение которой предусматривает обязанность принимать меры по предотвращению и урегулированию конфликта интересов </a:t>
            </a:r>
            <a:endParaRPr lang="ru-RU" sz="1800" dirty="0">
              <a:solidFill>
                <a:srgbClr val="000000"/>
              </a:solidFill>
            </a:endParaRPr>
          </a:p>
          <a:p>
            <a:r>
              <a:rPr lang="ru-RU" sz="1800" b="0" dirty="0">
                <a:solidFill>
                  <a:srgbClr val="000000"/>
                </a:solidFill>
              </a:rPr>
              <a:t>влияет или может повлиять на надлежащее, объективное и беспристрастное исполнение им должностных (служебных) обязанностей (осуществление полномочий) и (или)</a:t>
            </a:r>
          </a:p>
          <a:p>
            <a:r>
              <a:rPr lang="ru-RU" sz="1800" b="1" dirty="0">
                <a:solidFill>
                  <a:srgbClr val="000000"/>
                </a:solidFill>
              </a:rPr>
              <a:t>состоящими с ним в близком родстве или свойстве лицами</a:t>
            </a:r>
            <a:r>
              <a:rPr lang="ru-RU" sz="1800" b="0" dirty="0">
                <a:solidFill>
                  <a:srgbClr val="000000"/>
                </a:solidFill>
              </a:rPr>
              <a:t>, </a:t>
            </a:r>
          </a:p>
          <a:p>
            <a:r>
              <a:rPr lang="ru-RU" sz="1800" b="1" dirty="0">
                <a:solidFill>
                  <a:srgbClr val="000000"/>
                </a:solidFill>
              </a:rPr>
              <a:t>гражданами или организациями</a:t>
            </a:r>
            <a:r>
              <a:rPr lang="ru-RU" sz="1800" b="0" dirty="0">
                <a:solidFill>
                  <a:srgbClr val="000000"/>
                </a:solidFill>
              </a:rPr>
              <a:t>, </a:t>
            </a:r>
            <a:r>
              <a:rPr lang="ru-RU" sz="1800" b="1" dirty="0">
                <a:solidFill>
                  <a:srgbClr val="000000"/>
                </a:solidFill>
              </a:rPr>
              <a:t>с которыми </a:t>
            </a:r>
            <a:r>
              <a:rPr lang="ru-RU" sz="1800" b="0" dirty="0">
                <a:solidFill>
                  <a:srgbClr val="000000"/>
                </a:solidFill>
              </a:rPr>
              <a:t>лицо и (или) лица, состоящие с ним в близком родстве или свойстве, </a:t>
            </a:r>
            <a:r>
              <a:rPr lang="ru-RU" sz="1800" b="1" dirty="0">
                <a:solidFill>
                  <a:srgbClr val="000000"/>
                </a:solidFill>
              </a:rPr>
              <a:t>связаны </a:t>
            </a:r>
            <a:r>
              <a:rPr lang="ru-RU" sz="1800" b="0" dirty="0">
                <a:solidFill>
                  <a:srgbClr val="000000"/>
                </a:solidFill>
              </a:rPr>
              <a:t>имущественными, корпоративными или иными близкими отношениями.</a:t>
            </a:r>
          </a:p>
        </p:txBody>
      </p:sp>
    </p:spTree>
    <p:extLst>
      <p:ext uri="{BB962C8B-B14F-4D97-AF65-F5344CB8AC3E}">
        <p14:creationId xmlns:p14="http://schemas.microsoft.com/office/powerpoint/2010/main" val="4107571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314974"/>
            <a:ext cx="9144000" cy="1163637"/>
          </a:xfrm>
        </p:spPr>
        <p:txBody>
          <a:bodyPr>
            <a:noAutofit/>
          </a:bodyPr>
          <a:lstStyle/>
          <a:p>
            <a:r>
              <a:rPr lang="ru-RU" sz="3600" dirty="0">
                <a:solidFill>
                  <a:srgbClr val="00B0F0"/>
                </a:solidFill>
              </a:rPr>
              <a:t>Об основаниях неразмещения в единой информационной системе в сфере закупок товаров, работ, услуг для обеспечения государственных и муниципальных нужд </a:t>
            </a:r>
          </a:p>
        </p:txBody>
      </p:sp>
      <p:sp>
        <p:nvSpPr>
          <p:cNvPr id="5" name="TextBox 4">
            <a:extLst>
              <a:ext uri="{FF2B5EF4-FFF2-40B4-BE49-F238E27FC236}">
                <a16:creationId xmlns:a16="http://schemas.microsoft.com/office/drawing/2014/main" id="{42DCA3B2-4557-4323-BA0A-F2A297960F8F}"/>
              </a:ext>
            </a:extLst>
          </p:cNvPr>
          <p:cNvSpPr txBox="1"/>
          <p:nvPr/>
        </p:nvSpPr>
        <p:spPr>
          <a:xfrm>
            <a:off x="2988907" y="2752453"/>
            <a:ext cx="6094602"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Постановление Правительства РФ от 6 марта 2022 г. N 301 «Об основаниях неразмещения в единой информационной системе в сфере закупок товаров, работ, услуг для обеспечения государственных и муниципальных нужд сведений о закупках товаров, работ, услуг, информации о поставщиках (подрядчиках, исполнителях), с которыми заключены договоры»</a:t>
            </a:r>
          </a:p>
        </p:txBody>
      </p:sp>
    </p:spTree>
    <p:extLst>
      <p:ext uri="{BB962C8B-B14F-4D97-AF65-F5344CB8AC3E}">
        <p14:creationId xmlns:p14="http://schemas.microsoft.com/office/powerpoint/2010/main" val="289396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7AF20F4-1A05-40FD-8860-BFAB90923A4A}"/>
              </a:ext>
            </a:extLst>
          </p:cNvPr>
          <p:cNvSpPr>
            <a:spLocks noGrp="1"/>
          </p:cNvSpPr>
          <p:nvPr>
            <p:ph idx="1"/>
          </p:nvPr>
        </p:nvSpPr>
        <p:spPr>
          <a:xfrm>
            <a:off x="326472" y="147827"/>
            <a:ext cx="11678174" cy="4351338"/>
          </a:xfrm>
        </p:spPr>
        <p:txBody>
          <a:bodyPr/>
          <a:lstStyle/>
          <a:p>
            <a:pPr algn="ctr"/>
            <a:r>
              <a:rPr lang="ru-RU" sz="1800" b="1" dirty="0"/>
              <a:t>Постановление Правительства РФ от 6 марта 2022 г. N 301 "Об основаниях неразмещения в единой информационной системе в сфере закупок товаров, работ, услуг для обеспечения государственных и муниципальных нужд сведений о закупках товаров, работ, услуг, информации о поставщиках (подрядчиках, исполнителях), с которыми заключены договоры« – </a:t>
            </a:r>
            <a:r>
              <a:rPr lang="ru-RU" sz="1800" b="1" dirty="0">
                <a:solidFill>
                  <a:srgbClr val="FF0000"/>
                </a:solidFill>
              </a:rPr>
              <a:t>с 07.03.2022</a:t>
            </a:r>
          </a:p>
          <a:p>
            <a:pPr>
              <a:spcBef>
                <a:spcPts val="600"/>
              </a:spcBef>
            </a:pPr>
            <a:r>
              <a:rPr lang="ru-RU" sz="1600" dirty="0"/>
              <a:t>1. Установить, что </a:t>
            </a:r>
            <a:r>
              <a:rPr lang="ru-RU" sz="1600" b="1" dirty="0"/>
              <a:t>основаниями </a:t>
            </a:r>
            <a:r>
              <a:rPr lang="ru-RU" sz="1600" dirty="0">
                <a:solidFill>
                  <a:srgbClr val="00B0F0"/>
                </a:solidFill>
              </a:rPr>
              <a:t>неразмещения в единой информационной системе в сфере закупок товаров, работ, услуг для обеспечения государственных и муниципальных нужд сведений </a:t>
            </a:r>
          </a:p>
          <a:p>
            <a:pPr>
              <a:spcBef>
                <a:spcPts val="600"/>
              </a:spcBef>
            </a:pPr>
            <a:r>
              <a:rPr lang="ru-RU" sz="1600" u="sng" dirty="0">
                <a:solidFill>
                  <a:srgbClr val="00B0F0"/>
                </a:solidFill>
              </a:rPr>
              <a:t>о закупке товаров, работ, услуг, </a:t>
            </a:r>
          </a:p>
          <a:p>
            <a:pPr>
              <a:spcBef>
                <a:spcPts val="600"/>
              </a:spcBef>
            </a:pPr>
            <a:r>
              <a:rPr lang="ru-RU" sz="1600" u="sng" dirty="0">
                <a:solidFill>
                  <a:srgbClr val="00B0F0"/>
                </a:solidFill>
              </a:rPr>
              <a:t>информации о поставщике (подрядчике, исполнителе), с которым заключен договор по результатам закупки, </a:t>
            </a:r>
          </a:p>
          <a:p>
            <a:pPr>
              <a:spcBef>
                <a:spcPts val="600"/>
              </a:spcBef>
            </a:pPr>
            <a:r>
              <a:rPr lang="ru-RU" sz="1600" dirty="0">
                <a:solidFill>
                  <a:srgbClr val="FF0000"/>
                </a:solidFill>
              </a:rPr>
              <a:t>являются </a:t>
            </a:r>
            <a:r>
              <a:rPr lang="ru-RU" sz="1600" b="1" dirty="0"/>
              <a:t>введение политических или экономических санкций иностранными государствами, совершающими недружественные действия</a:t>
            </a:r>
            <a:r>
              <a:rPr lang="ru-RU" sz="1600" i="1" dirty="0"/>
              <a:t> в отношении</a:t>
            </a:r>
          </a:p>
          <a:p>
            <a:pPr>
              <a:spcBef>
                <a:spcPts val="600"/>
              </a:spcBef>
            </a:pPr>
            <a:r>
              <a:rPr lang="ru-RU" sz="1600" i="1" dirty="0"/>
              <a:t>Российской Федерации, </a:t>
            </a:r>
          </a:p>
          <a:p>
            <a:pPr>
              <a:spcBef>
                <a:spcPts val="600"/>
              </a:spcBef>
            </a:pPr>
            <a:r>
              <a:rPr lang="ru-RU" sz="1600" i="1" dirty="0"/>
              <a:t>граждан Российской Федерации </a:t>
            </a:r>
          </a:p>
          <a:p>
            <a:pPr>
              <a:spcBef>
                <a:spcPts val="600"/>
              </a:spcBef>
            </a:pPr>
            <a:r>
              <a:rPr lang="ru-RU" sz="1600" i="1" dirty="0"/>
              <a:t>или российских юридических лиц, </a:t>
            </a:r>
          </a:p>
          <a:p>
            <a:pPr>
              <a:spcBef>
                <a:spcPts val="600"/>
              </a:spcBef>
            </a:pPr>
            <a:endParaRPr lang="ru-RU" sz="1600" i="1" dirty="0"/>
          </a:p>
          <a:p>
            <a:pPr>
              <a:spcBef>
                <a:spcPts val="600"/>
              </a:spcBef>
            </a:pPr>
            <a:r>
              <a:rPr lang="ru-RU" sz="1600" b="1" dirty="0">
                <a:solidFill>
                  <a:srgbClr val="FF0000"/>
                </a:solidFill>
              </a:rPr>
              <a:t>и (или) </a:t>
            </a:r>
            <a:r>
              <a:rPr lang="ru-RU" sz="1600" b="1" dirty="0"/>
              <a:t>введение </a:t>
            </a:r>
          </a:p>
          <a:p>
            <a:pPr>
              <a:spcBef>
                <a:spcPts val="600"/>
              </a:spcBef>
            </a:pPr>
            <a:r>
              <a:rPr lang="ru-RU" sz="1600" i="1" dirty="0"/>
              <a:t>иностранными государствами, </a:t>
            </a:r>
          </a:p>
          <a:p>
            <a:pPr>
              <a:spcBef>
                <a:spcPts val="600"/>
              </a:spcBef>
            </a:pPr>
            <a:r>
              <a:rPr lang="ru-RU" sz="1600" i="1" dirty="0"/>
              <a:t>государственными объединениями </a:t>
            </a:r>
          </a:p>
          <a:p>
            <a:pPr>
              <a:spcBef>
                <a:spcPts val="600"/>
              </a:spcBef>
            </a:pPr>
            <a:r>
              <a:rPr lang="ru-RU" sz="1600" i="1" dirty="0"/>
              <a:t>и (или) союзами </a:t>
            </a:r>
          </a:p>
          <a:p>
            <a:pPr>
              <a:spcBef>
                <a:spcPts val="600"/>
              </a:spcBef>
            </a:pPr>
            <a:r>
              <a:rPr lang="ru-RU" sz="1600" i="1" dirty="0"/>
              <a:t>и (или) государственными (межгосударственными) учреждениями иностранных государств </a:t>
            </a:r>
          </a:p>
          <a:p>
            <a:pPr>
              <a:spcBef>
                <a:spcPts val="600"/>
              </a:spcBef>
            </a:pPr>
            <a:r>
              <a:rPr lang="ru-RU" sz="1600" i="1" dirty="0"/>
              <a:t>или государственных объединений </a:t>
            </a:r>
          </a:p>
          <a:p>
            <a:pPr>
              <a:spcBef>
                <a:spcPts val="600"/>
              </a:spcBef>
            </a:pPr>
            <a:r>
              <a:rPr lang="ru-RU" sz="1600" i="1" dirty="0"/>
              <a:t>и (или) союзов</a:t>
            </a:r>
          </a:p>
          <a:p>
            <a:pPr>
              <a:spcBef>
                <a:spcPts val="600"/>
              </a:spcBef>
            </a:pPr>
            <a:r>
              <a:rPr lang="ru-RU" sz="1600" b="1" dirty="0"/>
              <a:t>мер ограничительного характера </a:t>
            </a:r>
          </a:p>
          <a:p>
            <a:pPr>
              <a:spcBef>
                <a:spcPts val="600"/>
              </a:spcBef>
            </a:pPr>
            <a:r>
              <a:rPr lang="ru-RU" sz="1600" b="1" i="1" dirty="0">
                <a:solidFill>
                  <a:srgbClr val="00B0F0"/>
                </a:solidFill>
              </a:rPr>
              <a:t>в отношении заказчика, </a:t>
            </a:r>
            <a:r>
              <a:rPr lang="ru-RU" sz="1600" b="1" i="1" u="sng" dirty="0">
                <a:solidFill>
                  <a:srgbClr val="00B0F0"/>
                </a:solidFill>
              </a:rPr>
              <a:t>осуществляющего закупку.</a:t>
            </a:r>
          </a:p>
        </p:txBody>
      </p:sp>
    </p:spTree>
    <p:extLst>
      <p:ext uri="{BB962C8B-B14F-4D97-AF65-F5344CB8AC3E}">
        <p14:creationId xmlns:p14="http://schemas.microsoft.com/office/powerpoint/2010/main" val="3228414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a:extLst>
              <a:ext uri="{FF2B5EF4-FFF2-40B4-BE49-F238E27FC236}">
                <a16:creationId xmlns:a16="http://schemas.microsoft.com/office/drawing/2014/main" id="{54CE3BD7-FF3A-462A-B659-8588C9F63F30}"/>
              </a:ext>
            </a:extLst>
          </p:cNvPr>
          <p:cNvSpPr/>
          <p:nvPr/>
        </p:nvSpPr>
        <p:spPr>
          <a:xfrm>
            <a:off x="4093828" y="6123963"/>
            <a:ext cx="3961527" cy="5578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Прямоугольник 9">
            <a:extLst>
              <a:ext uri="{FF2B5EF4-FFF2-40B4-BE49-F238E27FC236}">
                <a16:creationId xmlns:a16="http://schemas.microsoft.com/office/drawing/2014/main" id="{4958E540-2965-444F-BEA2-5E6DE17F77D6}"/>
              </a:ext>
            </a:extLst>
          </p:cNvPr>
          <p:cNvSpPr/>
          <p:nvPr/>
        </p:nvSpPr>
        <p:spPr>
          <a:xfrm>
            <a:off x="2516697" y="989901"/>
            <a:ext cx="1577131" cy="6340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Прямоугольник 8">
            <a:extLst>
              <a:ext uri="{FF2B5EF4-FFF2-40B4-BE49-F238E27FC236}">
                <a16:creationId xmlns:a16="http://schemas.microsoft.com/office/drawing/2014/main" id="{4CB90CC7-5DDF-4F99-8B74-57B585F823A8}"/>
              </a:ext>
            </a:extLst>
          </p:cNvPr>
          <p:cNvSpPr/>
          <p:nvPr/>
        </p:nvSpPr>
        <p:spPr>
          <a:xfrm>
            <a:off x="4219662" y="109057"/>
            <a:ext cx="3187817" cy="4949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C07B0A4D-8E7F-42C8-847A-F97EFAF89AC8}"/>
              </a:ext>
            </a:extLst>
          </p:cNvPr>
          <p:cNvSpPr>
            <a:spLocks noGrp="1"/>
          </p:cNvSpPr>
          <p:nvPr>
            <p:ph idx="1"/>
          </p:nvPr>
        </p:nvSpPr>
        <p:spPr>
          <a:xfrm>
            <a:off x="4344798" y="176169"/>
            <a:ext cx="2995568" cy="427838"/>
          </a:xfrm>
        </p:spPr>
        <p:txBody>
          <a:bodyPr>
            <a:normAutofit fontScale="92500"/>
          </a:bodyPr>
          <a:lstStyle/>
          <a:p>
            <a:pPr marL="0" indent="0">
              <a:buNone/>
            </a:pPr>
            <a:r>
              <a:rPr lang="ru-RU" sz="2000" dirty="0"/>
              <a:t>Основания неразмещения </a:t>
            </a:r>
          </a:p>
        </p:txBody>
      </p:sp>
      <p:sp>
        <p:nvSpPr>
          <p:cNvPr id="6" name="Объект 2">
            <a:extLst>
              <a:ext uri="{FF2B5EF4-FFF2-40B4-BE49-F238E27FC236}">
                <a16:creationId xmlns:a16="http://schemas.microsoft.com/office/drawing/2014/main" id="{0D4D4C7A-66D4-4EE9-B422-87EECB12CAF9}"/>
              </a:ext>
            </a:extLst>
          </p:cNvPr>
          <p:cNvSpPr txBox="1">
            <a:spLocks/>
          </p:cNvSpPr>
          <p:nvPr/>
        </p:nvSpPr>
        <p:spPr>
          <a:xfrm>
            <a:off x="234892" y="1051422"/>
            <a:ext cx="1332103" cy="49215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100" b="0" i="0" u="none" strike="noStrike" kern="1200" cap="none" spc="0" normalizeH="0" baseline="0" noProof="0" dirty="0">
                <a:ln>
                  <a:noFill/>
                </a:ln>
                <a:solidFill>
                  <a:srgbClr val="FF0000"/>
                </a:solidFill>
                <a:effectLst/>
                <a:uLnTx/>
                <a:uFillTx/>
                <a:latin typeface="Calibri"/>
                <a:ea typeface="+mn-ea"/>
                <a:cs typeface="+mn-cs"/>
              </a:rPr>
              <a:t>Каких</a:t>
            </a:r>
            <a:r>
              <a:rPr kumimoji="0" lang="ru-RU" sz="2000" b="0" i="0" u="none" strike="noStrike" kern="1200" cap="none" spc="0" normalizeH="0" baseline="0" noProof="0" dirty="0">
                <a:ln>
                  <a:noFill/>
                </a:ln>
                <a:solidFill>
                  <a:srgbClr val="FF0000"/>
                </a:solidFill>
                <a:effectLst/>
                <a:uLnTx/>
                <a:uFillTx/>
                <a:latin typeface="Calibri"/>
                <a:ea typeface="+mn-ea"/>
                <a:cs typeface="+mn-cs"/>
              </a:rPr>
              <a:t> сведений</a:t>
            </a:r>
            <a:r>
              <a:rPr kumimoji="0" lang="en-US" sz="2000" b="0" i="0" u="none" strike="noStrike" kern="1200" cap="none" spc="0" normalizeH="0" baseline="0" noProof="0" dirty="0">
                <a:ln>
                  <a:noFill/>
                </a:ln>
                <a:solidFill>
                  <a:srgbClr val="FF0000"/>
                </a:solidFill>
                <a:effectLst/>
                <a:uLnTx/>
                <a:uFillTx/>
                <a:latin typeface="Calibri"/>
                <a:ea typeface="+mn-ea"/>
                <a:cs typeface="+mn-cs"/>
              </a:rPr>
              <a:t>?</a:t>
            </a:r>
            <a:endParaRPr kumimoji="0" lang="ru-RU"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Объект 2">
            <a:extLst>
              <a:ext uri="{FF2B5EF4-FFF2-40B4-BE49-F238E27FC236}">
                <a16:creationId xmlns:a16="http://schemas.microsoft.com/office/drawing/2014/main" id="{054B80F2-A673-4133-98DB-B17E7BAAAB10}"/>
              </a:ext>
            </a:extLst>
          </p:cNvPr>
          <p:cNvSpPr txBox="1">
            <a:spLocks/>
          </p:cNvSpPr>
          <p:nvPr/>
        </p:nvSpPr>
        <p:spPr>
          <a:xfrm>
            <a:off x="2661407" y="1051422"/>
            <a:ext cx="1163974" cy="4278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Сведений о закупке ТРУ</a:t>
            </a:r>
          </a:p>
        </p:txBody>
      </p:sp>
      <p:sp>
        <p:nvSpPr>
          <p:cNvPr id="8" name="Объект 2">
            <a:extLst>
              <a:ext uri="{FF2B5EF4-FFF2-40B4-BE49-F238E27FC236}">
                <a16:creationId xmlns:a16="http://schemas.microsoft.com/office/drawing/2014/main" id="{BFB3E3C1-6B4D-4DA5-A899-156A7FADA87E}"/>
              </a:ext>
            </a:extLst>
          </p:cNvPr>
          <p:cNvSpPr txBox="1">
            <a:spLocks/>
          </p:cNvSpPr>
          <p:nvPr/>
        </p:nvSpPr>
        <p:spPr>
          <a:xfrm>
            <a:off x="7608815" y="897622"/>
            <a:ext cx="2499919" cy="72634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Информации о поставщике (подрядчике, исполнителе), с которым заключен договор по результатам закупки</a:t>
            </a:r>
          </a:p>
        </p:txBody>
      </p:sp>
      <p:sp>
        <p:nvSpPr>
          <p:cNvPr id="16" name="Стрелка: вправо 15">
            <a:extLst>
              <a:ext uri="{FF2B5EF4-FFF2-40B4-BE49-F238E27FC236}">
                <a16:creationId xmlns:a16="http://schemas.microsoft.com/office/drawing/2014/main" id="{9B30B18D-DEF6-4D2D-9D39-F707349CB1A9}"/>
              </a:ext>
            </a:extLst>
          </p:cNvPr>
          <p:cNvSpPr/>
          <p:nvPr/>
        </p:nvSpPr>
        <p:spPr>
          <a:xfrm>
            <a:off x="1634106" y="1208015"/>
            <a:ext cx="604008" cy="83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Объект 2">
            <a:extLst>
              <a:ext uri="{FF2B5EF4-FFF2-40B4-BE49-F238E27FC236}">
                <a16:creationId xmlns:a16="http://schemas.microsoft.com/office/drawing/2014/main" id="{BD718896-0028-40B0-BED9-4DAE549985A2}"/>
              </a:ext>
            </a:extLst>
          </p:cNvPr>
          <p:cNvSpPr txBox="1">
            <a:spLocks/>
          </p:cNvSpPr>
          <p:nvPr/>
        </p:nvSpPr>
        <p:spPr>
          <a:xfrm>
            <a:off x="304280" y="2374083"/>
            <a:ext cx="1507220" cy="67531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100" b="0" i="0" u="none" strike="noStrike" kern="1200" cap="none" spc="0" normalizeH="0" baseline="0" noProof="0" dirty="0">
                <a:ln>
                  <a:noFill/>
                </a:ln>
                <a:solidFill>
                  <a:srgbClr val="FF0000"/>
                </a:solidFill>
                <a:effectLst/>
                <a:uLnTx/>
                <a:uFillTx/>
                <a:latin typeface="Calibri"/>
                <a:ea typeface="+mn-ea"/>
                <a:cs typeface="+mn-cs"/>
              </a:rPr>
              <a:t>Является</a:t>
            </a:r>
            <a:r>
              <a:rPr kumimoji="0" lang="ru-RU" sz="2000" b="0" i="0" u="none" strike="noStrike" kern="1200" cap="none" spc="0" normalizeH="0" baseline="0" noProof="0" dirty="0">
                <a:ln>
                  <a:noFill/>
                </a:ln>
                <a:solidFill>
                  <a:srgbClr val="FF0000"/>
                </a:solidFill>
                <a:effectLst/>
                <a:uLnTx/>
                <a:uFillTx/>
                <a:latin typeface="Calibri"/>
                <a:ea typeface="+mn-ea"/>
                <a:cs typeface="+mn-cs"/>
              </a:rPr>
              <a:t> введение чего</a:t>
            </a:r>
            <a:r>
              <a:rPr kumimoji="0" lang="en-US" sz="2000" b="0" i="0" u="none" strike="noStrike" kern="1200" cap="none" spc="0" normalizeH="0" baseline="0" noProof="0" dirty="0">
                <a:ln>
                  <a:noFill/>
                </a:ln>
                <a:solidFill>
                  <a:srgbClr val="FF0000"/>
                </a:solidFill>
                <a:effectLst/>
                <a:uLnTx/>
                <a:uFillTx/>
                <a:latin typeface="Calibri"/>
                <a:ea typeface="+mn-ea"/>
                <a:cs typeface="+mn-cs"/>
              </a:rPr>
              <a:t>?</a:t>
            </a:r>
            <a:endParaRPr kumimoji="0" lang="ru-RU" sz="20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9" name="Объект 2">
            <a:extLst>
              <a:ext uri="{FF2B5EF4-FFF2-40B4-BE49-F238E27FC236}">
                <a16:creationId xmlns:a16="http://schemas.microsoft.com/office/drawing/2014/main" id="{0B0C984A-B43A-4CA0-AEF0-47EDE8BB954B}"/>
              </a:ext>
            </a:extLst>
          </p:cNvPr>
          <p:cNvSpPr txBox="1">
            <a:spLocks/>
          </p:cNvSpPr>
          <p:nvPr/>
        </p:nvSpPr>
        <p:spPr>
          <a:xfrm>
            <a:off x="2528408" y="2460417"/>
            <a:ext cx="2593945" cy="4278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prstClr val="black"/>
                </a:solidFill>
                <a:effectLst/>
                <a:uLnTx/>
                <a:uFillTx/>
                <a:latin typeface="Calibri"/>
                <a:ea typeface="+mn-ea"/>
                <a:cs typeface="+mn-cs"/>
              </a:rPr>
              <a:t>политических или экономических санкций</a:t>
            </a:r>
          </a:p>
        </p:txBody>
      </p:sp>
      <p:sp>
        <p:nvSpPr>
          <p:cNvPr id="21" name="Объект 2">
            <a:extLst>
              <a:ext uri="{FF2B5EF4-FFF2-40B4-BE49-F238E27FC236}">
                <a16:creationId xmlns:a16="http://schemas.microsoft.com/office/drawing/2014/main" id="{922AE952-DCC2-4F5C-BADD-581BD992CC60}"/>
              </a:ext>
            </a:extLst>
          </p:cNvPr>
          <p:cNvSpPr txBox="1">
            <a:spLocks/>
          </p:cNvSpPr>
          <p:nvPr/>
        </p:nvSpPr>
        <p:spPr>
          <a:xfrm>
            <a:off x="5654268" y="2536619"/>
            <a:ext cx="787866" cy="4278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000" b="1" i="0" u="sng" strike="noStrike" kern="1200" cap="none" spc="0" normalizeH="0" baseline="0" noProof="0" dirty="0">
                <a:ln>
                  <a:noFill/>
                </a:ln>
                <a:solidFill>
                  <a:srgbClr val="FF0000"/>
                </a:solidFill>
                <a:effectLst/>
                <a:uLnTx/>
                <a:uFillTx/>
                <a:latin typeface="Calibri"/>
                <a:ea typeface="+mn-ea"/>
                <a:cs typeface="+mn-cs"/>
              </a:rPr>
              <a:t>И(или)</a:t>
            </a:r>
          </a:p>
        </p:txBody>
      </p:sp>
      <p:sp>
        <p:nvSpPr>
          <p:cNvPr id="22" name="Стрелка: вправо 21">
            <a:extLst>
              <a:ext uri="{FF2B5EF4-FFF2-40B4-BE49-F238E27FC236}">
                <a16:creationId xmlns:a16="http://schemas.microsoft.com/office/drawing/2014/main" id="{F25BAFF2-EABD-4DDC-A44F-35C1C06752E7}"/>
              </a:ext>
            </a:extLst>
          </p:cNvPr>
          <p:cNvSpPr/>
          <p:nvPr/>
        </p:nvSpPr>
        <p:spPr>
          <a:xfrm>
            <a:off x="1722536" y="2536619"/>
            <a:ext cx="604008" cy="83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Объект 2">
            <a:extLst>
              <a:ext uri="{FF2B5EF4-FFF2-40B4-BE49-F238E27FC236}">
                <a16:creationId xmlns:a16="http://schemas.microsoft.com/office/drawing/2014/main" id="{879EA7EB-9443-40C3-B0AD-FBE39C9E8964}"/>
              </a:ext>
            </a:extLst>
          </p:cNvPr>
          <p:cNvSpPr txBox="1">
            <a:spLocks/>
          </p:cNvSpPr>
          <p:nvPr/>
        </p:nvSpPr>
        <p:spPr>
          <a:xfrm>
            <a:off x="7694803" y="3473041"/>
            <a:ext cx="2995568" cy="1912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иностранными государствами,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государственными объединениями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 (или) союзами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 (или) государственными (межгосударственными) учреждениями иностранных государств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или государственных объединений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 (или) союзов</a:t>
            </a:r>
          </a:p>
        </p:txBody>
      </p:sp>
      <p:sp>
        <p:nvSpPr>
          <p:cNvPr id="24" name="Объект 2">
            <a:extLst>
              <a:ext uri="{FF2B5EF4-FFF2-40B4-BE49-F238E27FC236}">
                <a16:creationId xmlns:a16="http://schemas.microsoft.com/office/drawing/2014/main" id="{DDE37792-94FE-4E5F-AC45-2A76F55F6E85}"/>
              </a:ext>
            </a:extLst>
          </p:cNvPr>
          <p:cNvSpPr txBox="1">
            <a:spLocks/>
          </p:cNvSpPr>
          <p:nvPr/>
        </p:nvSpPr>
        <p:spPr>
          <a:xfrm>
            <a:off x="234892" y="3754072"/>
            <a:ext cx="1507220" cy="675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Введения кем</a:t>
            </a:r>
            <a:r>
              <a:rPr kumimoji="0" lang="en-US" sz="1800" b="0" i="0" u="none" strike="noStrike" kern="1200" cap="none" spc="0" normalizeH="0" baseline="0" noProof="0" dirty="0">
                <a:ln>
                  <a:noFill/>
                </a:ln>
                <a:solidFill>
                  <a:srgbClr val="FF0000"/>
                </a:solidFill>
                <a:effectLst/>
                <a:uLnTx/>
                <a:uFillTx/>
                <a:latin typeface="Calibri"/>
                <a:ea typeface="+mn-ea"/>
                <a:cs typeface="+mn-cs"/>
              </a:rPr>
              <a:t>?</a:t>
            </a:r>
            <a:endParaRPr kumimoji="0" lang="ru-RU"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5" name="Объект 2">
            <a:extLst>
              <a:ext uri="{FF2B5EF4-FFF2-40B4-BE49-F238E27FC236}">
                <a16:creationId xmlns:a16="http://schemas.microsoft.com/office/drawing/2014/main" id="{55E2548B-1918-4E67-938D-8B85712172E0}"/>
              </a:ext>
            </a:extLst>
          </p:cNvPr>
          <p:cNvSpPr txBox="1">
            <a:spLocks/>
          </p:cNvSpPr>
          <p:nvPr/>
        </p:nvSpPr>
        <p:spPr>
          <a:xfrm>
            <a:off x="2511100" y="3544347"/>
            <a:ext cx="2995568" cy="2013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иностранными государствами, совершающими недружественные действия в отношении</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Российской Федерации,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граждан Российской Федерации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или российских юридических лиц, </a:t>
            </a:r>
          </a:p>
        </p:txBody>
      </p:sp>
      <p:sp>
        <p:nvSpPr>
          <p:cNvPr id="26" name="Объект 2">
            <a:extLst>
              <a:ext uri="{FF2B5EF4-FFF2-40B4-BE49-F238E27FC236}">
                <a16:creationId xmlns:a16="http://schemas.microsoft.com/office/drawing/2014/main" id="{375CEC0E-0BD6-4D72-9706-58977AADFB11}"/>
              </a:ext>
            </a:extLst>
          </p:cNvPr>
          <p:cNvSpPr txBox="1">
            <a:spLocks/>
          </p:cNvSpPr>
          <p:nvPr/>
        </p:nvSpPr>
        <p:spPr>
          <a:xfrm>
            <a:off x="7761915" y="2497819"/>
            <a:ext cx="2593945" cy="4278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prstClr val="black"/>
                </a:solidFill>
                <a:effectLst/>
                <a:uLnTx/>
                <a:uFillTx/>
                <a:latin typeface="Calibri"/>
                <a:ea typeface="+mn-ea"/>
                <a:cs typeface="+mn-cs"/>
              </a:rPr>
              <a:t>мер ограничительного характера</a:t>
            </a:r>
          </a:p>
        </p:txBody>
      </p:sp>
      <p:sp>
        <p:nvSpPr>
          <p:cNvPr id="27" name="Стрелка: вправо 26">
            <a:extLst>
              <a:ext uri="{FF2B5EF4-FFF2-40B4-BE49-F238E27FC236}">
                <a16:creationId xmlns:a16="http://schemas.microsoft.com/office/drawing/2014/main" id="{9943B643-F74A-4391-8E6C-3170F672B62E}"/>
              </a:ext>
            </a:extLst>
          </p:cNvPr>
          <p:cNvSpPr/>
          <p:nvPr/>
        </p:nvSpPr>
        <p:spPr>
          <a:xfrm>
            <a:off x="1695622" y="4056993"/>
            <a:ext cx="604008" cy="83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FE86E0FE-24FA-4BB9-9012-2DE2189AA0CE}"/>
              </a:ext>
            </a:extLst>
          </p:cNvPr>
          <p:cNvSpPr txBox="1"/>
          <p:nvPr/>
        </p:nvSpPr>
        <p:spPr>
          <a:xfrm>
            <a:off x="4136644" y="6193958"/>
            <a:ext cx="39187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заказчика, осуществляющего закупку</a:t>
            </a:r>
          </a:p>
        </p:txBody>
      </p:sp>
      <p:sp>
        <p:nvSpPr>
          <p:cNvPr id="30" name="Объект 2">
            <a:extLst>
              <a:ext uri="{FF2B5EF4-FFF2-40B4-BE49-F238E27FC236}">
                <a16:creationId xmlns:a16="http://schemas.microsoft.com/office/drawing/2014/main" id="{CBC98BE3-E15C-4B62-964C-387D7AA9B6F2}"/>
              </a:ext>
            </a:extLst>
          </p:cNvPr>
          <p:cNvSpPr txBox="1">
            <a:spLocks/>
          </p:cNvSpPr>
          <p:nvPr/>
        </p:nvSpPr>
        <p:spPr>
          <a:xfrm>
            <a:off x="304280" y="5907814"/>
            <a:ext cx="1507220" cy="675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В отношении кого</a:t>
            </a:r>
            <a:r>
              <a:rPr kumimoji="0" lang="en-US" sz="1800" b="0" i="0" u="none" strike="noStrike" kern="1200" cap="none" spc="0" normalizeH="0" baseline="0" noProof="0" dirty="0">
                <a:ln>
                  <a:noFill/>
                </a:ln>
                <a:solidFill>
                  <a:srgbClr val="FF0000"/>
                </a:solidFill>
                <a:effectLst/>
                <a:uLnTx/>
                <a:uFillTx/>
                <a:latin typeface="Calibri"/>
                <a:ea typeface="+mn-ea"/>
                <a:cs typeface="+mn-cs"/>
              </a:rPr>
              <a:t>?</a:t>
            </a:r>
            <a:endParaRPr kumimoji="0" lang="ru-RU"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1" name="Стрелка: вправо 30">
            <a:extLst>
              <a:ext uri="{FF2B5EF4-FFF2-40B4-BE49-F238E27FC236}">
                <a16:creationId xmlns:a16="http://schemas.microsoft.com/office/drawing/2014/main" id="{507A4296-3887-4C10-81EF-61D69C44888D}"/>
              </a:ext>
            </a:extLst>
          </p:cNvPr>
          <p:cNvSpPr/>
          <p:nvPr/>
        </p:nvSpPr>
        <p:spPr>
          <a:xfrm>
            <a:off x="1722536" y="6298845"/>
            <a:ext cx="604008" cy="8389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Стрелка: вниз 32">
            <a:extLst>
              <a:ext uri="{FF2B5EF4-FFF2-40B4-BE49-F238E27FC236}">
                <a16:creationId xmlns:a16="http://schemas.microsoft.com/office/drawing/2014/main" id="{28199CFA-FAFE-49EA-A4F4-A007D1B919FE}"/>
              </a:ext>
            </a:extLst>
          </p:cNvPr>
          <p:cNvSpPr/>
          <p:nvPr/>
        </p:nvSpPr>
        <p:spPr>
          <a:xfrm>
            <a:off x="3103709" y="3018986"/>
            <a:ext cx="419450" cy="494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Стрелка: вниз 33">
            <a:extLst>
              <a:ext uri="{FF2B5EF4-FFF2-40B4-BE49-F238E27FC236}">
                <a16:creationId xmlns:a16="http://schemas.microsoft.com/office/drawing/2014/main" id="{850327B8-3537-44FC-865E-A5C7A697350D}"/>
              </a:ext>
            </a:extLst>
          </p:cNvPr>
          <p:cNvSpPr/>
          <p:nvPr/>
        </p:nvSpPr>
        <p:spPr>
          <a:xfrm>
            <a:off x="8639437" y="2978090"/>
            <a:ext cx="419450" cy="494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440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D5B2E-8507-4C12-8E57-84E0720D2B9B}"/>
              </a:ext>
            </a:extLst>
          </p:cNvPr>
          <p:cNvSpPr>
            <a:spLocks noGrp="1"/>
          </p:cNvSpPr>
          <p:nvPr>
            <p:ph type="title"/>
          </p:nvPr>
        </p:nvSpPr>
        <p:spPr>
          <a:xfrm>
            <a:off x="838200" y="365126"/>
            <a:ext cx="10515600" cy="675110"/>
          </a:xfrm>
        </p:spPr>
        <p:txBody>
          <a:bodyPr>
            <a:normAutofit fontScale="90000"/>
          </a:bodyPr>
          <a:lstStyle/>
          <a:p>
            <a:pPr algn="ctr"/>
            <a:r>
              <a:rPr lang="ru-RU" dirty="0">
                <a:solidFill>
                  <a:srgbClr val="00B0F0"/>
                </a:solidFill>
              </a:rPr>
              <a:t>Последние изменения </a:t>
            </a:r>
            <a:r>
              <a:rPr lang="ru-RU" dirty="0" err="1">
                <a:solidFill>
                  <a:srgbClr val="00B0F0"/>
                </a:solidFill>
              </a:rPr>
              <a:t>нацрежима</a:t>
            </a:r>
            <a:endParaRPr lang="ru-RU" dirty="0">
              <a:solidFill>
                <a:srgbClr val="00B0F0"/>
              </a:solidFill>
            </a:endParaRPr>
          </a:p>
        </p:txBody>
      </p:sp>
      <p:sp>
        <p:nvSpPr>
          <p:cNvPr id="3" name="Объект 2">
            <a:extLst>
              <a:ext uri="{FF2B5EF4-FFF2-40B4-BE49-F238E27FC236}">
                <a16:creationId xmlns:a16="http://schemas.microsoft.com/office/drawing/2014/main" id="{4F840949-DD9C-42EC-97AA-9C9C3A498396}"/>
              </a:ext>
            </a:extLst>
          </p:cNvPr>
          <p:cNvSpPr>
            <a:spLocks noGrp="1"/>
          </p:cNvSpPr>
          <p:nvPr>
            <p:ph idx="1"/>
          </p:nvPr>
        </p:nvSpPr>
        <p:spPr>
          <a:xfrm>
            <a:off x="838200" y="1150514"/>
            <a:ext cx="10515600" cy="5342359"/>
          </a:xfrm>
        </p:spPr>
        <p:txBody>
          <a:bodyPr>
            <a:normAutofit fontScale="85000" lnSpcReduction="20000"/>
          </a:bodyPr>
          <a:lstStyle/>
          <a:p>
            <a:r>
              <a:rPr lang="ru-RU" dirty="0">
                <a:solidFill>
                  <a:srgbClr val="FF0000"/>
                </a:solidFill>
              </a:rPr>
              <a:t>С 26.02.2022- </a:t>
            </a:r>
            <a:r>
              <a:rPr lang="ru-RU" dirty="0"/>
              <a:t>вступают в силу изменения 925 ПП (Постановление Правительства РФ от 23 августа 2021 г. N 1382)</a:t>
            </a:r>
          </a:p>
          <a:p>
            <a:r>
              <a:rPr lang="ru-RU" dirty="0"/>
              <a:t>"3 1. При осуществлении закупок радиоэлектронной продукции, </a:t>
            </a:r>
            <a:r>
              <a:rPr lang="ru-RU" dirty="0">
                <a:solidFill>
                  <a:srgbClr val="FF0000"/>
                </a:solidFill>
              </a:rPr>
              <a:t>а также интеллектуальных систем управления электросетевым хозяйством (систем удаленного мониторинга и диагностики, интеллектуальных систем учета электрической энергии (мощности), автоматизированных систем управления технологическими процессами подстанций, автоматизированных систем технологического управления центров управления сетями) и (или) программного обеспечения, используемого в качестве компонента указанных систем, </a:t>
            </a:r>
            <a:r>
              <a:rPr lang="ru-RU" dirty="0"/>
              <a:t>путем проведения аукциона или иным способом, при котором определение победителя проводится путем снижения начальной (максимальной) цены договора, указанной в извещении о закупке, на "шаг", установленный в документации о закупке, в случае если победителем закупки представлена заявка на участие в закупке, </a:t>
            </a:r>
            <a:r>
              <a:rPr lang="ru-RU" dirty="0">
                <a:solidFill>
                  <a:srgbClr val="FF0000"/>
                </a:solidFill>
              </a:rPr>
              <a:t>содержащая предложение о поставке радиоэлектронной продукции, не включенной в единый реестр российской радиоэлектронной продукции, и (или) программного обеспечения, не включенного в единый реестр российских программ для электронных вычислительных машин и баз данных</a:t>
            </a:r>
            <a:r>
              <a:rPr lang="ru-RU" dirty="0"/>
              <a:t>, </a:t>
            </a:r>
            <a:r>
              <a:rPr lang="ru-RU" b="1" dirty="0"/>
              <a:t>договор с таким победителем заключается по цене, сниженной на 30 процентов от предложенной им цены договора.".</a:t>
            </a:r>
          </a:p>
          <a:p>
            <a:endParaRPr lang="ru-RU" dirty="0"/>
          </a:p>
        </p:txBody>
      </p:sp>
    </p:spTree>
    <p:extLst>
      <p:ext uri="{BB962C8B-B14F-4D97-AF65-F5344CB8AC3E}">
        <p14:creationId xmlns:p14="http://schemas.microsoft.com/office/powerpoint/2010/main" val="3362997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a:extLst>
              <a:ext uri="{FF2B5EF4-FFF2-40B4-BE49-F238E27FC236}">
                <a16:creationId xmlns:a16="http://schemas.microsoft.com/office/drawing/2014/main" id="{D1A76EF5-BFAD-42B6-B8B2-685988FFE450}"/>
              </a:ext>
            </a:extLst>
          </p:cNvPr>
          <p:cNvPicPr>
            <a:picLocks noGrp="1" noChangeAspect="1"/>
          </p:cNvPicPr>
          <p:nvPr>
            <p:ph idx="1"/>
          </p:nvPr>
        </p:nvPicPr>
        <p:blipFill>
          <a:blip r:embed="rId2"/>
          <a:stretch>
            <a:fillRect/>
          </a:stretch>
        </p:blipFill>
        <p:spPr>
          <a:xfrm>
            <a:off x="3270188" y="449831"/>
            <a:ext cx="5651624" cy="5783190"/>
          </a:xfrm>
        </p:spPr>
      </p:pic>
    </p:spTree>
    <p:extLst>
      <p:ext uri="{BB962C8B-B14F-4D97-AF65-F5344CB8AC3E}">
        <p14:creationId xmlns:p14="http://schemas.microsoft.com/office/powerpoint/2010/main" val="30020077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85DA6AB-4A0C-40AD-A001-703E462DF44F}"/>
              </a:ext>
            </a:extLst>
          </p:cNvPr>
          <p:cNvPicPr>
            <a:picLocks noGrp="1" noChangeAspect="1"/>
          </p:cNvPicPr>
          <p:nvPr>
            <p:ph idx="1"/>
          </p:nvPr>
        </p:nvPicPr>
        <p:blipFill>
          <a:blip r:embed="rId2"/>
          <a:stretch>
            <a:fillRect/>
          </a:stretch>
        </p:blipFill>
        <p:spPr>
          <a:xfrm>
            <a:off x="3405931" y="402672"/>
            <a:ext cx="5930823" cy="5673624"/>
          </a:xfrm>
        </p:spPr>
      </p:pic>
    </p:spTree>
    <p:extLst>
      <p:ext uri="{BB962C8B-B14F-4D97-AF65-F5344CB8AC3E}">
        <p14:creationId xmlns:p14="http://schemas.microsoft.com/office/powerpoint/2010/main" val="1744441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745920" y="274375"/>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Что является «сведениями о закупке ТРУ»</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10393" y="629938"/>
            <a:ext cx="11585196" cy="5953687"/>
          </a:xfrm>
        </p:spPr>
        <p:txBody>
          <a:bodyPr>
            <a:normAutofit/>
          </a:bodyPr>
          <a:lstStyle/>
          <a:p>
            <a:pPr marL="0" indent="0">
              <a:buNone/>
            </a:pPr>
            <a:r>
              <a:rPr lang="ru-RU" sz="1800" b="1" dirty="0"/>
              <a:t>Варианты: </a:t>
            </a:r>
          </a:p>
          <a:p>
            <a:pPr marL="0" indent="0">
              <a:buNone/>
            </a:pPr>
            <a:r>
              <a:rPr lang="ru-RU" sz="1800" dirty="0"/>
              <a:t>1) Извещение, документация, проект договора</a:t>
            </a:r>
          </a:p>
          <a:p>
            <a:pPr marL="0" indent="0">
              <a:buNone/>
            </a:pPr>
            <a:r>
              <a:rPr lang="ru-RU" sz="1800" dirty="0"/>
              <a:t>2) Извещение, документация, проект договора + сведения о закупке в плане закупок, и в реестре договоров.</a:t>
            </a:r>
          </a:p>
          <a:p>
            <a:pPr marL="0" indent="0">
              <a:buNone/>
            </a:pPr>
            <a:endParaRPr lang="ru-RU" sz="1800" dirty="0"/>
          </a:p>
          <a:p>
            <a:pPr marL="0" indent="0">
              <a:buNone/>
            </a:pPr>
            <a:r>
              <a:rPr lang="ru-RU" sz="1800" b="1" dirty="0"/>
              <a:t>Базис для обсуждения:</a:t>
            </a:r>
          </a:p>
          <a:p>
            <a:pPr marL="0" indent="0">
              <a:buNone/>
            </a:pPr>
            <a:r>
              <a:rPr lang="ru-RU" sz="1800" u="sng" dirty="0"/>
              <a:t>В рамках каких полномочий Правительства в статье 4 223-ФЗ принято такое Постановление</a:t>
            </a:r>
            <a:r>
              <a:rPr lang="en-US" sz="1800" u="sng" dirty="0"/>
              <a:t>?</a:t>
            </a:r>
          </a:p>
          <a:p>
            <a:pPr marL="0" indent="0">
              <a:buNone/>
            </a:pPr>
            <a:r>
              <a:rPr lang="ru-RU" sz="1800" dirty="0"/>
              <a:t>Часть 16 статьи 4: Правительство Российской Федерации вправе определить:</a:t>
            </a:r>
          </a:p>
          <a:p>
            <a:pPr marL="0" indent="0">
              <a:buNone/>
            </a:pPr>
            <a:r>
              <a:rPr lang="ru-RU" sz="1800" dirty="0"/>
              <a:t>1) конкретную закупку, сведения о которой не составляют государственную тайну, но не подлежат размещению в единой информационной системе; - </a:t>
            </a:r>
            <a:r>
              <a:rPr lang="ru-RU" sz="1800" dirty="0">
                <a:solidFill>
                  <a:srgbClr val="00B0F0"/>
                </a:solidFill>
              </a:rPr>
              <a:t>не наш случай, 301 ПП не утверждает конкретную закупку</a:t>
            </a:r>
          </a:p>
          <a:p>
            <a:pPr marL="0" indent="0">
              <a:buNone/>
            </a:pPr>
            <a:r>
              <a:rPr lang="ru-RU" sz="1800" dirty="0"/>
              <a:t>2) перечни и (или) группы товаров, работ, услуг, сведения о закупке которых не составляют государственную тайну, но не подлежат размещению в единой информационной системе; - </a:t>
            </a:r>
            <a:r>
              <a:rPr lang="ru-RU" sz="1800" dirty="0">
                <a:solidFill>
                  <a:srgbClr val="00B0F0"/>
                </a:solidFill>
              </a:rPr>
              <a:t>перечни и (или) группы 301 ПП не утверждены</a:t>
            </a:r>
          </a:p>
          <a:p>
            <a:pPr marL="0" indent="0">
              <a:buNone/>
            </a:pPr>
            <a:r>
              <a:rPr lang="ru-RU" sz="1800" dirty="0"/>
              <a:t>3) </a:t>
            </a:r>
            <a:r>
              <a:rPr lang="ru-RU" sz="1800" b="1" dirty="0"/>
              <a:t>перечень оснований </a:t>
            </a:r>
            <a:r>
              <a:rPr lang="ru-RU" sz="1800" dirty="0"/>
              <a:t>неразмещения в единой информационной системе </a:t>
            </a:r>
            <a:r>
              <a:rPr lang="ru-RU" sz="1800" b="1" dirty="0"/>
              <a:t>информации о поставщике (подрядчике, исполнителе), с которым заключен договор</a:t>
            </a:r>
            <a:r>
              <a:rPr lang="ru-RU" sz="1800" dirty="0"/>
              <a:t>; - </a:t>
            </a:r>
            <a:r>
              <a:rPr lang="ru-RU" sz="1800" b="1" u="sng" dirty="0">
                <a:solidFill>
                  <a:srgbClr val="FF0000"/>
                </a:solidFill>
              </a:rPr>
              <a:t>ДА!!!  - в части 301 ПП</a:t>
            </a:r>
          </a:p>
          <a:p>
            <a:pPr marL="0" indent="0">
              <a:buNone/>
            </a:pPr>
            <a:r>
              <a:rPr lang="ru-RU" sz="1800" dirty="0"/>
              <a:t>4) перечни и (или) группы товаров, работ, услуг, закупки которых осуществляются конкретными заказчиками, сведения о закупке которых не составляют государственную тайну, но не подлежат размещению в единой информационной системе – </a:t>
            </a:r>
            <a:r>
              <a:rPr lang="ru-RU" sz="1800" dirty="0">
                <a:solidFill>
                  <a:srgbClr val="00B0F0"/>
                </a:solidFill>
              </a:rPr>
              <a:t>перечни и (или) группы 301 ПП не утверждены</a:t>
            </a:r>
          </a:p>
          <a:p>
            <a:pPr marL="0" indent="0">
              <a:buNone/>
            </a:pPr>
            <a:r>
              <a:rPr lang="ru-RU" sz="1800" dirty="0">
                <a:solidFill>
                  <a:srgbClr val="00B0F0"/>
                </a:solidFill>
              </a:rPr>
              <a:t>Т.е. утверждение оснований неразмещения сведений о закупке ТРУ  отдельно не входят в компетенцию Правительства….</a:t>
            </a:r>
          </a:p>
          <a:p>
            <a:pPr marL="342900" indent="-342900">
              <a:buAutoNum type="arabicParenR"/>
            </a:pPr>
            <a:endParaRPr lang="ru-RU" sz="1800" dirty="0"/>
          </a:p>
        </p:txBody>
      </p:sp>
    </p:spTree>
    <p:extLst>
      <p:ext uri="{BB962C8B-B14F-4D97-AF65-F5344CB8AC3E}">
        <p14:creationId xmlns:p14="http://schemas.microsoft.com/office/powerpoint/2010/main" val="904254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745920" y="274375"/>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Что является «сведениями о закупке ТРУ»</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10393" y="629938"/>
            <a:ext cx="11585196" cy="5953687"/>
          </a:xfrm>
        </p:spPr>
        <p:txBody>
          <a:bodyPr>
            <a:normAutofit fontScale="92500" lnSpcReduction="10000"/>
          </a:bodyPr>
          <a:lstStyle/>
          <a:p>
            <a:r>
              <a:rPr lang="ru-RU" sz="1800" u="sng" dirty="0"/>
              <a:t>Что с иными подзаконными актами</a:t>
            </a:r>
            <a:r>
              <a:rPr lang="en-US" sz="1800" u="sng" dirty="0"/>
              <a:t>?</a:t>
            </a:r>
            <a:endParaRPr lang="ru-RU" sz="1800" u="sng" dirty="0"/>
          </a:p>
          <a:p>
            <a:r>
              <a:rPr lang="ru-RU" sz="1800" b="1" dirty="0"/>
              <a:t>Изменения</a:t>
            </a:r>
            <a:r>
              <a:rPr lang="ru-RU" sz="1800" dirty="0"/>
              <a:t> в Постановление Правительства РФ от 17 сентября 2012 г. N 932 "Об утверждении Правил формирования плана закупки товаров (работ, услуг) и требований к форме такого плана"  </a:t>
            </a:r>
            <a:r>
              <a:rPr lang="ru-RU" sz="1800" b="1" dirty="0"/>
              <a:t>не внесены.</a:t>
            </a:r>
            <a:r>
              <a:rPr lang="ru-RU" sz="1800" dirty="0">
                <a:solidFill>
                  <a:srgbClr val="FF0000"/>
                </a:solidFill>
              </a:rPr>
              <a:t> </a:t>
            </a:r>
            <a:r>
              <a:rPr lang="ru-RU" sz="1800" i="1" dirty="0">
                <a:solidFill>
                  <a:srgbClr val="00B0F0"/>
                </a:solidFill>
              </a:rPr>
              <a:t>– </a:t>
            </a:r>
            <a:r>
              <a:rPr lang="ru-RU" sz="1800" dirty="0">
                <a:solidFill>
                  <a:srgbClr val="00B0F0"/>
                </a:solidFill>
              </a:rPr>
              <a:t>Следовательно, информация о такой закупке в план закупок включается</a:t>
            </a:r>
            <a:r>
              <a:rPr lang="en-US" sz="1800" dirty="0">
                <a:solidFill>
                  <a:srgbClr val="00B0F0"/>
                </a:solidFill>
              </a:rPr>
              <a:t>? </a:t>
            </a:r>
            <a:r>
              <a:rPr lang="ru-RU" sz="1800" dirty="0">
                <a:solidFill>
                  <a:srgbClr val="00B0F0"/>
                </a:solidFill>
              </a:rPr>
              <a:t>А если включается, то включается и в реестр договоров</a:t>
            </a:r>
            <a:r>
              <a:rPr lang="en-US" sz="1800" dirty="0">
                <a:solidFill>
                  <a:srgbClr val="00B0F0"/>
                </a:solidFill>
              </a:rPr>
              <a:t>?</a:t>
            </a:r>
            <a:r>
              <a:rPr lang="ru-RU" sz="1800" dirty="0">
                <a:solidFill>
                  <a:srgbClr val="00B0F0"/>
                </a:solidFill>
              </a:rPr>
              <a:t> Какая часть сведений включается в реестр договоров</a:t>
            </a:r>
            <a:r>
              <a:rPr lang="en-US" sz="1800" dirty="0">
                <a:solidFill>
                  <a:srgbClr val="00B0F0"/>
                </a:solidFill>
              </a:rPr>
              <a:t>?</a:t>
            </a:r>
          </a:p>
          <a:p>
            <a:pPr marL="0" indent="0">
              <a:buNone/>
            </a:pPr>
            <a:endParaRPr lang="en-US" sz="1800" dirty="0"/>
          </a:p>
          <a:p>
            <a:pPr marL="0" indent="0">
              <a:buNone/>
            </a:pPr>
            <a:r>
              <a:rPr lang="ru-RU" sz="1800" dirty="0"/>
              <a:t>В этом есть логика, так как с 01.07.2018 в реестре договоров </a:t>
            </a:r>
            <a:r>
              <a:rPr lang="ru-RU" sz="1800" b="1" dirty="0"/>
              <a:t>сведения о поставщике (подрядчике, исполнителе):</a:t>
            </a:r>
          </a:p>
          <a:p>
            <a:pPr marL="0" indent="0">
              <a:buNone/>
            </a:pPr>
            <a:r>
              <a:rPr lang="ru-RU" sz="1800" dirty="0"/>
              <a:t>в отношении юридического лица - наименование, фирменное наименование (при наличии), место нахождения, информация о его отнесении к субъекту малого и (или) среднего предпринимательства и идентификационный номер налогоплательщика;</a:t>
            </a:r>
          </a:p>
          <a:p>
            <a:pPr marL="0" indent="0">
              <a:buNone/>
            </a:pPr>
            <a:r>
              <a:rPr lang="ru-RU" sz="1800" dirty="0"/>
              <a:t>в отношении физического лица - фамилия, имя, отчество (при наличии), место жительства и идентификационный номер налогоплательщика</a:t>
            </a:r>
            <a:r>
              <a:rPr lang="en-US" sz="1800" dirty="0"/>
              <a:t> </a:t>
            </a:r>
            <a:r>
              <a:rPr lang="ru-RU" sz="1800" b="1" dirty="0"/>
              <a:t>не являются общедоступными. </a:t>
            </a:r>
          </a:p>
          <a:p>
            <a:pPr marL="0" indent="0">
              <a:buNone/>
            </a:pPr>
            <a:r>
              <a:rPr lang="ru-RU" sz="1800" dirty="0">
                <a:solidFill>
                  <a:srgbClr val="00B0F0"/>
                </a:solidFill>
              </a:rPr>
              <a:t>Следовательно, если под «сведениями о закупке ТРУ» понимать только «извещение, документацию, проект договора» – логично: в план закупок включили, в реестр договоров включили. Сведения о поставщике вообще не заносим в реестр договоров (типа, на всякий случай, может быть «</a:t>
            </a:r>
            <a:r>
              <a:rPr lang="ru-RU" sz="1800" dirty="0" err="1">
                <a:solidFill>
                  <a:srgbClr val="00B0F0"/>
                </a:solidFill>
              </a:rPr>
              <a:t>хакнут</a:t>
            </a:r>
            <a:r>
              <a:rPr lang="ru-RU" sz="1800" dirty="0">
                <a:solidFill>
                  <a:srgbClr val="00B0F0"/>
                </a:solidFill>
              </a:rPr>
              <a:t>» ЕИС</a:t>
            </a:r>
            <a:r>
              <a:rPr lang="en-US" sz="1800" dirty="0">
                <a:solidFill>
                  <a:srgbClr val="00B0F0"/>
                </a:solidFill>
              </a:rPr>
              <a:t>)</a:t>
            </a:r>
            <a:r>
              <a:rPr lang="ru-RU" sz="1800" dirty="0">
                <a:solidFill>
                  <a:srgbClr val="00B0F0"/>
                </a:solidFill>
              </a:rPr>
              <a:t>.</a:t>
            </a:r>
          </a:p>
          <a:p>
            <a:pPr marL="0" indent="0">
              <a:buNone/>
            </a:pPr>
            <a:r>
              <a:rPr lang="ru-RU" sz="1800" dirty="0">
                <a:solidFill>
                  <a:srgbClr val="00B0F0"/>
                </a:solidFill>
              </a:rPr>
              <a:t>Если же под сведениями о закупке изначально понимать «Извещение, документация, проект договора + сведения о закупке в плане закупок, и в реестре договоров», не понятно, зачем отдельно выносить в основания неразмещения информации в ЕИС информацию</a:t>
            </a:r>
            <a:r>
              <a:rPr lang="en-US" sz="1800" dirty="0">
                <a:solidFill>
                  <a:srgbClr val="00B0F0"/>
                </a:solidFill>
              </a:rPr>
              <a:t> </a:t>
            </a:r>
            <a:r>
              <a:rPr lang="ru-RU" sz="1800" dirty="0">
                <a:solidFill>
                  <a:srgbClr val="00B0F0"/>
                </a:solidFill>
              </a:rPr>
              <a:t>о поставщике (подрядчике, исполнителе), с которым заключен договор по результатам закупки.</a:t>
            </a:r>
            <a:endParaRPr lang="en-US" sz="1800" dirty="0">
              <a:solidFill>
                <a:srgbClr val="00B0F0"/>
              </a:solidFill>
            </a:endParaRPr>
          </a:p>
          <a:p>
            <a:pPr marL="0" indent="0">
              <a:buNone/>
            </a:pPr>
            <a:endParaRPr lang="ru-RU" sz="1800" dirty="0">
              <a:solidFill>
                <a:srgbClr val="00B0F0"/>
              </a:solidFill>
            </a:endParaRPr>
          </a:p>
          <a:p>
            <a:pPr marL="0" indent="0">
              <a:buNone/>
            </a:pPr>
            <a:r>
              <a:rPr lang="ru-RU" sz="1800" b="1" u="sng" dirty="0">
                <a:solidFill>
                  <a:srgbClr val="FF0000"/>
                </a:solidFill>
              </a:rPr>
              <a:t>То есть в план закупки закупка заказчика, находящегося под санкциями (мерами ограничительного характера) включается, в реестр договоров вносится</a:t>
            </a:r>
            <a:r>
              <a:rPr lang="en-US" sz="1800" b="1" u="sng" dirty="0">
                <a:solidFill>
                  <a:srgbClr val="FF0000"/>
                </a:solidFill>
              </a:rPr>
              <a:t> </a:t>
            </a:r>
            <a:r>
              <a:rPr lang="ru-RU" sz="1800" b="1" u="sng" dirty="0">
                <a:solidFill>
                  <a:srgbClr val="FF0000"/>
                </a:solidFill>
              </a:rPr>
              <a:t>карточка договора, но без указания поставщика (подрядчика, исполнителя</a:t>
            </a:r>
            <a:r>
              <a:rPr lang="en-US" sz="1800" b="1" u="sng" dirty="0">
                <a:solidFill>
                  <a:srgbClr val="FF0000"/>
                </a:solidFill>
              </a:rPr>
              <a:t>)</a:t>
            </a:r>
            <a:endParaRPr lang="ru-RU" sz="1800" b="1" u="sng" dirty="0">
              <a:solidFill>
                <a:srgbClr val="FF0000"/>
              </a:solidFill>
            </a:endParaRPr>
          </a:p>
          <a:p>
            <a:endParaRPr lang="ru-RU" sz="1800" dirty="0"/>
          </a:p>
          <a:p>
            <a:pPr marL="342900" indent="-342900">
              <a:buAutoNum type="arabicParenR"/>
            </a:pPr>
            <a:endParaRPr lang="ru-RU" sz="1800" dirty="0"/>
          </a:p>
        </p:txBody>
      </p:sp>
    </p:spTree>
    <p:extLst>
      <p:ext uri="{BB962C8B-B14F-4D97-AF65-F5344CB8AC3E}">
        <p14:creationId xmlns:p14="http://schemas.microsoft.com/office/powerpoint/2010/main" val="150172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177C7FB-2A0B-48A2-8B74-16D037F009D1}"/>
              </a:ext>
            </a:extLst>
          </p:cNvPr>
          <p:cNvPicPr>
            <a:picLocks noGrp="1" noChangeAspect="1"/>
          </p:cNvPicPr>
          <p:nvPr>
            <p:ph idx="1"/>
          </p:nvPr>
        </p:nvPicPr>
        <p:blipFill>
          <a:blip r:embed="rId2"/>
          <a:stretch>
            <a:fillRect/>
          </a:stretch>
        </p:blipFill>
        <p:spPr>
          <a:xfrm>
            <a:off x="1961785" y="785390"/>
            <a:ext cx="8385875" cy="4351338"/>
          </a:xfrm>
        </p:spPr>
      </p:pic>
    </p:spTree>
    <p:extLst>
      <p:ext uri="{BB962C8B-B14F-4D97-AF65-F5344CB8AC3E}">
        <p14:creationId xmlns:p14="http://schemas.microsoft.com/office/powerpoint/2010/main" val="3623284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5D6D2E2-8DA3-4312-A8D9-F83F07AC0696}"/>
              </a:ext>
            </a:extLst>
          </p:cNvPr>
          <p:cNvPicPr>
            <a:picLocks noGrp="1" noChangeAspect="1"/>
          </p:cNvPicPr>
          <p:nvPr>
            <p:ph idx="1"/>
          </p:nvPr>
        </p:nvPicPr>
        <p:blipFill>
          <a:blip r:embed="rId2"/>
          <a:stretch>
            <a:fillRect/>
          </a:stretch>
        </p:blipFill>
        <p:spPr>
          <a:xfrm>
            <a:off x="1800762" y="1163328"/>
            <a:ext cx="8590476" cy="3561905"/>
          </a:xfrm>
        </p:spPr>
      </p:pic>
    </p:spTree>
    <p:extLst>
      <p:ext uri="{BB962C8B-B14F-4D97-AF65-F5344CB8AC3E}">
        <p14:creationId xmlns:p14="http://schemas.microsoft.com/office/powerpoint/2010/main" val="34380327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745920" y="274375"/>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Что является «сведениями о закупке ТРУ»</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10393" y="629938"/>
            <a:ext cx="11585196" cy="5953687"/>
          </a:xfrm>
        </p:spPr>
        <p:txBody>
          <a:bodyPr>
            <a:normAutofit/>
          </a:bodyPr>
          <a:lstStyle/>
          <a:p>
            <a:r>
              <a:rPr lang="ru-RU" sz="1800" u="sng" dirty="0"/>
              <a:t>Что со сведениями о субподрядчиках (когда на общей закупке в проекте договора было требование о привлечении МСП)</a:t>
            </a:r>
            <a:r>
              <a:rPr lang="en-US" sz="1800" u="sng" dirty="0"/>
              <a:t>?</a:t>
            </a:r>
            <a:endParaRPr lang="ru-RU" sz="1800" u="sng" dirty="0"/>
          </a:p>
          <a:p>
            <a:r>
              <a:rPr lang="ru-RU" sz="1800" b="1" dirty="0"/>
              <a:t>Изменения</a:t>
            </a:r>
            <a:r>
              <a:rPr lang="ru-RU" sz="1800" dirty="0"/>
              <a:t> в Постановление Правительства РФ от 31 октября 2014 г. N 1132 "О порядке ведения реестра договоров, заключенных заказчиками по результатам закупки</a:t>
            </a:r>
            <a:r>
              <a:rPr lang="ru-RU" sz="1800" b="1" dirty="0"/>
              <a:t>" не внесены. </a:t>
            </a:r>
            <a:r>
              <a:rPr lang="ru-RU" sz="1800" i="1" dirty="0">
                <a:solidFill>
                  <a:srgbClr val="00B0F0"/>
                </a:solidFill>
              </a:rPr>
              <a:t>– </a:t>
            </a:r>
            <a:r>
              <a:rPr lang="ru-RU" sz="1800" b="1" u="sng" dirty="0">
                <a:solidFill>
                  <a:srgbClr val="FF0000"/>
                </a:solidFill>
              </a:rPr>
              <a:t>Следовательно, информация о договорах с субподрядчиками, в том числе наименование, фирменное наименование (при наличии), место нахождения субподрядчика, его идентификационный номер налогоплательщика, а также предмет и цена договора с субподрядчиками в реестр договоров вносится</a:t>
            </a:r>
            <a:r>
              <a:rPr lang="ru-RU" sz="1800" dirty="0">
                <a:solidFill>
                  <a:srgbClr val="00B0F0"/>
                </a:solidFill>
              </a:rPr>
              <a:t>, </a:t>
            </a:r>
            <a:r>
              <a:rPr lang="ru-RU" sz="1800" dirty="0"/>
              <a:t>но эта информация не является общедоступной.</a:t>
            </a:r>
          </a:p>
          <a:p>
            <a:r>
              <a:rPr lang="ru-RU" sz="1800" dirty="0"/>
              <a:t>Она доступна с 01.07.2018: Министерству промышленности и торговли Российской Федерации, </a:t>
            </a:r>
            <a:endParaRPr lang="en-US" sz="1800" dirty="0"/>
          </a:p>
          <a:p>
            <a:r>
              <a:rPr lang="ru-RU" sz="1800" dirty="0"/>
              <a:t>Счетной палате Российской Федерации, </a:t>
            </a:r>
            <a:endParaRPr lang="en-US" sz="1800" dirty="0"/>
          </a:p>
          <a:p>
            <a:r>
              <a:rPr lang="ru-RU" sz="1800" dirty="0"/>
              <a:t>Федеральной антимонопольной службе (ее территориальным подразделениям);</a:t>
            </a:r>
          </a:p>
          <a:p>
            <a:r>
              <a:rPr lang="ru-RU" sz="1800" dirty="0"/>
              <a:t>контрольно-счетным органам субъектов Российской Федерации, контрольно-счетным органам муниципальных образований, </a:t>
            </a:r>
            <a:endParaRPr lang="en-US" sz="1800" dirty="0"/>
          </a:p>
          <a:p>
            <a:r>
              <a:rPr lang="ru-RU" sz="1800" dirty="0"/>
              <a:t>Федеральному казначейству в соответствии с полномочиями, предусмотренными законодательством Российской Федерации, при осуществлении ими мероприятий по контролю в отношении закупок, осуществляемых бюджетными учреждениями, автономными учреждениями, государственными (муниципальными) унитарными предприятиями;</a:t>
            </a:r>
          </a:p>
          <a:p>
            <a:r>
              <a:rPr lang="ru-RU" sz="1800" dirty="0"/>
              <a:t>акционерному обществу "Федеральная корпорация по развитию малого и среднего предпринимательства", осуществляющему деятельность в качестве института развития в сфере малого и среднего предпринимательства в соответствии с Федеральным законом "О развитии малого и среднего предпринимательства в Российской Федерации".</a:t>
            </a:r>
            <a:endParaRPr lang="en-US" sz="1800" dirty="0"/>
          </a:p>
          <a:p>
            <a:pPr marL="342900" indent="-342900">
              <a:buAutoNum type="arabicParenR"/>
            </a:pPr>
            <a:endParaRPr lang="ru-RU" sz="1800" dirty="0"/>
          </a:p>
        </p:txBody>
      </p:sp>
    </p:spTree>
    <p:extLst>
      <p:ext uri="{BB962C8B-B14F-4D97-AF65-F5344CB8AC3E}">
        <p14:creationId xmlns:p14="http://schemas.microsoft.com/office/powerpoint/2010/main" val="1998381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663429" y="567989"/>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«не размещать» это право или обязанность заказчиков, в отношении которых введены санкции или ограничительные меры</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03402" y="1115736"/>
            <a:ext cx="11585196" cy="5081996"/>
          </a:xfrm>
        </p:spPr>
        <p:txBody>
          <a:bodyPr>
            <a:normAutofit/>
          </a:bodyPr>
          <a:lstStyle/>
          <a:p>
            <a:endParaRPr lang="ru-RU" sz="1800" dirty="0"/>
          </a:p>
          <a:p>
            <a:r>
              <a:rPr lang="ru-RU" sz="1800" i="1" u="sng" dirty="0">
                <a:solidFill>
                  <a:srgbClr val="7030A0"/>
                </a:solidFill>
              </a:rPr>
              <a:t>Комментарий:</a:t>
            </a:r>
            <a:r>
              <a:rPr lang="ru-RU" sz="1800" u="sng" dirty="0">
                <a:solidFill>
                  <a:srgbClr val="7030A0"/>
                </a:solidFill>
              </a:rPr>
              <a:t> </a:t>
            </a:r>
            <a:r>
              <a:rPr lang="ru-RU" sz="1800" i="1" dirty="0">
                <a:solidFill>
                  <a:srgbClr val="7030A0"/>
                </a:solidFill>
              </a:rPr>
              <a:t>в </a:t>
            </a:r>
            <a:r>
              <a:rPr lang="ru-RU" sz="1800" i="1" dirty="0" err="1">
                <a:solidFill>
                  <a:srgbClr val="7030A0"/>
                </a:solidFill>
              </a:rPr>
              <a:t>КОАПе</a:t>
            </a:r>
            <a:r>
              <a:rPr lang="ru-RU" sz="1800" i="1" dirty="0">
                <a:solidFill>
                  <a:srgbClr val="7030A0"/>
                </a:solidFill>
              </a:rPr>
              <a:t> в настоящее время </a:t>
            </a:r>
            <a:r>
              <a:rPr lang="ru-RU" sz="1800" b="1" i="1" dirty="0">
                <a:solidFill>
                  <a:srgbClr val="7030A0"/>
                </a:solidFill>
              </a:rPr>
              <a:t>не предусмотрена </a:t>
            </a:r>
            <a:r>
              <a:rPr lang="ru-RU" sz="1800" i="1" dirty="0">
                <a:solidFill>
                  <a:srgbClr val="7030A0"/>
                </a:solidFill>
              </a:rPr>
              <a:t>административная ответственность за избыточное раскрытие информации в ЕИС, в тоже время, необходимо понимание, что в момент проведения специальной военной операции раскрытие информации заказчиком, находящимся под санкциями, информации о поставщике, может влечь негативные последствия, как для поставщика, так и для отдельных отраслей экономики в целом (здесь уже вопрос не по КОАПУ…)</a:t>
            </a:r>
          </a:p>
          <a:p>
            <a:pPr marL="342900" indent="-342900">
              <a:buAutoNum type="arabicParenR"/>
            </a:pPr>
            <a:endParaRPr lang="ru-RU" sz="1800" dirty="0"/>
          </a:p>
        </p:txBody>
      </p:sp>
      <p:pic>
        <p:nvPicPr>
          <p:cNvPr id="5" name="Рисунок 4">
            <a:extLst>
              <a:ext uri="{FF2B5EF4-FFF2-40B4-BE49-F238E27FC236}">
                <a16:creationId xmlns:a16="http://schemas.microsoft.com/office/drawing/2014/main" id="{709F9BA2-A519-439B-9F4E-17D7769F47D5}"/>
              </a:ext>
            </a:extLst>
          </p:cNvPr>
          <p:cNvPicPr>
            <a:picLocks noChangeAspect="1"/>
          </p:cNvPicPr>
          <p:nvPr/>
        </p:nvPicPr>
        <p:blipFill>
          <a:blip r:embed="rId2"/>
          <a:stretch>
            <a:fillRect/>
          </a:stretch>
        </p:blipFill>
        <p:spPr>
          <a:xfrm>
            <a:off x="2890497" y="3036815"/>
            <a:ext cx="6411006" cy="3694454"/>
          </a:xfrm>
          <a:prstGeom prst="rect">
            <a:avLst/>
          </a:prstGeom>
        </p:spPr>
      </p:pic>
    </p:spTree>
    <p:extLst>
      <p:ext uri="{BB962C8B-B14F-4D97-AF65-F5344CB8AC3E}">
        <p14:creationId xmlns:p14="http://schemas.microsoft.com/office/powerpoint/2010/main" val="3664244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663429" y="542822"/>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Если сведения о закупке ТРУ не размещаются в ЕИС, каким образом осуществляется данная закупка</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03402" y="1008207"/>
            <a:ext cx="11585196" cy="5619096"/>
          </a:xfrm>
        </p:spPr>
        <p:txBody>
          <a:bodyPr>
            <a:normAutofit/>
          </a:bodyPr>
          <a:lstStyle/>
          <a:p>
            <a:pPr marL="0" indent="0">
              <a:buNone/>
            </a:pPr>
            <a:r>
              <a:rPr lang="ru-RU" sz="1800" dirty="0"/>
              <a:t>В Положении о закупке у заказчиков предусмотрены как конкурентные, так и неконкурентные способы.</a:t>
            </a:r>
          </a:p>
          <a:p>
            <a:pPr marL="0" indent="0">
              <a:buNone/>
            </a:pPr>
            <a:r>
              <a:rPr lang="ru-RU" sz="1800" dirty="0">
                <a:solidFill>
                  <a:srgbClr val="FF0000"/>
                </a:solidFill>
              </a:rPr>
              <a:t>Понятно, что данные закупки не могут проводиться открытыми способами, так как это предполагало бы размещение информации в ЕИС.</a:t>
            </a:r>
          </a:p>
          <a:p>
            <a:pPr marL="0" indent="0">
              <a:buNone/>
            </a:pPr>
            <a:r>
              <a:rPr lang="ru-RU" sz="1800" dirty="0"/>
              <a:t>Закрытые конкурентные способы с точки зрения статьи 3.5. проводятся, если </a:t>
            </a:r>
          </a:p>
          <a:p>
            <a:r>
              <a:rPr lang="ru-RU" sz="1500" dirty="0"/>
              <a:t>сведения о такой закупке составляют государственную тайну </a:t>
            </a:r>
            <a:r>
              <a:rPr lang="ru-RU" sz="1500" dirty="0">
                <a:solidFill>
                  <a:srgbClr val="00B0F0"/>
                </a:solidFill>
              </a:rPr>
              <a:t>(не относится к 301ПП), </a:t>
            </a:r>
          </a:p>
          <a:p>
            <a:r>
              <a:rPr lang="ru-RU" sz="1500" dirty="0"/>
              <a:t>или если такая закупка осуществляется в рамках выполнения государственного оборонного заказа в целях обеспечения обороны и безопасности Российской Федерации в части заказов на создание, модернизацию, поставки, ремонт, сервисное обслуживание и утилизацию вооружения, военной и специальной техники </a:t>
            </a:r>
            <a:r>
              <a:rPr lang="ru-RU" sz="1500" dirty="0">
                <a:solidFill>
                  <a:srgbClr val="00B0F0"/>
                </a:solidFill>
              </a:rPr>
              <a:t>(не относится к 301ПП), </a:t>
            </a:r>
            <a:r>
              <a:rPr lang="ru-RU" sz="1500" dirty="0"/>
              <a:t> </a:t>
            </a:r>
          </a:p>
          <a:p>
            <a:r>
              <a:rPr lang="ru-RU" sz="1500" dirty="0"/>
              <a:t>на разработку, производство и поставки космической техники и объектов космической инфраструктуры </a:t>
            </a:r>
            <a:r>
              <a:rPr lang="ru-RU" sz="1500" dirty="0">
                <a:solidFill>
                  <a:srgbClr val="00B0F0"/>
                </a:solidFill>
              </a:rPr>
              <a:t>(не относится к 301ПП)</a:t>
            </a:r>
            <a:r>
              <a:rPr lang="ru-RU" sz="1500" dirty="0"/>
              <a:t> , </a:t>
            </a:r>
          </a:p>
          <a:p>
            <a:r>
              <a:rPr lang="ru-RU" sz="1500" dirty="0"/>
              <a:t>или если координационным органом Правительства Российской Федерации в отношении такой закупки принято решение в соответствии с пунктом 2 или 3 части 8 статьи 3.1 настоящего Федерального закона </a:t>
            </a:r>
            <a:r>
              <a:rPr lang="ru-RU" sz="1500" dirty="0">
                <a:solidFill>
                  <a:srgbClr val="00B0F0"/>
                </a:solidFill>
              </a:rPr>
              <a:t>(не относится к 301ПП),</a:t>
            </a:r>
          </a:p>
          <a:p>
            <a:r>
              <a:rPr lang="ru-RU" sz="1500" dirty="0"/>
              <a:t> или если в отношении такой закупки Правительством Российской Федерации принято решение в соответствии с частью 16 статьи 4 настоящего Федерального закона </a:t>
            </a:r>
            <a:r>
              <a:rPr lang="ru-RU" sz="1500" dirty="0">
                <a:solidFill>
                  <a:srgbClr val="00B0F0"/>
                </a:solidFill>
              </a:rPr>
              <a:t>(только в части неразмещения сведений о поставщике – это 301 ПП).</a:t>
            </a:r>
          </a:p>
          <a:p>
            <a:r>
              <a:rPr lang="ru-RU" sz="1800" dirty="0">
                <a:solidFill>
                  <a:srgbClr val="FF0000"/>
                </a:solidFill>
              </a:rPr>
              <a:t>То есть, чтобы закупку в соответствии с 301ПП проводить закрытым способом – в Положении должны быть иные основания для этого. </a:t>
            </a:r>
            <a:endParaRPr lang="en-US" sz="1800" dirty="0">
              <a:solidFill>
                <a:srgbClr val="FF0000"/>
              </a:solidFill>
            </a:endParaRPr>
          </a:p>
          <a:p>
            <a:endParaRPr lang="ru-RU" sz="1800" dirty="0">
              <a:solidFill>
                <a:srgbClr val="FF0000"/>
              </a:solidFill>
            </a:endParaRPr>
          </a:p>
        </p:txBody>
      </p:sp>
    </p:spTree>
    <p:extLst>
      <p:ext uri="{BB962C8B-B14F-4D97-AF65-F5344CB8AC3E}">
        <p14:creationId xmlns:p14="http://schemas.microsoft.com/office/powerpoint/2010/main" val="1188543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663429" y="542822"/>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Проводить ли такую закупку с бумажными заявками или через оператора специализированной площадки</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03402" y="1008207"/>
            <a:ext cx="11585196" cy="5619096"/>
          </a:xfrm>
        </p:spPr>
        <p:txBody>
          <a:bodyPr>
            <a:normAutofit/>
          </a:bodyPr>
          <a:lstStyle/>
          <a:p>
            <a:r>
              <a:rPr lang="ru-RU" sz="1800" dirty="0"/>
              <a:t>Зависит от Положения о закупке. В нем могут быть предусмотрены, как закрытые способы, так и закрытые способы в электронной форме. Закрытые способы в электронной форме проводятся с соблюдением Постановления Правительства РФ от 25 декабря 2018 г. N 1663 "Об утверждении Положения об особенностях документооборота при осуществлении закрытых конкурентных закупок в электронной форме и порядке аккредитации на электронных площадках для осуществления закрытых конкурентных закупок«.</a:t>
            </a:r>
          </a:p>
          <a:p>
            <a:r>
              <a:rPr lang="ru-RU" sz="1800" dirty="0"/>
              <a:t>Для того, чтобы такие закупки проводить неконкурентным способом – надо смотреть, что написано в Положении (или вносить изменения в Положение – либо добавлять случай закупки у единственного поставщика (подрядчика, исполнителя), либо вводить иной неконкурентный способ – типа «закупка по особым обстоятельствам».</a:t>
            </a:r>
          </a:p>
          <a:p>
            <a:endParaRPr lang="ru-RU" sz="1800" dirty="0">
              <a:solidFill>
                <a:srgbClr val="FF0000"/>
              </a:solidFill>
            </a:endParaRPr>
          </a:p>
        </p:txBody>
      </p:sp>
      <p:pic>
        <p:nvPicPr>
          <p:cNvPr id="5" name="Рисунок 4">
            <a:extLst>
              <a:ext uri="{FF2B5EF4-FFF2-40B4-BE49-F238E27FC236}">
                <a16:creationId xmlns:a16="http://schemas.microsoft.com/office/drawing/2014/main" id="{65458AA9-4134-4CF4-8C3A-D37C18B537B0}"/>
              </a:ext>
            </a:extLst>
          </p:cNvPr>
          <p:cNvPicPr>
            <a:picLocks noChangeAspect="1"/>
          </p:cNvPicPr>
          <p:nvPr/>
        </p:nvPicPr>
        <p:blipFill>
          <a:blip r:embed="rId2"/>
          <a:stretch>
            <a:fillRect/>
          </a:stretch>
        </p:blipFill>
        <p:spPr>
          <a:xfrm>
            <a:off x="2994870" y="3429000"/>
            <a:ext cx="7722404" cy="3429000"/>
          </a:xfrm>
          <a:prstGeom prst="rect">
            <a:avLst/>
          </a:prstGeom>
        </p:spPr>
      </p:pic>
    </p:spTree>
    <p:extLst>
      <p:ext uri="{BB962C8B-B14F-4D97-AF65-F5344CB8AC3E}">
        <p14:creationId xmlns:p14="http://schemas.microsoft.com/office/powerpoint/2010/main" val="399367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6D5B2E-8507-4C12-8E57-84E0720D2B9B}"/>
              </a:ext>
            </a:extLst>
          </p:cNvPr>
          <p:cNvSpPr>
            <a:spLocks noGrp="1"/>
          </p:cNvSpPr>
          <p:nvPr>
            <p:ph type="title"/>
          </p:nvPr>
        </p:nvSpPr>
        <p:spPr>
          <a:xfrm>
            <a:off x="838200" y="365126"/>
            <a:ext cx="10515600" cy="675110"/>
          </a:xfrm>
        </p:spPr>
        <p:txBody>
          <a:bodyPr>
            <a:normAutofit fontScale="90000"/>
          </a:bodyPr>
          <a:lstStyle/>
          <a:p>
            <a:pPr algn="ctr"/>
            <a:r>
              <a:rPr lang="ru-RU" dirty="0">
                <a:solidFill>
                  <a:srgbClr val="00B0F0"/>
                </a:solidFill>
              </a:rPr>
              <a:t>Последние изменения </a:t>
            </a:r>
            <a:r>
              <a:rPr lang="ru-RU" dirty="0" err="1">
                <a:solidFill>
                  <a:srgbClr val="00B0F0"/>
                </a:solidFill>
              </a:rPr>
              <a:t>нацрежима</a:t>
            </a:r>
            <a:r>
              <a:rPr lang="en-US" dirty="0">
                <a:solidFill>
                  <a:srgbClr val="00B0F0"/>
                </a:solidFill>
              </a:rPr>
              <a:t> – </a:t>
            </a:r>
            <a:br>
              <a:rPr lang="en-US" dirty="0">
                <a:solidFill>
                  <a:srgbClr val="00B0F0"/>
                </a:solidFill>
              </a:rPr>
            </a:br>
            <a:r>
              <a:rPr lang="ru-RU" b="1" dirty="0">
                <a:solidFill>
                  <a:srgbClr val="7030A0"/>
                </a:solidFill>
              </a:rPr>
              <a:t>Надо ли менять Положение</a:t>
            </a:r>
            <a:r>
              <a:rPr lang="en-US" b="1" dirty="0">
                <a:solidFill>
                  <a:srgbClr val="7030A0"/>
                </a:solidFill>
              </a:rPr>
              <a:t>?</a:t>
            </a:r>
            <a:endParaRPr lang="ru-RU" b="1" dirty="0">
              <a:solidFill>
                <a:srgbClr val="7030A0"/>
              </a:solidFill>
            </a:endParaRPr>
          </a:p>
        </p:txBody>
      </p:sp>
      <p:sp>
        <p:nvSpPr>
          <p:cNvPr id="3" name="Объект 2">
            <a:extLst>
              <a:ext uri="{FF2B5EF4-FFF2-40B4-BE49-F238E27FC236}">
                <a16:creationId xmlns:a16="http://schemas.microsoft.com/office/drawing/2014/main" id="{4F840949-DD9C-42EC-97AA-9C9C3A498396}"/>
              </a:ext>
            </a:extLst>
          </p:cNvPr>
          <p:cNvSpPr>
            <a:spLocks noGrp="1"/>
          </p:cNvSpPr>
          <p:nvPr>
            <p:ph idx="1"/>
          </p:nvPr>
        </p:nvSpPr>
        <p:spPr>
          <a:xfrm>
            <a:off x="838200" y="1150514"/>
            <a:ext cx="10515600" cy="5342359"/>
          </a:xfrm>
        </p:spPr>
        <p:txBody>
          <a:bodyPr>
            <a:normAutofit fontScale="77500" lnSpcReduction="20000"/>
          </a:bodyPr>
          <a:lstStyle/>
          <a:p>
            <a:endParaRPr lang="en-US" dirty="0">
              <a:solidFill>
                <a:srgbClr val="FF0000"/>
              </a:solidFill>
            </a:endParaRPr>
          </a:p>
          <a:p>
            <a:r>
              <a:rPr lang="ru-RU" dirty="0">
                <a:solidFill>
                  <a:srgbClr val="FF0000"/>
                </a:solidFill>
              </a:rPr>
              <a:t>С 26.02.2022- </a:t>
            </a:r>
            <a:r>
              <a:rPr lang="ru-RU" dirty="0"/>
              <a:t>вступают в силу изменения 925 ПП (Постановление Правительства РФ от 23 августа 2021 г. N 1382)</a:t>
            </a:r>
          </a:p>
          <a:p>
            <a:r>
              <a:rPr lang="ru-RU" dirty="0"/>
              <a:t>"4 1. При осуществлении закупок радиоэлектронной продукции</a:t>
            </a:r>
            <a:r>
              <a:rPr lang="ru-RU" b="1" dirty="0">
                <a:solidFill>
                  <a:srgbClr val="FF0000"/>
                </a:solidFill>
              </a:rPr>
              <a:t>, </a:t>
            </a:r>
            <a:r>
              <a:rPr lang="ru-RU" dirty="0">
                <a:solidFill>
                  <a:srgbClr val="FF0000"/>
                </a:solidFill>
              </a:rPr>
              <a:t>а также интеллектуальных систем управления электросетевым хозяйством (систем удаленного мониторинга и диагностики, интеллектуальных систем учета электрической энергии (мощности), автоматизированных систем управления технологическими процессами подстанций, автоматизированных систем технологического управления центров управления сетями) и (или) программного обеспечения, используемого в качестве компонента указанных систем</a:t>
            </a:r>
            <a:r>
              <a:rPr lang="ru-RU" dirty="0"/>
              <a:t>, путем проведения аукциона или иным способом, при котором определение победителя проводится путем снижения начальной (максимальной) цены договора, указанной в извещении о закупке, на "шаг", установленный в документации о закупке, в случае если победителем закупки, при проведении которой цена договора снижена до нуля и которая проводится на право заключить договор, представлена заявка на участие в закупке, которая содержит предложение о поставке радиоэлектронной продукции, </a:t>
            </a:r>
            <a:r>
              <a:rPr lang="ru-RU" dirty="0">
                <a:solidFill>
                  <a:srgbClr val="FF0000"/>
                </a:solidFill>
              </a:rPr>
              <a:t>не включенной в единый реестр российской радиоэлектронной продукции, и (или) программного обеспечения, не включенного в единый реестр российских программ для электронных вычислительных машин и баз данных, </a:t>
            </a:r>
            <a:r>
              <a:rPr lang="ru-RU" b="1" dirty="0"/>
              <a:t>договор с таким победителем заключается по цене, увеличенной на 30 процентов от предложенной им цены договора.".</a:t>
            </a:r>
          </a:p>
        </p:txBody>
      </p:sp>
    </p:spTree>
    <p:extLst>
      <p:ext uri="{BB962C8B-B14F-4D97-AF65-F5344CB8AC3E}">
        <p14:creationId xmlns:p14="http://schemas.microsoft.com/office/powerpoint/2010/main" val="13840031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59EE4AB-1943-4EF2-8491-9E6487AF33C0}"/>
              </a:ext>
            </a:extLst>
          </p:cNvPr>
          <p:cNvPicPr>
            <a:picLocks noGrp="1" noChangeAspect="1"/>
          </p:cNvPicPr>
          <p:nvPr>
            <p:ph idx="1"/>
          </p:nvPr>
        </p:nvPicPr>
        <p:blipFill>
          <a:blip r:embed="rId2"/>
          <a:stretch>
            <a:fillRect/>
          </a:stretch>
        </p:blipFill>
        <p:spPr>
          <a:xfrm>
            <a:off x="2652555" y="802168"/>
            <a:ext cx="7021114" cy="4351338"/>
          </a:xfrm>
        </p:spPr>
      </p:pic>
    </p:spTree>
    <p:extLst>
      <p:ext uri="{BB962C8B-B14F-4D97-AF65-F5344CB8AC3E}">
        <p14:creationId xmlns:p14="http://schemas.microsoft.com/office/powerpoint/2010/main" val="3357991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745920" y="274375"/>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Как быть с выполнением норматива по МСП</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10393" y="629938"/>
            <a:ext cx="11585196" cy="5953687"/>
          </a:xfrm>
        </p:spPr>
        <p:txBody>
          <a:bodyPr>
            <a:normAutofit/>
          </a:bodyPr>
          <a:lstStyle/>
          <a:p>
            <a:pPr marL="0" indent="0">
              <a:buNone/>
            </a:pPr>
            <a:endParaRPr lang="ru-RU" sz="1800" dirty="0"/>
          </a:p>
          <a:p>
            <a:pPr marL="0" indent="0">
              <a:buNone/>
            </a:pPr>
            <a:r>
              <a:rPr lang="ru-RU" sz="1800" dirty="0">
                <a:solidFill>
                  <a:srgbClr val="FF0000"/>
                </a:solidFill>
              </a:rPr>
              <a:t>Напрямую нормативы поддержки МСП не связаны с «закрытием» сведений в ЕИС. </a:t>
            </a:r>
          </a:p>
          <a:p>
            <a:pPr marL="0" indent="0">
              <a:buNone/>
            </a:pPr>
            <a:r>
              <a:rPr lang="ru-RU" sz="1800" dirty="0"/>
              <a:t>В соответствии с п. 27 Постановления Правительства РФ от 11 декабря 2014 г. N 1352 "Об особенностях участия субъектов малого и среднего предпринимательства в закупках товаров, работ, услуг отдельными видами юридических лиц«, закупки только для субъектов МСП могут проводиться и неконкурентными способами.</a:t>
            </a:r>
          </a:p>
        </p:txBody>
      </p:sp>
      <p:pic>
        <p:nvPicPr>
          <p:cNvPr id="5" name="Рисунок 4">
            <a:extLst>
              <a:ext uri="{FF2B5EF4-FFF2-40B4-BE49-F238E27FC236}">
                <a16:creationId xmlns:a16="http://schemas.microsoft.com/office/drawing/2014/main" id="{2F37D488-ABFC-40FC-86A7-0FC671454C55}"/>
              </a:ext>
            </a:extLst>
          </p:cNvPr>
          <p:cNvPicPr>
            <a:picLocks noChangeAspect="1"/>
          </p:cNvPicPr>
          <p:nvPr/>
        </p:nvPicPr>
        <p:blipFill>
          <a:blip r:embed="rId2"/>
          <a:stretch>
            <a:fillRect/>
          </a:stretch>
        </p:blipFill>
        <p:spPr>
          <a:xfrm>
            <a:off x="2007772" y="3226377"/>
            <a:ext cx="8495238" cy="2485714"/>
          </a:xfrm>
          <a:prstGeom prst="rect">
            <a:avLst/>
          </a:prstGeom>
        </p:spPr>
      </p:pic>
    </p:spTree>
    <p:extLst>
      <p:ext uri="{BB962C8B-B14F-4D97-AF65-F5344CB8AC3E}">
        <p14:creationId xmlns:p14="http://schemas.microsoft.com/office/powerpoint/2010/main" val="16547654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745920" y="274375"/>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Как быть с выполнением квот</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10393" y="629938"/>
            <a:ext cx="11585196" cy="5953687"/>
          </a:xfrm>
        </p:spPr>
        <p:txBody>
          <a:bodyPr>
            <a:normAutofit/>
          </a:bodyPr>
          <a:lstStyle/>
          <a:p>
            <a:pPr marL="0" indent="0">
              <a:buNone/>
            </a:pPr>
            <a:endParaRPr lang="ru-RU" sz="1800" dirty="0"/>
          </a:p>
          <a:p>
            <a:pPr marL="0" indent="0">
              <a:buNone/>
            </a:pPr>
            <a:r>
              <a:rPr lang="ru-RU" sz="1800" dirty="0">
                <a:solidFill>
                  <a:srgbClr val="FF0000"/>
                </a:solidFill>
              </a:rPr>
              <a:t>Напрямую нормативы по квотированию не связаны с «закрытием» сведений в ЕИС. </a:t>
            </a:r>
          </a:p>
          <a:p>
            <a:pPr marL="0" indent="0">
              <a:buNone/>
            </a:pPr>
            <a:r>
              <a:rPr lang="ru-RU" sz="1800" dirty="0"/>
              <a:t> </a:t>
            </a:r>
          </a:p>
          <a:p>
            <a:pPr marL="0" indent="0">
              <a:buNone/>
            </a:pPr>
            <a:r>
              <a:rPr lang="ru-RU" sz="1800" dirty="0"/>
              <a:t>Если в соответствии с Директивой Правительства от 23.04.2021 № 3853П- П7, уже были внесены изменения в Положение о закупке в части осуществления закупок квотируемой продукции через неконкурентный способ закупки, 301 Постановление не скажется на выполнении квот.</a:t>
            </a:r>
          </a:p>
          <a:p>
            <a:pPr marL="0" indent="0">
              <a:buNone/>
            </a:pPr>
            <a:r>
              <a:rPr lang="ru-RU" sz="1800" dirty="0"/>
              <a:t>В 3 раздел ежемесячного отчета по квотированию не вносится информация о поставщике (подрядчике, исполнителе), а только реестровые номера из реестра договоров.</a:t>
            </a:r>
          </a:p>
          <a:p>
            <a:pPr marL="0" indent="0">
              <a:buNone/>
            </a:pPr>
            <a:endParaRPr lang="ru-RU" sz="1800" dirty="0"/>
          </a:p>
        </p:txBody>
      </p:sp>
      <p:pic>
        <p:nvPicPr>
          <p:cNvPr id="5" name="Рисунок 4">
            <a:extLst>
              <a:ext uri="{FF2B5EF4-FFF2-40B4-BE49-F238E27FC236}">
                <a16:creationId xmlns:a16="http://schemas.microsoft.com/office/drawing/2014/main" id="{EDF47456-9399-47F7-8BA4-D1829821A098}"/>
              </a:ext>
            </a:extLst>
          </p:cNvPr>
          <p:cNvPicPr>
            <a:picLocks noChangeAspect="1"/>
          </p:cNvPicPr>
          <p:nvPr/>
        </p:nvPicPr>
        <p:blipFill>
          <a:blip r:embed="rId2"/>
          <a:stretch>
            <a:fillRect/>
          </a:stretch>
        </p:blipFill>
        <p:spPr>
          <a:xfrm>
            <a:off x="3595310" y="3496111"/>
            <a:ext cx="5152381" cy="2990476"/>
          </a:xfrm>
          <a:prstGeom prst="rect">
            <a:avLst/>
          </a:prstGeom>
        </p:spPr>
      </p:pic>
    </p:spTree>
    <p:extLst>
      <p:ext uri="{BB962C8B-B14F-4D97-AF65-F5344CB8AC3E}">
        <p14:creationId xmlns:p14="http://schemas.microsoft.com/office/powerpoint/2010/main" val="2980538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857435-25B1-4C4C-AF01-F61AD5919C14}"/>
              </a:ext>
            </a:extLst>
          </p:cNvPr>
          <p:cNvSpPr>
            <a:spLocks noGrp="1"/>
          </p:cNvSpPr>
          <p:nvPr>
            <p:ph type="title"/>
          </p:nvPr>
        </p:nvSpPr>
        <p:spPr>
          <a:xfrm>
            <a:off x="663429" y="542822"/>
            <a:ext cx="11225169" cy="465385"/>
          </a:xfrm>
        </p:spPr>
        <p:txBody>
          <a:bodyPr>
            <a:noAutofit/>
          </a:bodyPr>
          <a:lstStyle/>
          <a:p>
            <a:r>
              <a:rPr lang="ru-RU" sz="2800" dirty="0">
                <a:solidFill>
                  <a:srgbClr val="FF0000"/>
                </a:solidFill>
              </a:rPr>
              <a:t>Вопросы по тексту 301 ПП: </a:t>
            </a:r>
            <a:r>
              <a:rPr lang="ru-RU" sz="2800" b="1" dirty="0">
                <a:solidFill>
                  <a:srgbClr val="00B0F0"/>
                </a:solidFill>
              </a:rPr>
              <a:t>Можно ли не размещать сведения о «</a:t>
            </a:r>
            <a:r>
              <a:rPr lang="ru-RU" sz="2800" b="1" dirty="0" err="1">
                <a:solidFill>
                  <a:srgbClr val="00B0F0"/>
                </a:solidFill>
              </a:rPr>
              <a:t>подсанкционном</a:t>
            </a:r>
            <a:r>
              <a:rPr lang="ru-RU" sz="2800" b="1" dirty="0">
                <a:solidFill>
                  <a:srgbClr val="00B0F0"/>
                </a:solidFill>
              </a:rPr>
              <a:t>» поставщике «</a:t>
            </a:r>
            <a:r>
              <a:rPr lang="ru-RU" sz="2800" b="1" dirty="0" err="1">
                <a:solidFill>
                  <a:srgbClr val="00B0F0"/>
                </a:solidFill>
              </a:rPr>
              <a:t>несанкционному</a:t>
            </a:r>
            <a:r>
              <a:rPr lang="ru-RU" sz="2800" b="1" dirty="0">
                <a:solidFill>
                  <a:srgbClr val="00B0F0"/>
                </a:solidFill>
              </a:rPr>
              <a:t>» заказчику</a:t>
            </a:r>
            <a:r>
              <a:rPr lang="en-US" sz="2800" b="1" dirty="0">
                <a:solidFill>
                  <a:srgbClr val="00B0F0"/>
                </a:solidFill>
              </a:rPr>
              <a:t>?</a:t>
            </a:r>
            <a:br>
              <a:rPr lang="en-US" sz="2800" b="1" dirty="0">
                <a:solidFill>
                  <a:srgbClr val="00B0F0"/>
                </a:solidFill>
              </a:rPr>
            </a:br>
            <a:endParaRPr lang="ru-RU" sz="2800" b="1" dirty="0">
              <a:solidFill>
                <a:srgbClr val="00B0F0"/>
              </a:solidFill>
            </a:endParaRPr>
          </a:p>
        </p:txBody>
      </p:sp>
      <p:sp>
        <p:nvSpPr>
          <p:cNvPr id="3" name="Объект 2">
            <a:extLst>
              <a:ext uri="{FF2B5EF4-FFF2-40B4-BE49-F238E27FC236}">
                <a16:creationId xmlns:a16="http://schemas.microsoft.com/office/drawing/2014/main" id="{81E19025-6F59-4A54-92D7-177C55455C92}"/>
              </a:ext>
            </a:extLst>
          </p:cNvPr>
          <p:cNvSpPr>
            <a:spLocks noGrp="1"/>
          </p:cNvSpPr>
          <p:nvPr>
            <p:ph idx="1"/>
          </p:nvPr>
        </p:nvSpPr>
        <p:spPr>
          <a:xfrm>
            <a:off x="303402" y="1008207"/>
            <a:ext cx="11585196" cy="5619096"/>
          </a:xfrm>
        </p:spPr>
        <p:txBody>
          <a:bodyPr>
            <a:normAutofit/>
          </a:bodyPr>
          <a:lstStyle/>
          <a:p>
            <a:endParaRPr lang="ru-RU" sz="1800" dirty="0"/>
          </a:p>
          <a:p>
            <a:r>
              <a:rPr lang="ru-RU" sz="1800" dirty="0">
                <a:solidFill>
                  <a:srgbClr val="FF0000"/>
                </a:solidFill>
              </a:rPr>
              <a:t>Нет, нельзя – размещать надо, но эта информация не является общедоступной в реестре договоров.</a:t>
            </a:r>
          </a:p>
          <a:p>
            <a:r>
              <a:rPr lang="ru-RU" sz="1800" dirty="0"/>
              <a:t>с 01.07.2018 в реестре договоров сведения о поставщике (подрядчике, исполнителе):</a:t>
            </a:r>
          </a:p>
          <a:p>
            <a:r>
              <a:rPr lang="ru-RU" sz="1800" dirty="0"/>
              <a:t>в отношении юридического лица - наименование, фирменное наименование (при наличии), место нахождения, информация о его отнесении к субъекту малого и (или) среднего предпринимательства и идентификационный номер налогоплательщика;</a:t>
            </a:r>
          </a:p>
          <a:p>
            <a:r>
              <a:rPr lang="ru-RU" sz="1800" dirty="0"/>
              <a:t>в отношении физического лица - фамилия, имя, отчество (при наличии), место жительства и идентификационный номер налогоплательщика не являются общедоступными. </a:t>
            </a:r>
          </a:p>
          <a:p>
            <a:endParaRPr lang="ru-RU" sz="1800" dirty="0">
              <a:solidFill>
                <a:srgbClr val="FF0000"/>
              </a:solidFill>
            </a:endParaRPr>
          </a:p>
        </p:txBody>
      </p:sp>
    </p:spTree>
    <p:extLst>
      <p:ext uri="{BB962C8B-B14F-4D97-AF65-F5344CB8AC3E}">
        <p14:creationId xmlns:p14="http://schemas.microsoft.com/office/powerpoint/2010/main" val="10669309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66C4FC-C699-449C-91F5-B4A6342D725E}"/>
              </a:ext>
            </a:extLst>
          </p:cNvPr>
          <p:cNvSpPr>
            <a:spLocks noGrp="1"/>
          </p:cNvSpPr>
          <p:nvPr>
            <p:ph idx="1"/>
          </p:nvPr>
        </p:nvSpPr>
        <p:spPr/>
        <p:txBody>
          <a:bodyPr>
            <a:normAutofit fontScale="92500"/>
          </a:bodyPr>
          <a:lstStyle/>
          <a:p>
            <a:r>
              <a:rPr lang="ru-RU" dirty="0"/>
              <a:t>В ПП четко сказано, что оно касается </a:t>
            </a:r>
            <a:r>
              <a:rPr lang="ru-RU" b="1" dirty="0"/>
              <a:t>заказчика, осуществляющего закупку</a:t>
            </a:r>
            <a:r>
              <a:rPr lang="ru-RU" dirty="0"/>
              <a:t>, следовательно, на дочек (внучек) 301 ПП распространяется только в том случае, если они попали под санкции (ограничения).</a:t>
            </a:r>
          </a:p>
          <a:p>
            <a:endParaRPr lang="ru-RU" sz="2400" dirty="0"/>
          </a:p>
          <a:p>
            <a:r>
              <a:rPr lang="ru-RU" sz="2400" dirty="0"/>
              <a:t>Кроме того  в  соответствии с п. 2. 301 ПП в отношении заказчиков, являющихся кредитными организациями, если указанные в пункте 1 настоящего постановления санкции и меры ограничительного характера введены в отношении лиц, контролирующих кредитную организацию. Контролирующим кредитную организацию лицом признается лицо, которое осуществляет в отношении кредитной организации контроль, определяемый в соответствии с Международными стандартами финансовой отчетности, признанными на территории Российской Федерации.</a:t>
            </a:r>
          </a:p>
        </p:txBody>
      </p:sp>
      <p:sp>
        <p:nvSpPr>
          <p:cNvPr id="4" name="Заголовок 1">
            <a:extLst>
              <a:ext uri="{FF2B5EF4-FFF2-40B4-BE49-F238E27FC236}">
                <a16:creationId xmlns:a16="http://schemas.microsoft.com/office/drawing/2014/main" id="{74C1AF8C-8D77-4E50-A36E-CF42840127B2}"/>
              </a:ext>
            </a:extLst>
          </p:cNvPr>
          <p:cNvSpPr>
            <a:spLocks noGrp="1"/>
          </p:cNvSpPr>
          <p:nvPr>
            <p:ph type="title"/>
          </p:nvPr>
        </p:nvSpPr>
        <p:spPr>
          <a:xfrm>
            <a:off x="838200" y="365125"/>
            <a:ext cx="10515600" cy="1325563"/>
          </a:xfrm>
        </p:spPr>
        <p:txBody>
          <a:bodyPr>
            <a:noAutofit/>
          </a:bodyPr>
          <a:lstStyle/>
          <a:p>
            <a:r>
              <a:rPr lang="ru-RU" sz="2800" dirty="0">
                <a:solidFill>
                  <a:srgbClr val="FF0000"/>
                </a:solidFill>
              </a:rPr>
              <a:t>Вопросы по тексту 301 ПП: </a:t>
            </a:r>
            <a:r>
              <a:rPr lang="ru-RU" sz="2800" b="1" dirty="0">
                <a:solidFill>
                  <a:srgbClr val="00B0F0"/>
                </a:solidFill>
              </a:rPr>
              <a:t>301 ПП  распространяется только на заказчика, поименованного в санкциях (ограничениях) или его обязаны применять также организации-«дочки»?</a:t>
            </a:r>
            <a:br>
              <a:rPr lang="en-US" sz="2800" b="1" dirty="0">
                <a:solidFill>
                  <a:srgbClr val="00B0F0"/>
                </a:solidFill>
              </a:rPr>
            </a:br>
            <a:endParaRPr lang="ru-RU" sz="2800" b="1" dirty="0">
              <a:solidFill>
                <a:srgbClr val="00B0F0"/>
              </a:solidFill>
            </a:endParaRPr>
          </a:p>
        </p:txBody>
      </p:sp>
    </p:spTree>
    <p:extLst>
      <p:ext uri="{BB962C8B-B14F-4D97-AF65-F5344CB8AC3E}">
        <p14:creationId xmlns:p14="http://schemas.microsoft.com/office/powerpoint/2010/main" val="1980061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66C4FC-C699-449C-91F5-B4A6342D725E}"/>
              </a:ext>
            </a:extLst>
          </p:cNvPr>
          <p:cNvSpPr>
            <a:spLocks noGrp="1"/>
          </p:cNvSpPr>
          <p:nvPr>
            <p:ph idx="1"/>
          </p:nvPr>
        </p:nvSpPr>
        <p:spPr>
          <a:xfrm>
            <a:off x="594919" y="1704291"/>
            <a:ext cx="10515600" cy="4351338"/>
          </a:xfrm>
        </p:spPr>
        <p:txBody>
          <a:bodyPr>
            <a:normAutofit/>
          </a:bodyPr>
          <a:lstStyle/>
          <a:p>
            <a:r>
              <a:rPr lang="ru-RU" sz="2000" dirty="0"/>
              <a:t>По общему правилу – как начали проводить закупку, так ее и заканчиваем. </a:t>
            </a:r>
          </a:p>
          <a:p>
            <a:r>
              <a:rPr lang="ru-RU" sz="2000" dirty="0"/>
              <a:t>Информацию о поставщике в реестр вносим, но она не является общедоступной в реестре договоров.</a:t>
            </a:r>
          </a:p>
        </p:txBody>
      </p:sp>
      <p:sp>
        <p:nvSpPr>
          <p:cNvPr id="4" name="Заголовок 1">
            <a:extLst>
              <a:ext uri="{FF2B5EF4-FFF2-40B4-BE49-F238E27FC236}">
                <a16:creationId xmlns:a16="http://schemas.microsoft.com/office/drawing/2014/main" id="{74C1AF8C-8D77-4E50-A36E-CF42840127B2}"/>
              </a:ext>
            </a:extLst>
          </p:cNvPr>
          <p:cNvSpPr>
            <a:spLocks noGrp="1"/>
          </p:cNvSpPr>
          <p:nvPr>
            <p:ph type="title"/>
          </p:nvPr>
        </p:nvSpPr>
        <p:spPr>
          <a:xfrm>
            <a:off x="838200" y="365125"/>
            <a:ext cx="10515600" cy="1325563"/>
          </a:xfrm>
        </p:spPr>
        <p:txBody>
          <a:bodyPr>
            <a:noAutofit/>
          </a:bodyPr>
          <a:lstStyle/>
          <a:p>
            <a:r>
              <a:rPr lang="ru-RU" sz="2800" dirty="0">
                <a:solidFill>
                  <a:srgbClr val="FF0000"/>
                </a:solidFill>
              </a:rPr>
              <a:t>Вопросы по тексту 301 ПП: </a:t>
            </a:r>
            <a:r>
              <a:rPr lang="ru-RU" sz="2800" b="1" dirty="0">
                <a:solidFill>
                  <a:srgbClr val="00B0F0"/>
                </a:solidFill>
              </a:rPr>
              <a:t>Постановление действует с 07.03.2022, что делать заказчикам, попадающим под его действие, закупки которых объявлены до 07.03.2022?</a:t>
            </a:r>
            <a:br>
              <a:rPr lang="en-US" sz="2800" b="1" dirty="0">
                <a:solidFill>
                  <a:srgbClr val="00B0F0"/>
                </a:solidFill>
              </a:rPr>
            </a:br>
            <a:endParaRPr lang="ru-RU" sz="2800" b="1" dirty="0">
              <a:solidFill>
                <a:srgbClr val="00B0F0"/>
              </a:solidFill>
            </a:endParaRPr>
          </a:p>
        </p:txBody>
      </p:sp>
      <p:pic>
        <p:nvPicPr>
          <p:cNvPr id="5" name="Рисунок 4">
            <a:extLst>
              <a:ext uri="{FF2B5EF4-FFF2-40B4-BE49-F238E27FC236}">
                <a16:creationId xmlns:a16="http://schemas.microsoft.com/office/drawing/2014/main" id="{DFDBF87B-1259-4FAE-8BA3-1517ADD6A51B}"/>
              </a:ext>
            </a:extLst>
          </p:cNvPr>
          <p:cNvPicPr>
            <a:picLocks noChangeAspect="1"/>
          </p:cNvPicPr>
          <p:nvPr/>
        </p:nvPicPr>
        <p:blipFill>
          <a:blip r:embed="rId2"/>
          <a:stretch>
            <a:fillRect/>
          </a:stretch>
        </p:blipFill>
        <p:spPr>
          <a:xfrm>
            <a:off x="1786476" y="3429000"/>
            <a:ext cx="8619048" cy="1695238"/>
          </a:xfrm>
          <a:prstGeom prst="rect">
            <a:avLst/>
          </a:prstGeom>
        </p:spPr>
      </p:pic>
    </p:spTree>
    <p:extLst>
      <p:ext uri="{BB962C8B-B14F-4D97-AF65-F5344CB8AC3E}">
        <p14:creationId xmlns:p14="http://schemas.microsoft.com/office/powerpoint/2010/main" val="30839945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50291A-C9F7-4B8A-824D-0C9AA2670B65}"/>
              </a:ext>
            </a:extLst>
          </p:cNvPr>
          <p:cNvSpPr>
            <a:spLocks noGrp="1"/>
          </p:cNvSpPr>
          <p:nvPr>
            <p:ph idx="1"/>
          </p:nvPr>
        </p:nvSpPr>
        <p:spPr>
          <a:xfrm>
            <a:off x="620086" y="307218"/>
            <a:ext cx="10515600" cy="4351338"/>
          </a:xfrm>
        </p:spPr>
        <p:txBody>
          <a:bodyPr/>
          <a:lstStyle/>
          <a:p>
            <a:r>
              <a:rPr lang="ru-RU" sz="2000" dirty="0">
                <a:solidFill>
                  <a:srgbClr val="00B0F0"/>
                </a:solidFill>
              </a:rPr>
              <a:t>Неофициальные комментарии Минфина, исключительно для рабочего применения</a:t>
            </a:r>
            <a:r>
              <a:rPr lang="ru-RU" sz="2000" dirty="0"/>
              <a:t>.</a:t>
            </a:r>
          </a:p>
          <a:p>
            <a:r>
              <a:rPr lang="ru-RU" sz="2000" dirty="0"/>
              <a:t> (4) понятно, что каждая компания про себя старается отслеживать наличие санкций, но будет ли вестись какой-то единый реестр компаний, подпадающих под ПП-301?</a:t>
            </a:r>
          </a:p>
          <a:p>
            <a:r>
              <a:rPr lang="ru-RU" sz="2000" dirty="0"/>
              <a:t>-- Единый реестр вестись не будет</a:t>
            </a:r>
          </a:p>
          <a:p>
            <a:endParaRPr lang="ru-RU" sz="2000" dirty="0"/>
          </a:p>
          <a:p>
            <a:endParaRPr lang="ru-RU" sz="2000" dirty="0"/>
          </a:p>
          <a:p>
            <a:r>
              <a:rPr lang="ru-RU" sz="2000" dirty="0">
                <a:solidFill>
                  <a:srgbClr val="FF0000"/>
                </a:solidFill>
              </a:rPr>
              <a:t>Но можно использовать при необходимости неофициальные варианты, например, https://ruscifra.ru/sankcii/</a:t>
            </a:r>
          </a:p>
        </p:txBody>
      </p:sp>
    </p:spTree>
    <p:extLst>
      <p:ext uri="{BB962C8B-B14F-4D97-AF65-F5344CB8AC3E}">
        <p14:creationId xmlns:p14="http://schemas.microsoft.com/office/powerpoint/2010/main" val="6001964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2B4A153-2F45-4960-9720-886CD53D13A6}"/>
              </a:ext>
            </a:extLst>
          </p:cNvPr>
          <p:cNvPicPr>
            <a:picLocks noGrp="1" noChangeAspect="1"/>
          </p:cNvPicPr>
          <p:nvPr>
            <p:ph idx="1"/>
          </p:nvPr>
        </p:nvPicPr>
        <p:blipFill>
          <a:blip r:embed="rId2"/>
          <a:stretch>
            <a:fillRect/>
          </a:stretch>
        </p:blipFill>
        <p:spPr>
          <a:xfrm>
            <a:off x="2265028" y="604007"/>
            <a:ext cx="5670921" cy="5572956"/>
          </a:xfrm>
        </p:spPr>
      </p:pic>
    </p:spTree>
    <p:extLst>
      <p:ext uri="{BB962C8B-B14F-4D97-AF65-F5344CB8AC3E}">
        <p14:creationId xmlns:p14="http://schemas.microsoft.com/office/powerpoint/2010/main" val="25577325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AA2438D-9D6A-42DD-BD2B-9DBA8AF643BD}"/>
              </a:ext>
            </a:extLst>
          </p:cNvPr>
          <p:cNvPicPr>
            <a:picLocks noGrp="1" noChangeAspect="1"/>
          </p:cNvPicPr>
          <p:nvPr>
            <p:ph idx="1"/>
          </p:nvPr>
        </p:nvPicPr>
        <p:blipFill>
          <a:blip r:embed="rId2"/>
          <a:stretch>
            <a:fillRect/>
          </a:stretch>
        </p:blipFill>
        <p:spPr>
          <a:xfrm>
            <a:off x="2080470" y="402672"/>
            <a:ext cx="5647902" cy="5774291"/>
          </a:xfrm>
        </p:spPr>
      </p:pic>
    </p:spTree>
    <p:extLst>
      <p:ext uri="{BB962C8B-B14F-4D97-AF65-F5344CB8AC3E}">
        <p14:creationId xmlns:p14="http://schemas.microsoft.com/office/powerpoint/2010/main" val="15530636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FB98201-4960-4433-85BF-C57DC4AFC50B}"/>
              </a:ext>
            </a:extLst>
          </p:cNvPr>
          <p:cNvPicPr>
            <a:picLocks noGrp="1" noChangeAspect="1"/>
          </p:cNvPicPr>
          <p:nvPr>
            <p:ph idx="1"/>
          </p:nvPr>
        </p:nvPicPr>
        <p:blipFill>
          <a:blip r:embed="rId2"/>
          <a:stretch>
            <a:fillRect/>
          </a:stretch>
        </p:blipFill>
        <p:spPr>
          <a:xfrm>
            <a:off x="2499919" y="226503"/>
            <a:ext cx="5191407" cy="5950460"/>
          </a:xfrm>
        </p:spPr>
      </p:pic>
    </p:spTree>
    <p:extLst>
      <p:ext uri="{BB962C8B-B14F-4D97-AF65-F5344CB8AC3E}">
        <p14:creationId xmlns:p14="http://schemas.microsoft.com/office/powerpoint/2010/main" val="2892202111"/>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50032</Words>
  <Application>Microsoft Office PowerPoint</Application>
  <PresentationFormat>Широкоэкранный</PresentationFormat>
  <Paragraphs>1870</Paragraphs>
  <Slides>283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14</vt:i4>
      </vt:variant>
      <vt:variant>
        <vt:lpstr>Заголовки слайдов</vt:lpstr>
      </vt:variant>
      <vt:variant>
        <vt:i4>283</vt:i4>
      </vt:variant>
    </vt:vector>
  </HeadingPairs>
  <TitlesOfParts>
    <vt:vector size="304" baseType="lpstr">
      <vt:lpstr>Arial</vt:lpstr>
      <vt:lpstr>Calibri</vt:lpstr>
      <vt:lpstr>Calibri Light</vt:lpstr>
      <vt:lpstr>Segoe UI Historic</vt:lpstr>
      <vt:lpstr>Symbol</vt:lpstr>
      <vt:lpstr>Times New Roman</vt:lpstr>
      <vt:lpstr>Times New Roman CYR</vt:lpstr>
      <vt:lpstr>Office Theme</vt:lpstr>
      <vt:lpstr>1_Тема Office</vt:lpstr>
      <vt:lpstr>Оформление по умолчанию</vt:lpstr>
      <vt:lpstr>2_Оформление по умолчанию</vt:lpstr>
      <vt:lpstr>16_Тема Office</vt:lpstr>
      <vt:lpstr>11_Тема Office</vt:lpstr>
      <vt:lpstr>5_Тема Office</vt:lpstr>
      <vt:lpstr>8_Оформление по умолчанию</vt:lpstr>
      <vt:lpstr>8_Тема Office</vt:lpstr>
      <vt:lpstr>2_Тема Office</vt:lpstr>
      <vt:lpstr>3_Тема Office</vt:lpstr>
      <vt:lpstr>Тема Office</vt:lpstr>
      <vt:lpstr>1_Оформление по умолчанию</vt:lpstr>
      <vt:lpstr>12_Оформление по умолчанию</vt:lpstr>
      <vt:lpstr>«Закупки в условиях санкционного давления»</vt:lpstr>
      <vt:lpstr>Презентация PowerPoint</vt:lpstr>
      <vt:lpstr>Импортозамещение (национальный режим) в 223-ФЗ</vt:lpstr>
      <vt:lpstr>Презентация PowerPoint</vt:lpstr>
      <vt:lpstr>Презентация PowerPoint</vt:lpstr>
      <vt:lpstr>С 18.02.2022 – 201 ПП от 17.02.2022</vt:lpstr>
      <vt:lpstr>Последние изменения нацрежима</vt:lpstr>
      <vt:lpstr>Последние изменения нацрежима</vt:lpstr>
      <vt:lpstr>Последние изменения нацрежима –  Надо ли менять Положение?</vt:lpstr>
      <vt:lpstr>ВТО = Россия? ЕАЭС = Россия?</vt:lpstr>
      <vt:lpstr>Последние изменения нацрежима</vt:lpstr>
      <vt:lpstr>Презентация PowerPoint</vt:lpstr>
      <vt:lpstr>Презентация PowerPoint</vt:lpstr>
      <vt:lpstr>Презентация PowerPoint</vt:lpstr>
      <vt:lpstr>Федеральный закон от 26 июля 2017 г. N 187-ФЗ "О безопасности критической информационной инфраструктуры Российской Федерации"</vt:lpstr>
      <vt:lpstr>104-ФЗ от 16.04.2022 – с 01.07.2022</vt:lpstr>
      <vt:lpstr>Презентация PowerPoint</vt:lpstr>
      <vt:lpstr>Про индексацию цены договора</vt:lpstr>
      <vt:lpstr>Постановление Правительства РФ от 29 декабря 2021 г. N 2545 "О внесении изменений в постановление Правительства Российской Федерации от 13 января 2014 г. N 19« – с 08.01.2022 –  Надо ли менять Положение?</vt:lpstr>
      <vt:lpstr>Изменения по «стройке»</vt:lpstr>
      <vt:lpstr>Про рост цен на стройматериалы</vt:lpstr>
      <vt:lpstr>С 21.08.2021 - Постановление Правительства РФ от 9 августа 2021 г. N 1315 "О внесении изменений в некоторые акты Правительства Российской Федерации"</vt:lpstr>
      <vt:lpstr>С 21.08.2021 - Постановление Правительства РФ от 9 августа 2021 г. N 1315 "О внесении изменений в некоторые акты Правительства Российской Федерации"</vt:lpstr>
      <vt:lpstr>С 21.08.2021 - Постановление Правительства РФ от 9 августа 2021 г. N 1315 "О внесении изменений в некоторые акты Правительства Российской Федерации"</vt:lpstr>
      <vt:lpstr>Варианты изложения новелл в Положении</vt:lpstr>
      <vt:lpstr>Презентация PowerPoint</vt:lpstr>
      <vt:lpstr>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vt:lpstr>
      <vt:lpstr>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vt:lpstr>
      <vt:lpstr>104-ФЗ от 16.04.2022 – с 01.07.2022</vt:lpstr>
      <vt:lpstr>104-ФЗ от 16.04.2022 – с 01.07.2022</vt:lpstr>
      <vt:lpstr>Презентация PowerPoint</vt:lpstr>
      <vt:lpstr>Изменения в порядке ведения договоров</vt:lpstr>
      <vt:lpstr>Постановление Правительства Российской Федерации от 27.01.2022 № 60 "О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 с 03.02.2022</vt:lpstr>
      <vt:lpstr>Изменения в порядке размещения информации в ЕИС (908 ПП)</vt:lpstr>
      <vt:lpstr>С 03.02.2022 утратили силу коды:</vt:lpstr>
      <vt:lpstr>С 03.02.2022 утратили силу коды:</vt:lpstr>
      <vt:lpstr>С 03.02.2022 графа 6 заполняется в случае, предусмотренном пунктом 45.6 настоящего Положения, а также по строке "Всего:":</vt:lpstr>
      <vt:lpstr>Изменение закупочной стратегии с целью поддержки субъектов малого и среднего предпринимательства </vt:lpstr>
      <vt:lpstr>Постановление Правительства РФ от 7 июля 2021 г. N 1128 "О внесении изменений в некоторые акты Правительства Российской Федерации по вопросам участия субъектов малого и среднего предпринимательства в закупках товаров, работ, услуг отдельными видами юридических лиц и признании утратившими силу отдельных положений некоторых актов Правительства Российской Федерации« – с 01.01.2022</vt:lpstr>
      <vt:lpstr>Способы осуществления закупок у СМП, ССрП</vt:lpstr>
      <vt:lpstr>Презентация PowerPoint</vt:lpstr>
      <vt:lpstr>Презентация PowerPoint</vt:lpstr>
      <vt:lpstr>Возможная редакция Положения о закупке</vt:lpstr>
      <vt:lpstr>Возможная редакция Положения о закупке</vt:lpstr>
      <vt:lpstr>Возможная редакция Положения о закупке</vt:lpstr>
      <vt:lpstr>Презентация PowerPoint</vt:lpstr>
      <vt:lpstr>Постановление Правительства от 21.03.2022 № 417</vt:lpstr>
      <vt:lpstr>104-ФЗ от 16.04.2022 – с 16.04.2022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109-ФЗ от 16.04.2022 – с 01.07.2022</vt:lpstr>
      <vt:lpstr>104-ФЗ от 16.04.2022 – с 01.07.2022</vt:lpstr>
      <vt:lpstr>104-ФЗ от 16.04.2022 – с 01.07.2022</vt:lpstr>
      <vt:lpstr>104-ФЗ от 16.04.2022 – с 01.07.2022</vt:lpstr>
      <vt:lpstr>104-ФЗ от 16.04.2022 – с 01.10.2022</vt:lpstr>
      <vt:lpstr>104-ФЗ от 16.04.2022 – с 01.04.2023</vt:lpstr>
      <vt:lpstr>104-ФЗ от 16.04.2022 – с 01.04.2023</vt:lpstr>
      <vt:lpstr>104-ФЗ от 16.04.2022 – с 01.04.2023</vt:lpstr>
      <vt:lpstr>104-ФЗ от 16.04.2022 – с 01.04.2023</vt:lpstr>
      <vt:lpstr>104-ФЗ от 16.04.2022</vt:lpstr>
      <vt:lpstr>109-ФЗ от 16.04.2022 – с 01.07.2022</vt:lpstr>
      <vt:lpstr>159-ФЗ от 11.06.2022 </vt:lpstr>
      <vt:lpstr>Новые исключения из сферы регулирования 223-ФЗ</vt:lpstr>
      <vt:lpstr>159-ФЗ от 11.06.2022</vt:lpstr>
      <vt:lpstr> 160-ФЗ от 11.06.2022 вступает в силу с 01.07.2022 - Положение надо поправить до 01.10.2022</vt:lpstr>
      <vt:lpstr>Презентация PowerPoint</vt:lpstr>
      <vt:lpstr>Об основаниях неразмещения в единой информационной системе в сфере закупок товаров, работ, услуг для обеспечения государственных и муниципальных нужд </vt:lpstr>
      <vt:lpstr>Презентация PowerPoint</vt:lpstr>
      <vt:lpstr>Презентация PowerPoint</vt:lpstr>
      <vt:lpstr>Презентация PowerPoint</vt:lpstr>
      <vt:lpstr>Презентация PowerPoint</vt:lpstr>
      <vt:lpstr>Вопросы по тексту 301 ПП: Что является «сведениями о закупке ТРУ»? </vt:lpstr>
      <vt:lpstr>Вопросы по тексту 301 ПП: Что является «сведениями о закупке ТРУ»? </vt:lpstr>
      <vt:lpstr>Презентация PowerPoint</vt:lpstr>
      <vt:lpstr>Презентация PowerPoint</vt:lpstr>
      <vt:lpstr>Вопросы по тексту 301 ПП: Что является «сведениями о закупке ТРУ»? </vt:lpstr>
      <vt:lpstr>Вопросы по тексту 301 ПП: «не размещать» это право или обязанность заказчиков, в отношении которых введены санкции или ограничительные меры? </vt:lpstr>
      <vt:lpstr>Вопросы по тексту 301 ПП: Если сведения о закупке ТРУ не размещаются в ЕИС, каким образом осуществляется данная закупка? </vt:lpstr>
      <vt:lpstr>Вопросы по тексту 301 ПП: Проводить ли такую закупку с бумажными заявками или через оператора специализированной площадки? </vt:lpstr>
      <vt:lpstr>Презентация PowerPoint</vt:lpstr>
      <vt:lpstr>Вопросы по тексту 301 ПП: Как быть с выполнением норматива по МСП? </vt:lpstr>
      <vt:lpstr>Вопросы по тексту 301 ПП: Как быть с выполнением квот? </vt:lpstr>
      <vt:lpstr>Вопросы по тексту 301 ПП: Можно ли не размещать сведения о «подсанкционном» поставщике «несанкционному» заказчику? </vt:lpstr>
      <vt:lpstr>Вопросы по тексту 301 ПП: 301 ПП  распространяется только на заказчика, поименованного в санкциях (ограничениях) или его обязаны применять также организации-«дочки»? </vt:lpstr>
      <vt:lpstr>Вопросы по тексту 301 ПП: Постановление действует с 07.03.2022, что делать заказчикам, попадающим под его действие, закупки которых объявлены до 07.03.2022? </vt:lpstr>
      <vt:lpstr>Презентация PowerPoint</vt:lpstr>
      <vt:lpstr>Презентация PowerPoint</vt:lpstr>
      <vt:lpstr>Презентация PowerPoint</vt:lpstr>
      <vt:lpstr>Презентация PowerPoint</vt:lpstr>
      <vt:lpstr>Презентация PowerPoint</vt:lpstr>
      <vt:lpstr>«Некоторое упрощение»</vt:lpstr>
      <vt:lpstr>Презентация PowerPoint</vt:lpstr>
      <vt:lpstr>Об обосновании НМЦД</vt:lpstr>
      <vt:lpstr>Федеральный закон от 05.04.2021 № 86-ФЗ</vt:lpstr>
      <vt:lpstr>Федеральный закон от 05.04.2021 № 86-ФЗ</vt:lpstr>
      <vt:lpstr>Федеральный закон от 05.04.2021 № 86-ФЗ</vt:lpstr>
      <vt:lpstr>Методологическое упрощение проблемы</vt:lpstr>
      <vt:lpstr>Презентация PowerPoint</vt:lpstr>
      <vt:lpstr>Презентация PowerPoint</vt:lpstr>
      <vt:lpstr>Презентация PowerPoint</vt:lpstr>
      <vt:lpstr>Презентация PowerPoint</vt:lpstr>
      <vt:lpstr>Об обосновании НМЦД</vt:lpstr>
      <vt:lpstr>О закупке у единственного поставщика</vt:lpstr>
      <vt:lpstr>Что такое дробление?</vt:lpstr>
      <vt:lpstr>Миф № 1: Проблема дробления закупок относится только к закупкам, осуществляемым в соответствии с пунктами 4 и 5 части 1 статьи 93 Федерального закона «О контрактной системе в сфере закупок товаров, работ, услуг для обеспечения государственных и муниципальных нужд» от 05.04.2013 N 44-ФЗ (далее – Закон № 44-ФЗ), и не относится к закупкам, проводимым в соответствии с   Федеральным законом «О закупках товаров, работ, услуг отдельными видами юридических лиц» от 18.07.2011 N 223-ФЗ (далее – Закон № 223-ФЗ).</vt:lpstr>
      <vt:lpstr>Реальность:  Понятие «дробление закупки» применяется контрольным (Федеральной антимонопольной службой) и надзорным (Прокуратурой РФ) органами, как в рамках контрольно-надзорных мероприятий за соблюдением требований Закона № 44-ФЗ, так и Закона № 223-ФЗ. </vt:lpstr>
      <vt:lpstr>Примеры</vt:lpstr>
      <vt:lpstr>Миф № 2: В отсутствие в КОАПе соответствующей ответственности за дробление, в настоящее время заказчика к административной ответственности привлечь нельзя (штрафа быть не может) </vt:lpstr>
      <vt:lpstr>В будущем</vt:lpstr>
      <vt:lpstr>Реальность: В настоящее время за дробление закупок по 223-ФЗ заказчик привлекается к административной ответственности. </vt:lpstr>
      <vt:lpstr>Примеры</vt:lpstr>
      <vt:lpstr>Примеры</vt:lpstr>
      <vt:lpstr>Презентация PowerPoint</vt:lpstr>
      <vt:lpstr>Миф № 3: В случае дробления закупки заказчик привлекается либо к дисциплинарной, либо к административной ответственности.</vt:lpstr>
      <vt:lpstr>Презентация PowerPoint</vt:lpstr>
      <vt:lpstr>Презентация PowerPoint</vt:lpstr>
      <vt:lpstr>Презентация PowerPoint</vt:lpstr>
      <vt:lpstr>Миф № 4: Дробление закупки – это заключение нескольких мелких договоров с одним и тем же поставщиком. Заключение нескольких договоров по одному и тому же предмету с разными поставщиками дроблением закупки не является.</vt:lpstr>
      <vt:lpstr>Реальность: Дробление закупки - искусственное разделение необходимого заказчику товара, работы или услуги на несколько закупок с целью избежать проведения процедур конкурентных закупок, при котором количество поставщиков (один поставщик по всем договорам или несколько разных) не имеет значения.  </vt:lpstr>
      <vt:lpstr>Пример</vt:lpstr>
      <vt:lpstr>Презентация PowerPoint</vt:lpstr>
      <vt:lpstr>Постановление Правительства от 19.09.2019 № N 1215 «Об утверждении Положения о закупке товаров, работ, услуг федеральным государственным бюджетным учреждением «Российская академия наук»</vt:lpstr>
      <vt:lpstr>4 марта 2021 года Пленум Верховного суда утвердил Постановление №2 «О некоторых вопросах, возникающих в связи с применением судами антимонопольного законодательства». Кроме прочего разбираются вопросы применения Федерального закона от 26.07.2006 N 135-ФЗ «О защите конкуренции» совместно с положениями №44-ФЗ и №223-ФЗ. </vt:lpstr>
      <vt:lpstr>Миф № 5: Дробление закупки – это заключение нескольких мелких договоров в одну и ту же дату или на протяжении непродолжительного времени. Заключение нескольких мелких договоров по одному и тому же предмету, но в разные временные периоды (например, каждый месяц)  дроблением закупки не является.</vt:lpstr>
      <vt:lpstr>Реальность: Дроблением закупки может признаваться заключение мелких договоров каждый месяц в течение года, и в иные календарные периоды</vt:lpstr>
      <vt:lpstr>Примеры</vt:lpstr>
      <vt:lpstr>Примеры</vt:lpstr>
      <vt:lpstr>Примеры</vt:lpstr>
      <vt:lpstr>Примеры</vt:lpstr>
      <vt:lpstr>Миф № 6: «Дробление закупки» - это заключение нескольких договоров, стоимость каждого из которых не превышает пороговые значения, установленные в пункте 1  части 15 статьи 4 Закона  № 223-ФЗ . Понятие «дробление закупки» не применяется, если заказчик проводит несколько конкурентных процедур.</vt:lpstr>
      <vt:lpstr>Реальность: О дроблении закупки можно говорить и в случае, когда вместо одной конкурентной процедуры заказчик проводит несколько конкурентных процедур. </vt:lpstr>
      <vt:lpstr>Пример</vt:lpstr>
      <vt:lpstr>Миф № 7: За дробление закупки ответственность несет только заказчик, поставщик (подрядчик, исполнитель) не имеет рисков при заключении мелких договоров с заказчиком.</vt:lpstr>
      <vt:lpstr>Презентация PowerPoint</vt:lpstr>
      <vt:lpstr>Примеры</vt:lpstr>
      <vt:lpstr>Как выявляются факты дробления закупок?</vt:lpstr>
      <vt:lpstr>ВАЖНОЕ Определение ВС РФ от 11.03.2020 № 302-ЭС19-16620 по делу № А33-21242/2018 – все началось с закупки у ед. поставщика (1 из 6)</vt:lpstr>
      <vt:lpstr>Определение ВС РФ от 11.03.2020 № 302-ЭС19-16620 по делу № А33-21242/2018 (2 из 6)</vt:lpstr>
      <vt:lpstr>Определение ВС РФ от 11.03.2020 № 302-ЭС19-16620 по делу № А33-21242/2018 (3 из 6)</vt:lpstr>
      <vt:lpstr>Определение ВС РФ от 11.03.2020 № 302-ЭС19-16620 по делу № А33-21242/2018 (4 из 6)</vt:lpstr>
      <vt:lpstr>Определение ВС РФ от 11.03.2020 № 302-ЭС19-16620 по делу № А33-21242/2018 (5 из 6)</vt:lpstr>
      <vt:lpstr>Определение ВС РФ от 11.03.2020 № 302-ЭС19-16620 по делу № А33-21242/2018 (6 из 6)</vt:lpstr>
      <vt:lpstr>Обзор судебной практики Верховного Суда Российской Федерации N 2 (2020) (утв. Президиумом Верховного Суда РФ 22 июля 2020 г.)</vt:lpstr>
      <vt:lpstr>Обзор судебной практики Верховного Суда Российской Федерации N 2 (2020) (утв. Президиумом Верховного Суда РФ 22 июля 2020 г.)</vt:lpstr>
      <vt:lpstr>Обзор судебной практики Верховного Суда Российской Федерации N 2 (2020) (утв. Президиумом Верховного Суда РФ 22 июля 2020 г.)</vt:lpstr>
      <vt:lpstr>Обзор судебной практики Верховного Суда Российской Федерации N 2 (2020) (утв. Президиумом Верховного Суда РФ 22 июля 2020 г.)</vt:lpstr>
      <vt:lpstr>КоАП РФ Статья 14.32. Заключение ограничивающего конкуренцию соглашения, осуществление ограничивающих конкуренцию согласованных действий, координация экономической деятельности  </vt:lpstr>
      <vt:lpstr>Стратегия подготовки ТЗ инициаторами </vt:lpstr>
      <vt:lpstr>1 шаг</vt:lpstr>
      <vt:lpstr>2 шаг</vt:lpstr>
      <vt:lpstr>2 шаг</vt:lpstr>
      <vt:lpstr>Основные нарушения по ГОСТам</vt:lpstr>
      <vt:lpstr>Презентация PowerPoint</vt:lpstr>
      <vt:lpstr>2 шаг</vt:lpstr>
      <vt:lpstr>3 шаг</vt:lpstr>
      <vt:lpstr>3 шаг</vt:lpstr>
      <vt:lpstr>Чего в ТЗ делать нельзя</vt:lpstr>
      <vt:lpstr>Презентация PowerPoint</vt:lpstr>
      <vt:lpstr>I. НАРУШЕНИЯ ОБЯЗАТЕЛЬНОГО ПОРЯДКА ИНФОРМАЦИОННОГО ОБЕСПЕЧЕНИЯ ЗАКУПКИ 1.1. Нарушения сроков размещения информации в ЕИС или неразмещение информации </vt:lpstr>
      <vt:lpstr>Что за такое бывает в соответствии со статьей 7.32.3 КОАП?</vt:lpstr>
      <vt:lpstr>По размещению Положения</vt:lpstr>
      <vt:lpstr>По неразмещению Положения - примеры</vt:lpstr>
      <vt:lpstr>По неразмещению Положения - примеры</vt:lpstr>
      <vt:lpstr>По неразмещению Положения - примеры</vt:lpstr>
      <vt:lpstr>По неразмещению Положения - примеры</vt:lpstr>
      <vt:lpstr>По неразмещению Положения - примеры</vt:lpstr>
      <vt:lpstr>По неприведению Положения в соответствие с изменениями в 223-ФЗ - примеры</vt:lpstr>
      <vt:lpstr>По неприведению Положения в соответствие с изменениями в 223-ФЗ - примеры</vt:lpstr>
      <vt:lpstr>Решение АС Красноярского края 10.09.2019 по делу № А33-20533/2019 (1 из 2)</vt:lpstr>
      <vt:lpstr>Решение АС Красноярского края 10.09.2019 по делу № А33-20533/2019 (2 из 2)</vt:lpstr>
      <vt:lpstr>По неразмещению изменений в Положение - примеры</vt:lpstr>
      <vt:lpstr>По неразмещению изменений в Положение - примеры</vt:lpstr>
      <vt:lpstr>По неразмещению изменений в Положение - примеры</vt:lpstr>
      <vt:lpstr>По нарушению сроков размещения изменений в Положение - примеры</vt:lpstr>
      <vt:lpstr>По нарушению сроков размещения изменений в Положение - примеры</vt:lpstr>
      <vt:lpstr>По размещению плана закупок</vt:lpstr>
      <vt:lpstr>По неразмещению Плана закупок- примеры</vt:lpstr>
      <vt:lpstr>По неразмещению Плана закупок- примеры</vt:lpstr>
      <vt:lpstr>По неразмещению Плана закупок- примеры</vt:lpstr>
      <vt:lpstr>По нарушению сроков размещения Плана закупок- примеры</vt:lpstr>
      <vt:lpstr>По нарушению сроков размещения Плана закупок- примеры</vt:lpstr>
      <vt:lpstr>По нарушению сроков размещения Плана закупок- примеры</vt:lpstr>
      <vt:lpstr>По нарушению сроков размещения Плана закупок- примеры</vt:lpstr>
      <vt:lpstr>По размещению извещения, документации, проекта договора, протокола </vt:lpstr>
      <vt:lpstr>Пример – по неправильному размещению информации</vt:lpstr>
      <vt:lpstr> Пример по протоколу - Шебекинской межрайонной прокуратурой (Белгородская обл.) выявлены нарушения законодательства о закупках для муниципальных нужд</vt:lpstr>
      <vt:lpstr>По размещению ежемесячной отчетности</vt:lpstr>
      <vt:lpstr>После вмешательства прокуратуры Первомайского района Томской области местными образовательными организациями в Единой информационной системе в сфере закупок размещены предусмотренные законом сведения </vt:lpstr>
      <vt:lpstr>По размещению информации в реестре договоров</vt:lpstr>
      <vt:lpstr>Пример – по новелле</vt:lpstr>
      <vt:lpstr>Пример – по новелле</vt:lpstr>
      <vt:lpstr>Пример – по невнесению информации об исполнении договора в реестр</vt:lpstr>
      <vt:lpstr>Пример – по нарушению сроков включения договора в реестр</vt:lpstr>
      <vt:lpstr>Пример- по нарушению сроков внесения информации об изменении договора в реестр</vt:lpstr>
      <vt:lpstr>По размещению годового отчета о закупках у субъектов МСП</vt:lpstr>
      <vt:lpstr>По результатам проверки прокуратуры Завитинского района  (Амурская обл.) генеральный директор коммерческой организации привлечен к административной ответственности за нарушение законодательства о закупках </vt:lpstr>
      <vt:lpstr>Прокуратурой Ленинского района города Иркутска обеспечено исполнение требований законодательства в сфере закупок </vt:lpstr>
      <vt:lpstr>Прокуратурой Первомайского района г. Пензы при проверке деятельности ООО «Горводоканал» выявлены нарушения федерального законодательства </vt:lpstr>
      <vt:lpstr>Странное решение № 1</vt:lpstr>
      <vt:lpstr>Странное решение № 2</vt:lpstr>
      <vt:lpstr>1.2. Нарушения порядка размещения информации в ЕИС 1.2.1. Нарушения в форме плана закупок товаров, (работ, услуг) </vt:lpstr>
      <vt:lpstr>Презентация PowerPoint</vt:lpstr>
      <vt:lpstr>Прокуратура Автограда (Респ.Татарстан) выявила нарушения законодательства о контрактной системе в сфере закупок </vt:lpstr>
      <vt:lpstr>1.2.2. Нарушения состава извещения о закупке, документации о закупке, протоколов, составленных по результатам закупки</vt:lpstr>
      <vt:lpstr>Что за такое бывает в соответствии со статьей 7.32.3 КОАП?</vt:lpstr>
      <vt:lpstr>Презентация PowerPoint</vt:lpstr>
      <vt:lpstr>Презентация PowerPoint</vt:lpstr>
      <vt:lpstr>По постановлению Свободненской городской прокуратуры (Амурская обл.) директор спортивной школы привлечен к административной ответственности за нарушения законодательства о закупках </vt:lpstr>
      <vt:lpstr>Прокуратурой Суземского района (Брянская обл.) выявлены нарушения законодательства в сфере закупок </vt:lpstr>
      <vt:lpstr>В Ингушетии сотрудница аэропорта Магас привлечена к административной ответственности за нарушение порядка осуществления закупок </vt:lpstr>
      <vt:lpstr>В Хабаровске по инициативе прокурора межмуниципальное предприятие понесло наказание за несоблюдение требований законодательства о закупках товаров, работ и услуг </vt:lpstr>
      <vt:lpstr>Шадринским межрайонным прокурором (Курганская область)  выявлены нарушения законодательства о закупках товаров, работ, услуг отдельными видами юридических лиц</vt:lpstr>
      <vt:lpstr>II. НАРУШЕНИЯ В ПОЛОЖЕНИИ О ЗАКУПКЕ 2.1. Формальные (технические) нарушения  </vt:lpstr>
      <vt:lpstr>Презентация PowerPoint</vt:lpstr>
      <vt:lpstr>2.2. Содержательные нарушения   </vt:lpstr>
      <vt:lpstr>Презентация PowerPoint</vt:lpstr>
      <vt:lpstr>В Белогорском районе Амурской области по требованию прокурора администрации общеобразовательных учреждений устранили нарушения законодательства о закупках </vt:lpstr>
      <vt:lpstr>В Сегежском районе (Респ. Карелия) прокуратура выявила нарушения закона при регламентировании закупочной деятельности </vt:lpstr>
      <vt:lpstr>Примеры нарушений принципа информационной открытости закупки</vt:lpstr>
      <vt:lpstr>Примеры нарушений принципа равноправия, справедливости, отсутствия дискриминации и необоснованных ограничений конкуренции по отношению к участникам закупки</vt:lpstr>
      <vt:lpstr>III. НАРУШЕНИЯ В ПРАКТИЧЕСКИХ ДЕЙСТВИЯХ ЗАКАЗЧИКОВ </vt:lpstr>
      <vt:lpstr>Презентация PowerPoint</vt:lpstr>
      <vt:lpstr>Прокуратурой Ардатовского района (Нижегороджская обл.) выявлены нарушения законодательства о закупках со стороны предприятия жилищно-коммунального комплекса</vt:lpstr>
      <vt:lpstr>Должностное лицо унитарного предприятия привлечено к административной ответственности за нарушение порядка осуществления закупок (Чеченская Респ.) </vt:lpstr>
      <vt:lpstr>Прокуратура (Липецкая обл.) пресекла незаконную закупку "люксового" автомобиля для муниципального учреждения </vt:lpstr>
      <vt:lpstr>Еще немного про ед. поставщика</vt:lpstr>
      <vt:lpstr>Должностное лицо университета привлечено к административной ответственности</vt:lpstr>
      <vt:lpstr>По протестам прокурора Полесского района (Калининградская обл.) приняты меры к устранению нарушений требований законодательства о коррупции, выразившиеся в не проведении конкурентных процедур при закупках</vt:lpstr>
      <vt:lpstr>Шарыповская межрайонная прокуратура (Красноярский край)  принимает меры к устранению нарушений законодательства о контрактной системе </vt:lpstr>
      <vt:lpstr>Прокуратурой выявлены нарушения законодательства о закупках в деятельности двух учреждений Ельца (Липецкая область)</vt:lpstr>
      <vt:lpstr>В Ишиме (Тюменская обл.) по результатам прокурорской проверки директор МАУК Цирковая студия «Мечта» уволен за нарушение антикоррупционного законодательства </vt:lpstr>
      <vt:lpstr>3.2. Уклонение от проведения закупок в электронной форме</vt:lpstr>
      <vt:lpstr>Что за такое бывает в соответствии со статьей 7.32.3 КОАП?</vt:lpstr>
      <vt:lpstr>В учреждении социального обслуживания выявлены нарушения законодательства о закупках товаров, работ, услуг отдельными видами юридических лиц </vt:lpstr>
      <vt:lpstr>По требованию прокуратуры Абзелиловского района  (Респ. Башкортостан) директор лесхоза оштрафован за нарушения законодательства о закупках </vt:lpstr>
      <vt:lpstr>О результатах проверок исполнения закона при осуществлении закупок у единственного поставщика (Калининградская обл.) </vt:lpstr>
      <vt:lpstr>3.3. Нарушения в документации о закупке </vt:lpstr>
      <vt:lpstr>По постановлению заместителя Московского межрегионального транспортного прокурора ОАО «РЖД» привлечено к административной ответственности за нарушения требований законодательства о закупках </vt:lpstr>
      <vt:lpstr> Ставропольской транспортной прокуратурой приняты меры к устранению нарушений требований законодательства о закупках товаров, работ и услуг </vt:lpstr>
      <vt:lpstr>Презентация PowerPoint</vt:lpstr>
      <vt:lpstr>Прокуратура Западного административного округа города Краснодара провела проверку соблюдения законодательства о закупках товаров отдельными видами юридических лиц. </vt:lpstr>
      <vt:lpstr>После вмешательства прокуратуры автономного округа отменена закупка дорогостоящих внедорожников </vt:lpstr>
      <vt:lpstr>По требованию Белгородской транспортной прокуратуры ОАО «РЖД» оштрафовано за нарушения законодательства при закупках продуктов питания для детей в оздоровительном лагере </vt:lpstr>
      <vt:lpstr>Прокуратурой города Калуги проведена проверка исполнения законодательства о закупках товаров, работ, услуг отдельными видами юридических лиц в деятельности ГП «Калугаоблводоканал», в ходе которой выявлены нарушения действующего законодательства </vt:lpstr>
      <vt:lpstr>Прокуратура Туринского района проверила исполнение образовательными организациями Туринского городского округа требований законодательства в сфере закупок товаров, работ, услуг. </vt:lpstr>
      <vt:lpstr>По инициативе прокуратуры Ростовской области оштрафован виновный в ограничении конкуренции директор учреждения, торги признаны незаконными </vt:lpstr>
      <vt:lpstr>Краевое государственное автономное учреждение «Красноярская база авиационной и наземной охраны лесов» привлечено к административной ответственности за ограничение конкуренции при проведении закупок </vt:lpstr>
      <vt:lpstr>После вмешательства прокуратуры Центрального административного округа города Краснодара отменена закупка дорогостоящего автомобиля </vt:lpstr>
      <vt:lpstr>По постановлению прокуратуры Краснопартизанского района к административной ответственности за нарушение закона в сфере закупок привлечен директор учреждения </vt:lpstr>
      <vt:lpstr>3.4. Нарушения в действиях закупочной комиссии</vt:lpstr>
      <vt:lpstr>Что за такое бывает в соответствии со статьей 7.32.3 КОАП?</vt:lpstr>
      <vt:lpstr>3.5. Нарушения при заключении и исполнении договоров</vt:lpstr>
      <vt:lpstr>Федеральный закон от 22.12.2020 № 453-ФЗ "О внесении изменений в статьи 7.32.3 и 23.83 Кодекса Российской Федерации об административных правонарушениях« – с.02.01.2021</vt:lpstr>
      <vt:lpstr>Прокуратура Киевского района г. Симферополя принимает меры к устранению нарушений прав предпринимателей </vt:lpstr>
      <vt:lpstr>В Балашове по результатам принятых мер прокурорского реагирования восстановлены права предпринимателя на оплату исполненного договора</vt:lpstr>
      <vt:lpstr>Прокуратура Левобережного района г. Липецка защитила имущественные права субъекта малого бизнеса</vt:lpstr>
      <vt:lpstr>В Симферополе государственное предприятие оштрафовано за несвоевременную оплату работ по договорам </vt:lpstr>
      <vt:lpstr>Кольчугинской межрайонной прокуратурой (Владимирская обл.) выявлены нарушения законодательства о закупках в деятельности муниципального предприятия </vt:lpstr>
      <vt:lpstr>Органами прокуратуры Краснодарского края выявлены нарушения прав предпринимателей по договорам на поставку товаров (работ, услуг) </vt:lpstr>
      <vt:lpstr>После вмешательства прокуратуры в Симферополе перед предпринимателем погашена задолженность по исполненному контракту </vt:lpstr>
      <vt:lpstr>По материалам прокуратуры директор муниципального предприятия привлечен к административной ответственности за несвоевременные расчеты с подрядчиками по исполненным контрактам </vt:lpstr>
      <vt:lpstr>После вмешательства прокуратуры перед предпринимателем погашена задолженность по исполненному контракту на сумму свыше 25 млн рублей </vt:lpstr>
      <vt:lpstr>По результатам проверки прокуратуры Закаменского района (Респ. Бурятия) субъекту малого предпринимательства произведена оплата за выполненные работы </vt:lpstr>
      <vt:lpstr>Прокуратурой города защищены права субъектов малого предпринимательства на своевременную оплату по договору </vt:lpstr>
      <vt:lpstr>В Иркутской области после прокурорского вмешательства погашена задолженность по контрактам на сумму свыше 6 млн рублей </vt:lpstr>
      <vt:lpstr>В Нижегородской области в результате прокурорского вмешательства перед субъектами предпринимательства погашены долги по исполненным контрактам на сумму свыше 21 млн рублей </vt:lpstr>
      <vt:lpstr>Прокуратурой Автозаводского района г. Тольятти приняты меры реагирования в связи несвоевременной оплатой субъекту малого предпринимательства выполненных по госконтракту работ </vt:lpstr>
      <vt:lpstr>В Нижегородской области в результате прокурорского вмешательства перед субъектами предпринимательства погашены долги по исполненным контрактам на сумму свыше 21 млн рублей </vt:lpstr>
      <vt:lpstr>Проверяют сроки даже не по МСП</vt:lpstr>
      <vt:lpstr>3.6. Неправильное применение Закона № 223-ФЗ </vt:lpstr>
      <vt:lpstr>Специализированная прокуратура вскрыла факты осуществления бюджетным учреждением закупок в порядке, не предусмотренном действующим законодательством (Хабаровский край) </vt:lpstr>
      <vt:lpstr>По инициативе прокуратуры Майминского района за заключение муниципального контракта без проведения конкурсных процедур заказчик привлечен к административной ответственности</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корпоративных закупок в 2021 – 2022 годах.</dc:title>
  <dc:creator>Tatyana Trefilova</dc:creator>
  <cp:lastModifiedBy>Tatyana Trefilova</cp:lastModifiedBy>
  <cp:revision>278</cp:revision>
  <dcterms:created xsi:type="dcterms:W3CDTF">2021-09-14T03:17:04Z</dcterms:created>
  <dcterms:modified xsi:type="dcterms:W3CDTF">2022-06-16T10:22:19Z</dcterms:modified>
</cp:coreProperties>
</file>