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4" r:id="rId5"/>
    <p:sldId id="262" r:id="rId6"/>
    <p:sldId id="265" r:id="rId7"/>
    <p:sldId id="266" r:id="rId8"/>
    <p:sldId id="267" r:id="rId9"/>
    <p:sldId id="268" r:id="rId10"/>
    <p:sldId id="269" r:id="rId11"/>
    <p:sldId id="270" r:id="rId12"/>
    <p:sldId id="273" r:id="rId13"/>
    <p:sldId id="277" r:id="rId14"/>
    <p:sldId id="274" r:id="rId15"/>
    <p:sldId id="275" r:id="rId16"/>
    <p:sldId id="276" r:id="rId17"/>
    <p:sldId id="271" r:id="rId18"/>
    <p:sldId id="25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FF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694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757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197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410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69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22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75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198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271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41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227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81CB-372F-4B08-A39B-AF3D33FE9BA0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98836-2857-4CA1-80AF-AF427E796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50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-6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21000">
                <a:srgbClr val="4FBAAD"/>
              </a:gs>
              <a:gs pos="54000">
                <a:srgbClr val="009DB1"/>
              </a:gs>
              <a:gs pos="81000">
                <a:srgbClr val="006581"/>
              </a:gs>
            </a:gsLst>
            <a:lin ang="10800000" scaled="1"/>
          </a:gradFill>
        </p:spPr>
      </p:pic>
      <p:sp>
        <p:nvSpPr>
          <p:cNvPr id="6" name="Прямоугольник 5"/>
          <p:cNvSpPr/>
          <p:nvPr/>
        </p:nvSpPr>
        <p:spPr>
          <a:xfrm>
            <a:off x="382239" y="2695771"/>
            <a:ext cx="11598518" cy="1731049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968" marR="6387" algn="ctr">
              <a:spcBef>
                <a:spcPts val="126"/>
              </a:spcBef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anose="020B0502040204020203" pitchFamily="34" charset="0"/>
              </a:rPr>
              <a:t>ДИАЛОГ ЗАКАЗЧИКОВ И ПОСТАВЩИКОВ: 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egoe UI" panose="020B0502040204020203" pitchFamily="34" charset="0"/>
            </a:endParaRPr>
          </a:p>
          <a:p>
            <a:pPr marL="15968" marR="6387" algn="ctr">
              <a:spcBef>
                <a:spcPts val="126"/>
              </a:spcBef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anose="020B0502040204020203" pitchFamily="34" charset="0"/>
              </a:rPr>
              <a:t>КАК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anose="020B0502040204020203" pitchFamily="34" charset="0"/>
              </a:rPr>
              <a:t>РАБОТАТЬ В УСЛОВИЯХ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anose="020B0502040204020203" pitchFamily="34" charset="0"/>
              </a:rPr>
              <a:t>САНКЦИЙ</a:t>
            </a:r>
            <a:endParaRPr lang="ru-RU" sz="6000" b="1" spc="19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egoe UI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27893" y="4751791"/>
            <a:ext cx="2536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pc="-6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 ПО 223-ФЗ</a:t>
            </a:r>
            <a:endParaRPr lang="ru-RU" b="1" spc="19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xmlns="" id="{7B0408AD-F06C-4A19-B50F-8A8066C8A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9533" y="6327246"/>
            <a:ext cx="9432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T Astra Serif" pitchFamily="18" charset="0"/>
                <a:cs typeface="Arial" charset="0"/>
              </a:rPr>
              <a:t>Ульяновск,  </a:t>
            </a: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T Astra Serif" pitchFamily="18" charset="0"/>
                <a:cs typeface="Arial" charset="0"/>
              </a:rPr>
              <a:t>2022</a:t>
            </a:r>
            <a:endParaRPr lang="ru-RU" alt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PT Astra Serif" pitchFamily="18" charset="0"/>
              <a:cs typeface="Arial" charset="0"/>
            </a:endParaRPr>
          </a:p>
        </p:txBody>
      </p:sp>
      <p:sp>
        <p:nvSpPr>
          <p:cNvPr id="13" name="Объект 4"/>
          <p:cNvSpPr txBox="1">
            <a:spLocks/>
          </p:cNvSpPr>
          <p:nvPr/>
        </p:nvSpPr>
        <p:spPr>
          <a:xfrm>
            <a:off x="382239" y="630373"/>
            <a:ext cx="11427509" cy="10507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Агентство государственных закупок </a:t>
            </a:r>
          </a:p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Ульяновской области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0347158" y="150944"/>
            <a:ext cx="1481827" cy="11969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351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263844_53-phonoteka_org-p-fon-dlya-prezentatsii-strogii-no-krasivii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2583" y="3657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+mn-lt"/>
              </a:rPr>
              <a:t>I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. ВОЗНИКНОВЕНИЕ ОБСТОЯТЕЛЬСТВ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49363" y="1324148"/>
            <a:ext cx="11566174" cy="539749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</a:rPr>
              <a:t>Необходимо одновременное наличие </a:t>
            </a:r>
            <a:r>
              <a:rPr lang="ru-RU" sz="2400" dirty="0" smtClean="0">
                <a:solidFill>
                  <a:srgbClr val="002060"/>
                </a:solidFill>
              </a:rPr>
              <a:t>двух </a:t>
            </a:r>
            <a:r>
              <a:rPr lang="ru-RU" sz="2400" dirty="0">
                <a:solidFill>
                  <a:srgbClr val="002060"/>
                </a:solidFill>
              </a:rPr>
              <a:t>условий</a:t>
            </a:r>
            <a:r>
              <a:rPr lang="ru-RU" sz="2400" dirty="0" smtClean="0">
                <a:solidFill>
                  <a:srgbClr val="002060"/>
                </a:solidFill>
              </a:rPr>
              <a:t>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dirty="0">
              <a:solidFill>
                <a:srgbClr val="00206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 срок </a:t>
            </a:r>
            <a:r>
              <a:rPr lang="ru-RU" sz="2400" dirty="0">
                <a:solidFill>
                  <a:srgbClr val="002060"/>
                </a:solidFill>
              </a:rPr>
              <a:t>осуществления закупки – до </a:t>
            </a:r>
            <a:r>
              <a:rPr lang="ru-RU" sz="2400" dirty="0" smtClean="0">
                <a:solidFill>
                  <a:srgbClr val="002060"/>
                </a:solidFill>
              </a:rPr>
              <a:t>31.12.2022 включительно;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800" dirty="0">
              <a:solidFill>
                <a:srgbClr val="00206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 ввиду введения в отношении РФ ограничительных мер, применение конкурентных способов, требующих значительных временных затрат, нецелесообразно и имеется прямая причинно-следственная связь между обстоятельствами и мерами.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2400" dirty="0">
              <a:solidFill>
                <a:srgbClr val="00206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</a:rPr>
              <a:t>Заказчики </a:t>
            </a:r>
            <a:r>
              <a:rPr lang="ru-RU" sz="2400" dirty="0" smtClean="0">
                <a:solidFill>
                  <a:srgbClr val="002060"/>
                </a:solidFill>
              </a:rPr>
              <a:t>должны </a:t>
            </a:r>
            <a:r>
              <a:rPr lang="ru-RU" sz="2400" dirty="0" smtClean="0">
                <a:solidFill>
                  <a:srgbClr val="002060"/>
                </a:solidFill>
              </a:rPr>
              <a:t>учитывать разъяснения</a:t>
            </a:r>
            <a:r>
              <a:rPr lang="ru-RU" sz="2400" dirty="0" smtClean="0">
                <a:solidFill>
                  <a:srgbClr val="002060"/>
                </a:solidFill>
              </a:rPr>
              <a:t> федеральных ведомств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об</a:t>
            </a:r>
            <a:r>
              <a:rPr lang="ru-RU" sz="2400" dirty="0" smtClean="0">
                <a:solidFill>
                  <a:srgbClr val="002060"/>
                </a:solidFill>
              </a:rPr>
              <a:t> исключительности </a:t>
            </a:r>
            <a:r>
              <a:rPr lang="ru-RU" sz="2400" dirty="0">
                <a:solidFill>
                  <a:srgbClr val="002060"/>
                </a:solidFill>
              </a:rPr>
              <a:t>характера применения случаев закупки с </a:t>
            </a:r>
            <a:r>
              <a:rPr lang="ru-RU" sz="2400" dirty="0" err="1" smtClean="0">
                <a:solidFill>
                  <a:srgbClr val="002060"/>
                </a:solidFill>
              </a:rPr>
              <a:t>едпоставщиком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(цель - необходимость </a:t>
            </a:r>
            <a:r>
              <a:rPr lang="ru-RU" sz="2400" dirty="0">
                <a:solidFill>
                  <a:srgbClr val="002060"/>
                </a:solidFill>
              </a:rPr>
              <a:t>защиты национальных интересов </a:t>
            </a:r>
            <a:r>
              <a:rPr lang="ru-RU" sz="2400" dirty="0" smtClean="0">
                <a:solidFill>
                  <a:srgbClr val="002060"/>
                </a:solidFill>
              </a:rPr>
              <a:t>РФ </a:t>
            </a:r>
            <a:r>
              <a:rPr lang="ru-RU" sz="2400" dirty="0">
                <a:solidFill>
                  <a:srgbClr val="002060"/>
                </a:solidFill>
              </a:rPr>
              <a:t>в связи 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с </a:t>
            </a:r>
            <a:r>
              <a:rPr lang="ru-RU" sz="2400" dirty="0">
                <a:solidFill>
                  <a:srgbClr val="002060"/>
                </a:solidFill>
              </a:rPr>
              <a:t>недружественными действиями иностранных </a:t>
            </a:r>
            <a:r>
              <a:rPr lang="ru-RU" sz="2400" dirty="0" smtClean="0">
                <a:solidFill>
                  <a:srgbClr val="002060"/>
                </a:solidFill>
              </a:rPr>
              <a:t>государств):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</a:rPr>
              <a:t> письмо </a:t>
            </a:r>
            <a:r>
              <a:rPr lang="ru-RU" sz="2400" dirty="0">
                <a:solidFill>
                  <a:srgbClr val="FF0000"/>
                </a:solidFill>
              </a:rPr>
              <a:t>ФАС России от 17.03.2022 № МШ/22107/22 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</a:rPr>
              <a:t> письмо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Минпромторга</a:t>
            </a:r>
            <a:r>
              <a:rPr lang="ru-RU" sz="2400" dirty="0">
                <a:solidFill>
                  <a:srgbClr val="FF0000"/>
                </a:solidFill>
              </a:rPr>
              <a:t> России от </a:t>
            </a:r>
            <a:r>
              <a:rPr lang="ru-RU" sz="2400" dirty="0" smtClean="0">
                <a:solidFill>
                  <a:srgbClr val="FF0000"/>
                </a:solidFill>
              </a:rPr>
              <a:t>27.04.2022 № </a:t>
            </a:r>
            <a:r>
              <a:rPr lang="ru-RU" sz="2400" dirty="0">
                <a:solidFill>
                  <a:srgbClr val="FF0000"/>
                </a:solidFill>
              </a:rPr>
              <a:t>ОВ-39122/12; 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</a:rPr>
              <a:t> указание </a:t>
            </a:r>
            <a:r>
              <a:rPr lang="ru-RU" sz="2400" dirty="0">
                <a:solidFill>
                  <a:srgbClr val="FF0000"/>
                </a:solidFill>
              </a:rPr>
              <a:t>Генпрокуратуры РФ от 11.03.2022 № 140/20</a:t>
            </a:r>
            <a:r>
              <a:rPr lang="ru-RU" sz="2400" dirty="0" smtClean="0">
                <a:solidFill>
                  <a:srgbClr val="FF0000"/>
                </a:solidFill>
              </a:rPr>
              <a:t>).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2357414" y="590307"/>
            <a:ext cx="9340769" cy="4"/>
          </a:xfrm>
          <a:prstGeom prst="line">
            <a:avLst/>
          </a:prstGeom>
          <a:ln w="444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284295" y="127206"/>
            <a:ext cx="1481827" cy="11969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720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263844_53-phonoteka_org-p-fon-dlya-prezentatsii-strogii-no-krasivii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-2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93817" y="1385815"/>
            <a:ext cx="11513328" cy="475777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24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2400" dirty="0"/>
          </a:p>
        </p:txBody>
      </p:sp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284295" y="105412"/>
            <a:ext cx="1481827" cy="11969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050418" y="285732"/>
            <a:ext cx="8984967" cy="81434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Причинами возникновения обстоятельств могут быть: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1018" y="2762981"/>
            <a:ext cx="5706826" cy="3737811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dirty="0" smtClean="0"/>
              <a:t>Нецелесообразность </a:t>
            </a:r>
            <a:r>
              <a:rPr lang="ru-RU" sz="2200" dirty="0"/>
              <a:t>осуществления закупки конкурентным способом ввиду уникальности конкретного поставщика (например, наличие исключительных полномочий только у конкретного поставщика в соответствующей сфере деятельности, наличие требуемых заказчику ТРУ только у </a:t>
            </a:r>
            <a:r>
              <a:rPr lang="ru-RU" sz="2200" dirty="0" err="1"/>
              <a:t>едпоставщика</a:t>
            </a:r>
            <a:r>
              <a:rPr lang="ru-RU" sz="2200" dirty="0"/>
              <a:t> в данном регионе и невозможность привлечения поставщиков из других регионов ввиду введения ограничительных мер </a:t>
            </a:r>
            <a:r>
              <a:rPr lang="ru-RU" sz="2200" dirty="0" smtClean="0"/>
              <a:t>и </a:t>
            </a:r>
            <a:r>
              <a:rPr lang="ru-RU" sz="2200" dirty="0"/>
              <a:t>иное).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06957" y="1543627"/>
            <a:ext cx="4155681" cy="845885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В случае определения единственного поставщика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088108" y="1543628"/>
            <a:ext cx="4155681" cy="845885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В случае определения конкретной закупки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24753" y="2762981"/>
            <a:ext cx="5682392" cy="3737812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dirty="0"/>
              <a:t>Нецелесообразность осуществления конкретной закупки конкурентным способом ввиду наличия объективных и субъективных причин, связанных с введением в отношении РФ ограничительных мер </a:t>
            </a:r>
            <a:r>
              <a:rPr lang="ru-RU" sz="2200" dirty="0" smtClean="0"/>
              <a:t>(</a:t>
            </a:r>
            <a:r>
              <a:rPr lang="ru-RU" sz="2200" dirty="0"/>
              <a:t>например, безрезультатное </a:t>
            </a:r>
            <a:r>
              <a:rPr lang="ru-RU" sz="2200" dirty="0" smtClean="0"/>
              <a:t>проведение </a:t>
            </a:r>
            <a:r>
              <a:rPr lang="ru-RU" sz="2200" dirty="0"/>
              <a:t>конкретной закупки конкурентным способом, при этом проведение новых конкурентных процедур </a:t>
            </a:r>
            <a:r>
              <a:rPr lang="ru-RU" sz="2200" dirty="0" smtClean="0"/>
              <a:t>нецелесообразно </a:t>
            </a:r>
            <a:r>
              <a:rPr lang="ru-RU" sz="2200" dirty="0"/>
              <a:t>и обусловлено срочностью </a:t>
            </a:r>
            <a:r>
              <a:rPr lang="ru-RU" sz="2200" dirty="0" smtClean="0"/>
              <a:t>в </a:t>
            </a:r>
            <a:r>
              <a:rPr lang="ru-RU" sz="2200" dirty="0"/>
              <a:t>целях нормального жизнеобеспечения населения и иное).</a:t>
            </a:r>
          </a:p>
        </p:txBody>
      </p:sp>
    </p:spTree>
    <p:extLst>
      <p:ext uri="{BB962C8B-B14F-4D97-AF65-F5344CB8AC3E}">
        <p14:creationId xmlns:p14="http://schemas.microsoft.com/office/powerpoint/2010/main" val="69272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263844_53-phonoteka_org-p-fon-dlya-prezentatsii-strogii-no-krasivii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20090" y="-2678629"/>
            <a:ext cx="6858003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2583" y="3657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+mn-lt"/>
              </a:rPr>
              <a:t>I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. ВОЗНИКНОВЕНИЕ ОБСТОЯТЕЛЬСТВ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2357414" y="590307"/>
            <a:ext cx="9340769" cy="4"/>
          </a:xfrm>
          <a:prstGeom prst="line">
            <a:avLst/>
          </a:prstGeom>
          <a:ln w="444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899193" y="1293661"/>
            <a:ext cx="2582057" cy="53328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968" marR="6387" algn="ctr">
              <a:spcBef>
                <a:spcPts val="126"/>
              </a:spcBef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anose="020B0502040204020203" pitchFamily="34" charset="0"/>
              </a:rPr>
              <a:t>Инициатор*</a:t>
            </a:r>
            <a:endParaRPr lang="ru-RU" sz="2200" b="1" spc="19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89256" y="1703718"/>
            <a:ext cx="2644514" cy="744722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968" marR="6387" algn="ctr">
              <a:spcBef>
                <a:spcPts val="126"/>
              </a:spcBef>
            </a:pPr>
            <a:r>
              <a:rPr lang="ru-RU" sz="2200" dirty="0" smtClean="0">
                <a:cs typeface="Segoe UI" panose="020B0502040204020203" pitchFamily="34" charset="0"/>
              </a:rPr>
              <a:t>В собственных интересах</a:t>
            </a:r>
            <a:endParaRPr lang="ru-RU" sz="2200" spc="19" dirty="0">
              <a:cs typeface="Segoe UI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618327" y="1718089"/>
            <a:ext cx="2644514" cy="74701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968" marR="6387" algn="ctr">
              <a:spcBef>
                <a:spcPts val="126"/>
              </a:spcBef>
            </a:pPr>
            <a:r>
              <a:rPr lang="ru-RU" sz="2200" dirty="0" smtClean="0">
                <a:cs typeface="Segoe UI" panose="020B0502040204020203" pitchFamily="34" charset="0"/>
              </a:rPr>
              <a:t>В интересах заказчиков</a:t>
            </a:r>
            <a:endParaRPr lang="ru-RU" sz="2200" spc="19" dirty="0">
              <a:cs typeface="Segoe UI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48895" y="2394678"/>
            <a:ext cx="3510252" cy="1062962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968" marR="6387" algn="ctr">
              <a:spcBef>
                <a:spcPts val="126"/>
              </a:spcBef>
            </a:pPr>
            <a:r>
              <a:rPr lang="ru-RU" sz="2200" dirty="0" smtClean="0"/>
              <a:t>Подготавливает заявление с приложением предложения и выписки </a:t>
            </a:r>
            <a:endParaRPr lang="ru-RU" sz="2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448894" y="3996148"/>
            <a:ext cx="3510253" cy="709159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6387" algn="ctr"/>
            <a:r>
              <a:rPr lang="ru-RU" sz="2200" dirty="0" smtClean="0"/>
              <a:t>Направляет в рабочую группу</a:t>
            </a:r>
            <a:endParaRPr lang="ru-RU" sz="2200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3860238" y="1607291"/>
            <a:ext cx="852110" cy="302851"/>
          </a:xfrm>
          <a:prstGeom prst="straightConnector1">
            <a:avLst/>
          </a:prstGeom>
          <a:ln w="76200">
            <a:gradFill>
              <a:gsLst>
                <a:gs pos="92000">
                  <a:srgbClr val="C2DAEF"/>
                </a:gs>
                <a:gs pos="42000">
                  <a:srgbClr val="00B050"/>
                </a:gs>
                <a:gs pos="18000">
                  <a:srgbClr val="00B050"/>
                </a:gs>
                <a:gs pos="74845">
                  <a:srgbClr val="5DFFA6"/>
                </a:gs>
                <a:gs pos="100000">
                  <a:schemeClr val="accent1">
                    <a:lumMod val="45000"/>
                    <a:lumOff val="55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7631183" y="1574551"/>
            <a:ext cx="797775" cy="345967"/>
          </a:xfrm>
          <a:prstGeom prst="straightConnector1">
            <a:avLst/>
          </a:prstGeom>
          <a:ln w="76200">
            <a:gradFill>
              <a:gsLst>
                <a:gs pos="38000">
                  <a:srgbClr val="0070C0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6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7990734" y="2453758"/>
            <a:ext cx="560430" cy="406418"/>
          </a:xfrm>
          <a:prstGeom prst="straightConnector1">
            <a:avLst/>
          </a:prstGeom>
          <a:ln w="76200">
            <a:gradFill>
              <a:gsLst>
                <a:gs pos="38000">
                  <a:srgbClr val="0070C0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6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3708116" y="2456884"/>
            <a:ext cx="627593" cy="403292"/>
          </a:xfrm>
          <a:prstGeom prst="straightConnector1">
            <a:avLst/>
          </a:prstGeom>
          <a:ln w="76200">
            <a:gradFill>
              <a:gsLst>
                <a:gs pos="92000">
                  <a:srgbClr val="C2DAEF"/>
                </a:gs>
                <a:gs pos="42000">
                  <a:srgbClr val="00B050"/>
                </a:gs>
                <a:gs pos="18000">
                  <a:srgbClr val="00B050"/>
                </a:gs>
                <a:gs pos="74845">
                  <a:srgbClr val="5DFFA6"/>
                </a:gs>
                <a:gs pos="100000">
                  <a:schemeClr val="accent1">
                    <a:lumMod val="45000"/>
                    <a:lumOff val="55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6204021" y="3534911"/>
            <a:ext cx="0" cy="452384"/>
          </a:xfrm>
          <a:prstGeom prst="straightConnector1">
            <a:avLst/>
          </a:prstGeom>
          <a:ln w="76200">
            <a:gradFill>
              <a:gsLst>
                <a:gs pos="92000">
                  <a:srgbClr val="C2DAEF"/>
                </a:gs>
                <a:gs pos="42000">
                  <a:srgbClr val="00B050"/>
                </a:gs>
                <a:gs pos="18000">
                  <a:srgbClr val="00B050"/>
                </a:gs>
                <a:gs pos="74845">
                  <a:srgbClr val="5DFFA6"/>
                </a:gs>
                <a:gs pos="100000">
                  <a:schemeClr val="accent1">
                    <a:lumMod val="45000"/>
                    <a:lumOff val="55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/>
          <p:cNvPicPr/>
          <p:nvPr/>
        </p:nvPicPr>
        <p:blipFill>
          <a:blip r:embed="rId3"/>
          <a:stretch>
            <a:fillRect/>
          </a:stretch>
        </p:blipFill>
        <p:spPr>
          <a:xfrm>
            <a:off x="328679" y="167866"/>
            <a:ext cx="1481827" cy="11969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4455324" y="6099663"/>
            <a:ext cx="3535410" cy="732256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6387" algn="ctr"/>
            <a:r>
              <a:rPr lang="ru-RU" sz="2200" dirty="0"/>
              <a:t>З</a:t>
            </a:r>
            <a:r>
              <a:rPr lang="ru-RU" sz="2200" dirty="0" smtClean="0"/>
              <a:t>аключает </a:t>
            </a:r>
            <a:r>
              <a:rPr lang="ru-RU" sz="2200" dirty="0" smtClean="0"/>
              <a:t>контракт</a:t>
            </a:r>
            <a:endParaRPr lang="ru-RU" sz="2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436315" y="5041632"/>
            <a:ext cx="3535410" cy="719535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6387" algn="ctr"/>
            <a:r>
              <a:rPr lang="ru-RU" sz="2200" dirty="0" smtClean="0"/>
              <a:t>Разрабатывает проект правового акта</a:t>
            </a:r>
            <a:endParaRPr lang="ru-RU" sz="2200" dirty="0"/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6223029" y="4746446"/>
            <a:ext cx="0" cy="295186"/>
          </a:xfrm>
          <a:prstGeom prst="straightConnector1">
            <a:avLst/>
          </a:prstGeom>
          <a:ln w="76200">
            <a:gradFill>
              <a:gsLst>
                <a:gs pos="92000">
                  <a:srgbClr val="C2DAEF"/>
                </a:gs>
                <a:gs pos="42000">
                  <a:srgbClr val="00B050"/>
                </a:gs>
                <a:gs pos="18000">
                  <a:srgbClr val="00B050"/>
                </a:gs>
                <a:gs pos="74845">
                  <a:srgbClr val="5DFFA6"/>
                </a:gs>
                <a:gs pos="100000">
                  <a:schemeClr val="accent1">
                    <a:lumMod val="45000"/>
                    <a:lumOff val="55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6223029" y="5804477"/>
            <a:ext cx="0" cy="295186"/>
          </a:xfrm>
          <a:prstGeom prst="straightConnector1">
            <a:avLst/>
          </a:prstGeom>
          <a:ln w="76200">
            <a:gradFill>
              <a:gsLst>
                <a:gs pos="92000">
                  <a:srgbClr val="C2DAEF"/>
                </a:gs>
                <a:gs pos="42000">
                  <a:srgbClr val="00B050"/>
                </a:gs>
                <a:gs pos="18000">
                  <a:srgbClr val="00B050"/>
                </a:gs>
                <a:gs pos="74845">
                  <a:srgbClr val="5DFFA6"/>
                </a:gs>
                <a:gs pos="100000">
                  <a:schemeClr val="accent1">
                    <a:lumMod val="45000"/>
                    <a:lumOff val="55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бъект 4"/>
          <p:cNvSpPr>
            <a:spLocks noGrp="1"/>
          </p:cNvSpPr>
          <p:nvPr>
            <p:ph idx="1"/>
          </p:nvPr>
        </p:nvSpPr>
        <p:spPr>
          <a:xfrm>
            <a:off x="8428958" y="4746446"/>
            <a:ext cx="3763042" cy="216773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*Инициатор </a:t>
            </a:r>
            <a:r>
              <a:rPr lang="ru-RU" sz="1800" dirty="0">
                <a:solidFill>
                  <a:srgbClr val="002060"/>
                </a:solidFill>
              </a:rPr>
              <a:t>– государственный орган УО</a:t>
            </a:r>
            <a:r>
              <a:rPr lang="ru-RU" sz="1800" dirty="0" smtClean="0">
                <a:solidFill>
                  <a:srgbClr val="002060"/>
                </a:solidFill>
              </a:rPr>
              <a:t>, </a:t>
            </a:r>
            <a:r>
              <a:rPr lang="ru-RU" sz="1800" dirty="0">
                <a:solidFill>
                  <a:srgbClr val="002060"/>
                </a:solidFill>
              </a:rPr>
              <a:t>местная администрация, отраслевой (функциональный) либо территориальный орган местной администрации, иной орган местного </a:t>
            </a:r>
            <a:r>
              <a:rPr lang="ru-RU" sz="1800" dirty="0" smtClean="0">
                <a:solidFill>
                  <a:srgbClr val="002060"/>
                </a:solidFill>
              </a:rPr>
              <a:t>самоуправления</a:t>
            </a:r>
            <a:endParaRPr lang="ru-RU" sz="1800" dirty="0">
              <a:solidFill>
                <a:srgbClr val="00206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64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263844_53-phonoteka_org-p-fon-dlya-prezentatsii-strogii-no-krasivii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26473" y="1659933"/>
            <a:ext cx="4171594" cy="62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 flipH="1" flipV="1">
            <a:off x="2341372" y="445928"/>
            <a:ext cx="9340769" cy="4"/>
          </a:xfrm>
          <a:prstGeom prst="line">
            <a:avLst/>
          </a:prstGeom>
          <a:ln w="444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/>
          <p:nvPr/>
        </p:nvPicPr>
        <p:blipFill>
          <a:blip r:embed="rId3"/>
          <a:stretch>
            <a:fillRect/>
          </a:stretch>
        </p:blipFill>
        <p:spPr>
          <a:xfrm>
            <a:off x="59241" y="38519"/>
            <a:ext cx="1481827" cy="11969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1182583" y="3657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</a:rPr>
              <a:t>ФОРМА ПРЕДЛОЖЕНИЯ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2529" t="32762" r="37067" b="7797"/>
          <a:stretch/>
        </p:blipFill>
        <p:spPr>
          <a:xfrm>
            <a:off x="295077" y="1825625"/>
            <a:ext cx="5554394" cy="43513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12243" t="33521" r="36470" b="8999"/>
          <a:stretch/>
        </p:blipFill>
        <p:spPr>
          <a:xfrm>
            <a:off x="5849471" y="1825624"/>
            <a:ext cx="625288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1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263844_53-phonoteka_org-p-fon-dlya-prezentatsii-strogii-no-krasivii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4348" y="-2669651"/>
            <a:ext cx="6858000" cy="1219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9241" y="2119641"/>
            <a:ext cx="7192159" cy="377237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Рабочая </a:t>
            </a:r>
            <a:r>
              <a:rPr lang="ru-RU" sz="2400" b="1" dirty="0">
                <a:solidFill>
                  <a:srgbClr val="002060"/>
                </a:solidFill>
              </a:rPr>
              <a:t>группа </a:t>
            </a:r>
            <a:r>
              <a:rPr lang="ru-RU" sz="2400" dirty="0">
                <a:solidFill>
                  <a:srgbClr val="002060"/>
                </a:solidFill>
              </a:rPr>
              <a:t>– рабочая группа по организации финансирования бюджетных расходов оперативного штаба по обеспечению экономического развития Ульяновской области (состав рабочей группы утверждён Губернатором Ульяновской области 20.05.2022 № 73-Г-01/8950вн</a:t>
            </a:r>
            <a:r>
              <a:rPr lang="ru-RU" sz="2400" dirty="0" smtClean="0">
                <a:solidFill>
                  <a:srgbClr val="002060"/>
                </a:solidFill>
              </a:rPr>
              <a:t>). 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Председателем </a:t>
            </a:r>
            <a:r>
              <a:rPr lang="ru-RU" sz="2400" dirty="0" smtClean="0">
                <a:solidFill>
                  <a:srgbClr val="002060"/>
                </a:solidFill>
              </a:rPr>
              <a:t>рабочей группы является Первый заместитель </a:t>
            </a:r>
            <a:r>
              <a:rPr lang="ru-RU" sz="2400" dirty="0" smtClean="0">
                <a:solidFill>
                  <a:srgbClr val="002060"/>
                </a:solidFill>
              </a:rPr>
              <a:t>Председателя </a:t>
            </a:r>
            <a:r>
              <a:rPr lang="ru-RU" sz="2400" dirty="0" smtClean="0">
                <a:solidFill>
                  <a:srgbClr val="002060"/>
                </a:solidFill>
              </a:rPr>
              <a:t>Правительства УО Алексеева М.Е.</a:t>
            </a:r>
            <a:endParaRPr lang="ru-RU" sz="2400" dirty="0">
              <a:solidFill>
                <a:srgbClr val="00206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2400" dirty="0">
              <a:solidFill>
                <a:srgbClr val="00206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2341372" y="445928"/>
            <a:ext cx="9340769" cy="4"/>
          </a:xfrm>
          <a:prstGeom prst="line">
            <a:avLst/>
          </a:prstGeom>
          <a:ln w="444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/>
          <p:nvPr/>
        </p:nvPicPr>
        <p:blipFill>
          <a:blip r:embed="rId3"/>
          <a:stretch>
            <a:fillRect/>
          </a:stretch>
        </p:blipFill>
        <p:spPr>
          <a:xfrm>
            <a:off x="59241" y="38519"/>
            <a:ext cx="1481827" cy="11969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1182583" y="3657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002060"/>
                </a:solidFill>
                <a:latin typeface="+mn-lt"/>
              </a:rPr>
              <a:t>II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. РАССМОТРЕНИЕ НА РАБОЧЕЙ ГРУППЕ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33026" t="15656" r="30658" b="9220"/>
          <a:stretch/>
        </p:blipFill>
        <p:spPr>
          <a:xfrm>
            <a:off x="7245069" y="1273978"/>
            <a:ext cx="4722342" cy="54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9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263844_53-phonoteka_org-p-fon-dlya-prezentatsii-strogii-no-krasivii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1201106" y="1252222"/>
            <a:ext cx="6858000" cy="439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 flipH="1" flipV="1">
            <a:off x="2341372" y="445928"/>
            <a:ext cx="9340769" cy="4"/>
          </a:xfrm>
          <a:prstGeom prst="line">
            <a:avLst/>
          </a:prstGeom>
          <a:ln w="444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/>
          <p:nvPr/>
        </p:nvPicPr>
        <p:blipFill>
          <a:blip r:embed="rId3"/>
          <a:stretch>
            <a:fillRect/>
          </a:stretch>
        </p:blipFill>
        <p:spPr>
          <a:xfrm>
            <a:off x="59241" y="38519"/>
            <a:ext cx="1481827" cy="11969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1182583" y="3657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002060"/>
                </a:solidFill>
                <a:latin typeface="+mn-lt"/>
              </a:rPr>
              <a:t>II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. РАССМОТРЕНИЕ НА РАБОЧЕЙ ГРУППЕ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93449" y="1425921"/>
            <a:ext cx="7571873" cy="458786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968" marR="6387" algn="ctr">
              <a:spcBef>
                <a:spcPts val="126"/>
              </a:spcBef>
            </a:pPr>
            <a:r>
              <a:rPr lang="ru-RU" dirty="0" smtClean="0"/>
              <a:t>Рассматривает </a:t>
            </a:r>
            <a:r>
              <a:rPr lang="ru-RU" dirty="0" smtClean="0"/>
              <a:t>в течение 3 </a:t>
            </a:r>
            <a:r>
              <a:rPr lang="ru-RU" dirty="0"/>
              <a:t>рабочих дней </a:t>
            </a:r>
            <a:r>
              <a:rPr lang="ru-RU" dirty="0" smtClean="0"/>
              <a:t>и </a:t>
            </a:r>
            <a:r>
              <a:rPr lang="ru-RU" dirty="0"/>
              <a:t>принимает </a:t>
            </a:r>
            <a:r>
              <a:rPr lang="ru-RU" dirty="0" smtClean="0"/>
              <a:t>решение</a:t>
            </a:r>
            <a:endParaRPr lang="ru-RU" b="1" spc="19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egoe UI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0836" y="2438116"/>
            <a:ext cx="3803649" cy="746573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968" marR="6387" algn="ctr">
              <a:spcBef>
                <a:spcPts val="126"/>
              </a:spcBef>
            </a:pPr>
            <a:r>
              <a:rPr lang="ru-RU" dirty="0" smtClean="0"/>
              <a:t>о </a:t>
            </a:r>
            <a:r>
              <a:rPr lang="ru-RU" dirty="0"/>
              <a:t>возможности </a:t>
            </a:r>
            <a:r>
              <a:rPr lang="ru-RU" dirty="0" smtClean="0"/>
              <a:t>осуществления закупки</a:t>
            </a:r>
            <a:endParaRPr lang="ru-RU" b="1" spc="19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egoe UI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4247" y="2438116"/>
            <a:ext cx="7425249" cy="1827161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968" marR="6387" algn="just">
              <a:spcBef>
                <a:spcPts val="126"/>
              </a:spcBef>
            </a:pPr>
            <a:r>
              <a:rPr lang="ru-RU" dirty="0" smtClean="0"/>
              <a:t>о невозможности </a:t>
            </a:r>
            <a:r>
              <a:rPr lang="ru-RU" dirty="0"/>
              <a:t>осуществления </a:t>
            </a:r>
            <a:r>
              <a:rPr lang="ru-RU" dirty="0" smtClean="0"/>
              <a:t>закупки, в случаях: </a:t>
            </a:r>
          </a:p>
          <a:p>
            <a:pPr algn="just"/>
            <a:r>
              <a:rPr lang="ru-RU" dirty="0" smtClean="0"/>
              <a:t>- осуществление </a:t>
            </a:r>
            <a:r>
              <a:rPr lang="ru-RU" dirty="0"/>
              <a:t>закупки после </a:t>
            </a:r>
            <a:r>
              <a:rPr lang="ru-RU" dirty="0" smtClean="0"/>
              <a:t>31.12.2022;</a:t>
            </a:r>
            <a:endParaRPr lang="ru-RU" dirty="0"/>
          </a:p>
          <a:p>
            <a:pPr algn="just"/>
            <a:r>
              <a:rPr lang="ru-RU" dirty="0" smtClean="0"/>
              <a:t>- несоответствие </a:t>
            </a:r>
            <a:r>
              <a:rPr lang="ru-RU" dirty="0"/>
              <a:t>обстоятельств, послуживших причиной для подготовки заявления, условиям, установленным </a:t>
            </a:r>
            <a:r>
              <a:rPr lang="ru-RU" dirty="0" smtClean="0"/>
              <a:t>постановлением № 136-П;</a:t>
            </a:r>
            <a:endParaRPr lang="ru-RU" dirty="0"/>
          </a:p>
          <a:p>
            <a:pPr algn="just"/>
            <a:r>
              <a:rPr lang="ru-RU" dirty="0" smtClean="0"/>
              <a:t>- непредставление </a:t>
            </a:r>
            <a:r>
              <a:rPr lang="ru-RU" dirty="0"/>
              <a:t>предложения и (или) выписки, а равно несоответствие предложения </a:t>
            </a:r>
            <a:r>
              <a:rPr lang="ru-RU" dirty="0" smtClean="0"/>
              <a:t>требованиям постановления </a:t>
            </a:r>
            <a:r>
              <a:rPr lang="ru-RU" dirty="0"/>
              <a:t>№ 136-П.</a:t>
            </a:r>
          </a:p>
          <a:p>
            <a:pPr marL="15968" marR="6387" algn="ctr">
              <a:spcBef>
                <a:spcPts val="126"/>
              </a:spcBef>
            </a:pPr>
            <a:endParaRPr lang="ru-RU" sz="1200" b="1" spc="19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egoe UI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08946" y="4825401"/>
            <a:ext cx="7594465" cy="534744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968" marR="6387" algn="ctr">
              <a:spcBef>
                <a:spcPts val="126"/>
              </a:spcBef>
            </a:pPr>
            <a:r>
              <a:rPr lang="ru-RU" dirty="0" smtClean="0"/>
              <a:t>Оформляется протокол заседания Рабочей группы</a:t>
            </a:r>
            <a:endParaRPr lang="ru-RU" b="1" spc="19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egoe UI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08946" y="5752691"/>
            <a:ext cx="7594465" cy="540347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968" marR="6387" algn="ctr">
              <a:spcBef>
                <a:spcPts val="126"/>
              </a:spcBef>
            </a:pPr>
            <a:r>
              <a:rPr lang="ru-RU" dirty="0" smtClean="0"/>
              <a:t>Информирует </a:t>
            </a:r>
            <a:r>
              <a:rPr lang="ru-RU" dirty="0" smtClean="0"/>
              <a:t>инициатора о принятом решении в течение 2 рабочих дней </a:t>
            </a:r>
            <a:endParaRPr lang="ru-RU" b="1" spc="19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egoe UI" panose="020B0502040204020203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3125359" y="3268133"/>
            <a:ext cx="9626" cy="1481667"/>
          </a:xfrm>
          <a:prstGeom prst="straightConnector1">
            <a:avLst/>
          </a:prstGeom>
          <a:ln w="76200">
            <a:gradFill>
              <a:gsLst>
                <a:gs pos="38000">
                  <a:srgbClr val="0070C0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6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125359" y="1914059"/>
            <a:ext cx="0" cy="494597"/>
          </a:xfrm>
          <a:prstGeom prst="straightConnector1">
            <a:avLst/>
          </a:prstGeom>
          <a:ln w="76200">
            <a:gradFill>
              <a:gsLst>
                <a:gs pos="38000">
                  <a:srgbClr val="0070C0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6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3125359" y="5360145"/>
            <a:ext cx="0" cy="354746"/>
          </a:xfrm>
          <a:prstGeom prst="straightConnector1">
            <a:avLst/>
          </a:prstGeom>
          <a:ln w="76200">
            <a:gradFill>
              <a:gsLst>
                <a:gs pos="38000">
                  <a:srgbClr val="0070C0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6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611301" y="1932214"/>
            <a:ext cx="0" cy="476442"/>
          </a:xfrm>
          <a:prstGeom prst="straightConnector1">
            <a:avLst/>
          </a:prstGeom>
          <a:ln w="76200">
            <a:gradFill>
              <a:gsLst>
                <a:gs pos="92000">
                  <a:srgbClr val="C2DAEF"/>
                </a:gs>
                <a:gs pos="42000">
                  <a:srgbClr val="00B050"/>
                </a:gs>
                <a:gs pos="18000">
                  <a:srgbClr val="00B050"/>
                </a:gs>
                <a:gs pos="74845">
                  <a:srgbClr val="5DFFA6"/>
                </a:gs>
                <a:gs pos="100000">
                  <a:schemeClr val="accent1">
                    <a:lumMod val="45000"/>
                    <a:lumOff val="55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584735" y="4304972"/>
            <a:ext cx="0" cy="504095"/>
          </a:xfrm>
          <a:prstGeom prst="straightConnector1">
            <a:avLst/>
          </a:prstGeom>
          <a:ln w="76200">
            <a:gradFill>
              <a:gsLst>
                <a:gs pos="92000">
                  <a:srgbClr val="C2DAEF"/>
                </a:gs>
                <a:gs pos="42000">
                  <a:srgbClr val="00B050"/>
                </a:gs>
                <a:gs pos="18000">
                  <a:srgbClr val="00B050"/>
                </a:gs>
                <a:gs pos="74845">
                  <a:srgbClr val="5DFFA6"/>
                </a:gs>
                <a:gs pos="100000">
                  <a:schemeClr val="accent1">
                    <a:lumMod val="45000"/>
                    <a:lumOff val="55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6573937" y="5360145"/>
            <a:ext cx="10798" cy="354746"/>
          </a:xfrm>
          <a:prstGeom prst="straightConnector1">
            <a:avLst/>
          </a:prstGeom>
          <a:ln w="76200">
            <a:gradFill>
              <a:gsLst>
                <a:gs pos="92000">
                  <a:srgbClr val="C2DAEF"/>
                </a:gs>
                <a:gs pos="42000">
                  <a:srgbClr val="00B050"/>
                </a:gs>
                <a:gs pos="18000">
                  <a:srgbClr val="00B050"/>
                </a:gs>
                <a:gs pos="74845">
                  <a:srgbClr val="5DFFA6"/>
                </a:gs>
                <a:gs pos="100000">
                  <a:schemeClr val="accent1">
                    <a:lumMod val="45000"/>
                    <a:lumOff val="55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51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263844_53-phonoteka_org-p-fon-dlya-prezentatsii-strogii-no-krasivii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4348" y="-2663300"/>
            <a:ext cx="6858000" cy="1219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1069" y="269363"/>
            <a:ext cx="1065093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+mn-lt"/>
              </a:rPr>
              <a:t>III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. ПОДГОТОВКА ПРОЕКТА 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АКТА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4812" y="1771490"/>
            <a:ext cx="11887200" cy="491169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</a:rPr>
              <a:t>Инициатор обеспечивает подготовку проекта правового </a:t>
            </a:r>
            <a:r>
              <a:rPr lang="ru-RU" sz="2400" dirty="0" smtClean="0">
                <a:solidFill>
                  <a:srgbClr val="002060"/>
                </a:solidFill>
              </a:rPr>
              <a:t>акта </a:t>
            </a:r>
            <a:r>
              <a:rPr lang="ru-RU" sz="2400" dirty="0" smtClean="0">
                <a:solidFill>
                  <a:srgbClr val="002060"/>
                </a:solidFill>
              </a:rPr>
              <a:t>на </a:t>
            </a:r>
            <a:r>
              <a:rPr lang="ru-RU" sz="2400" dirty="0">
                <a:solidFill>
                  <a:srgbClr val="002060"/>
                </a:solidFill>
              </a:rPr>
              <a:t>основании протокола заседания рабочей группы о возможности осуществления такой закупки. 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 smtClean="0">
              <a:solidFill>
                <a:srgbClr val="00206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Распоряжение </a:t>
            </a:r>
            <a:r>
              <a:rPr lang="ru-RU" sz="2400" dirty="0" smtClean="0">
                <a:solidFill>
                  <a:srgbClr val="002060"/>
                </a:solidFill>
              </a:rPr>
              <a:t>ПУО - согласно </a:t>
            </a:r>
            <a:r>
              <a:rPr lang="ru-RU" sz="2400" dirty="0">
                <a:solidFill>
                  <a:srgbClr val="002060"/>
                </a:solidFill>
              </a:rPr>
              <a:t>постановлению Губернатора УО от </a:t>
            </a:r>
            <a:r>
              <a:rPr lang="ru-RU" sz="2400" dirty="0" smtClean="0">
                <a:solidFill>
                  <a:srgbClr val="002060"/>
                </a:solidFill>
              </a:rPr>
              <a:t>02.12.2016 № </a:t>
            </a:r>
            <a:r>
              <a:rPr lang="ru-RU" sz="2400" dirty="0" smtClean="0">
                <a:solidFill>
                  <a:srgbClr val="002060"/>
                </a:solidFill>
              </a:rPr>
              <a:t>113.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Постановление главы МО </a:t>
            </a:r>
            <a:r>
              <a:rPr lang="ru-RU" sz="2400" i="1" dirty="0" smtClean="0">
                <a:solidFill>
                  <a:srgbClr val="002060"/>
                </a:solidFill>
              </a:rPr>
              <a:t>–</a:t>
            </a:r>
            <a:r>
              <a:rPr lang="ru-RU" sz="2400" dirty="0" smtClean="0">
                <a:solidFill>
                  <a:srgbClr val="002060"/>
                </a:solidFill>
              </a:rPr>
              <a:t> согласно НПА соответствующего МО УО.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solidFill>
                <a:srgbClr val="00206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В </a:t>
            </a:r>
            <a:r>
              <a:rPr lang="ru-RU" sz="2400" dirty="0">
                <a:solidFill>
                  <a:srgbClr val="002060"/>
                </a:solidFill>
              </a:rPr>
              <a:t>состав проекта </a:t>
            </a:r>
            <a:r>
              <a:rPr lang="ru-RU" sz="2400" dirty="0" smtClean="0">
                <a:solidFill>
                  <a:srgbClr val="002060"/>
                </a:solidFill>
              </a:rPr>
              <a:t>правового акта (распоряжения или постановления)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в </a:t>
            </a:r>
            <a:r>
              <a:rPr lang="ru-RU" sz="2400" dirty="0">
                <a:solidFill>
                  <a:srgbClr val="002060"/>
                </a:solidFill>
              </a:rPr>
              <a:t>обязательном порядке входят</a:t>
            </a:r>
            <a:r>
              <a:rPr lang="ru-RU" sz="2400" dirty="0" smtClean="0">
                <a:solidFill>
                  <a:srgbClr val="002060"/>
                </a:solidFill>
              </a:rPr>
              <a:t>:</a:t>
            </a:r>
            <a:endParaRPr lang="ru-RU" sz="2400" dirty="0">
              <a:solidFill>
                <a:srgbClr val="00206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текст </a:t>
            </a:r>
            <a:r>
              <a:rPr lang="ru-RU" sz="2400" dirty="0">
                <a:solidFill>
                  <a:srgbClr val="002060"/>
                </a:solidFill>
              </a:rPr>
              <a:t>проекта </a:t>
            </a:r>
            <a:r>
              <a:rPr lang="ru-RU" sz="2400" dirty="0" smtClean="0">
                <a:solidFill>
                  <a:srgbClr val="002060"/>
                </a:solidFill>
              </a:rPr>
              <a:t>акта;</a:t>
            </a:r>
            <a:endParaRPr lang="ru-RU" sz="2400" dirty="0">
              <a:solidFill>
                <a:srgbClr val="00206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пояснительная </a:t>
            </a:r>
            <a:r>
              <a:rPr lang="ru-RU" sz="2400" dirty="0">
                <a:solidFill>
                  <a:srgbClr val="002060"/>
                </a:solidFill>
              </a:rPr>
              <a:t>записка;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финансово-экономическое </a:t>
            </a:r>
            <a:r>
              <a:rPr lang="ru-RU" sz="2400" dirty="0">
                <a:solidFill>
                  <a:srgbClr val="002060"/>
                </a:solidFill>
              </a:rPr>
              <a:t>обоснование;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лист </a:t>
            </a:r>
            <a:r>
              <a:rPr lang="ru-RU" sz="2400" dirty="0">
                <a:solidFill>
                  <a:srgbClr val="002060"/>
                </a:solidFill>
              </a:rPr>
              <a:t>согласования.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2341372" y="445928"/>
            <a:ext cx="9340769" cy="4"/>
          </a:xfrm>
          <a:prstGeom prst="line">
            <a:avLst/>
          </a:prstGeom>
          <a:ln w="444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/>
          <p:nvPr/>
        </p:nvPicPr>
        <p:blipFill>
          <a:blip r:embed="rId3"/>
          <a:stretch>
            <a:fillRect/>
          </a:stretch>
        </p:blipFill>
        <p:spPr>
          <a:xfrm>
            <a:off x="59241" y="38519"/>
            <a:ext cx="1481827" cy="11969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829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263844_53-phonoteka_org-p-fon-dlya-prezentatsii-strogii-no-krasivii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-2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2583" y="365765"/>
            <a:ext cx="10515600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002060"/>
                </a:solidFill>
                <a:latin typeface="+mn-lt"/>
              </a:rPr>
              <a:t>VI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. ЗАКЛЮЧЕНИЕ КОНТРАКТА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84295" y="1385814"/>
            <a:ext cx="11737376" cy="508744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>
                <a:solidFill>
                  <a:srgbClr val="002060"/>
                </a:solidFill>
              </a:rPr>
              <a:t>На основании изданного </a:t>
            </a:r>
            <a:r>
              <a:rPr lang="ru-RU" sz="2200" dirty="0" smtClean="0">
                <a:solidFill>
                  <a:srgbClr val="002060"/>
                </a:solidFill>
              </a:rPr>
              <a:t>правового акта заказчик </a:t>
            </a:r>
            <a:r>
              <a:rPr lang="ru-RU" sz="2200" dirty="0">
                <a:solidFill>
                  <a:srgbClr val="002060"/>
                </a:solidFill>
              </a:rPr>
              <a:t>обеспечивает заключение контракта с </a:t>
            </a:r>
            <a:r>
              <a:rPr lang="ru-RU" sz="2200" dirty="0" err="1">
                <a:solidFill>
                  <a:srgbClr val="002060"/>
                </a:solidFill>
              </a:rPr>
              <a:t>едпоставщиком</a:t>
            </a:r>
            <a:r>
              <a:rPr lang="ru-RU" sz="2200" dirty="0">
                <a:solidFill>
                  <a:srgbClr val="002060"/>
                </a:solidFill>
              </a:rPr>
              <a:t> с учётом следующих особенностей</a:t>
            </a:r>
            <a:r>
              <a:rPr lang="ru-RU" sz="2200" dirty="0" smtClean="0">
                <a:solidFill>
                  <a:srgbClr val="002060"/>
                </a:solidFill>
              </a:rPr>
              <a:t>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800" dirty="0">
              <a:solidFill>
                <a:srgbClr val="00206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002060"/>
                </a:solidFill>
              </a:rPr>
              <a:t> при </a:t>
            </a:r>
            <a:r>
              <a:rPr lang="ru-RU" sz="2200" dirty="0">
                <a:solidFill>
                  <a:srgbClr val="002060"/>
                </a:solidFill>
              </a:rPr>
              <a:t>планировании закупки применяются положения Закона № </a:t>
            </a:r>
            <a:r>
              <a:rPr lang="ru-RU" sz="2200" dirty="0" smtClean="0">
                <a:solidFill>
                  <a:srgbClr val="002060"/>
                </a:solidFill>
              </a:rPr>
              <a:t>44-ФЗ (п</a:t>
            </a:r>
            <a:r>
              <a:rPr lang="ru-RU" sz="2200" dirty="0">
                <a:solidFill>
                  <a:srgbClr val="002060"/>
                </a:solidFill>
              </a:rPr>
              <a:t>. 2 ч. 1 ст. </a:t>
            </a:r>
            <a:r>
              <a:rPr lang="ru-RU" sz="2200" dirty="0" smtClean="0">
                <a:solidFill>
                  <a:srgbClr val="002060"/>
                </a:solidFill>
              </a:rPr>
              <a:t>93);</a:t>
            </a:r>
            <a:endParaRPr lang="ru-RU" sz="2200" dirty="0">
              <a:solidFill>
                <a:srgbClr val="00206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002060"/>
                </a:solidFill>
              </a:rPr>
              <a:t> в </a:t>
            </a:r>
            <a:r>
              <a:rPr lang="ru-RU" sz="2200" dirty="0">
                <a:solidFill>
                  <a:srgbClr val="002060"/>
                </a:solidFill>
              </a:rPr>
              <a:t>преамбуле контракта указываются реквизиты принятого </a:t>
            </a:r>
            <a:r>
              <a:rPr lang="ru-RU" sz="2200" dirty="0" smtClean="0">
                <a:solidFill>
                  <a:srgbClr val="002060"/>
                </a:solidFill>
              </a:rPr>
              <a:t>акта; </a:t>
            </a:r>
            <a:endParaRPr lang="ru-RU" sz="2200" dirty="0">
              <a:solidFill>
                <a:srgbClr val="00206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должно быть обоснование </a:t>
            </a:r>
            <a:r>
              <a:rPr lang="ru-RU" sz="2200" dirty="0">
                <a:solidFill>
                  <a:srgbClr val="002060"/>
                </a:solidFill>
              </a:rPr>
              <a:t>цены </a:t>
            </a:r>
            <a:r>
              <a:rPr lang="ru-RU" sz="2200" dirty="0" smtClean="0">
                <a:solidFill>
                  <a:srgbClr val="002060"/>
                </a:solidFill>
              </a:rPr>
              <a:t>контракта;</a:t>
            </a:r>
            <a:endParaRPr lang="ru-RU" sz="2200" dirty="0">
              <a:solidFill>
                <a:srgbClr val="00206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002060"/>
                </a:solidFill>
              </a:rPr>
              <a:t> в </a:t>
            </a:r>
            <a:r>
              <a:rPr lang="ru-RU" sz="2200" dirty="0">
                <a:solidFill>
                  <a:srgbClr val="002060"/>
                </a:solidFill>
              </a:rPr>
              <a:t>контракте предусматриваются положения </a:t>
            </a:r>
            <a:r>
              <a:rPr lang="ru-RU" sz="2200" dirty="0" smtClean="0">
                <a:solidFill>
                  <a:srgbClr val="002060"/>
                </a:solidFill>
              </a:rPr>
              <a:t>об электронном актировании.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206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>
                <a:solidFill>
                  <a:srgbClr val="002060"/>
                </a:solidFill>
              </a:rPr>
              <a:t>Заключённый контракт должен быть внесён заказчиком в реестр контрактов согласно ст. 103 Закона № 44-ФЗ (при выборе основания заключения контракта указывается ч. 2 ст. 15 Закона </a:t>
            </a:r>
            <a:r>
              <a:rPr lang="ru-RU" sz="2200" dirty="0" smtClean="0">
                <a:solidFill>
                  <a:srgbClr val="002060"/>
                </a:solidFill>
              </a:rPr>
              <a:t/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№ </a:t>
            </a:r>
            <a:r>
              <a:rPr lang="ru-RU" sz="2200" dirty="0">
                <a:solidFill>
                  <a:srgbClr val="002060"/>
                </a:solidFill>
              </a:rPr>
              <a:t>46-ФЗ</a:t>
            </a:r>
            <a:r>
              <a:rPr lang="ru-RU" sz="2200" dirty="0" smtClean="0">
                <a:solidFill>
                  <a:srgbClr val="002060"/>
                </a:solidFill>
              </a:rPr>
              <a:t>).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>
              <a:solidFill>
                <a:srgbClr val="00206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>
                <a:solidFill>
                  <a:srgbClr val="002060"/>
                </a:solidFill>
              </a:rPr>
              <a:t>Заказчик не позднее 3 рабочих дней со дня, следующего за днём заключения контракта, должен направить в </a:t>
            </a:r>
            <a:r>
              <a:rPr lang="ru-RU" sz="2200" dirty="0" smtClean="0">
                <a:solidFill>
                  <a:srgbClr val="002060"/>
                </a:solidFill>
              </a:rPr>
              <a:t>Ульяновское УФАС </a:t>
            </a:r>
            <a:r>
              <a:rPr lang="ru-RU" sz="2200" dirty="0">
                <a:solidFill>
                  <a:srgbClr val="002060"/>
                </a:solidFill>
              </a:rPr>
              <a:t>уведомление о заключении </a:t>
            </a:r>
            <a:r>
              <a:rPr lang="ru-RU" sz="2200" dirty="0" smtClean="0">
                <a:solidFill>
                  <a:srgbClr val="002060"/>
                </a:solidFill>
              </a:rPr>
              <a:t>контракта с </a:t>
            </a:r>
            <a:r>
              <a:rPr lang="ru-RU" sz="2200" dirty="0" err="1">
                <a:solidFill>
                  <a:srgbClr val="002060"/>
                </a:solidFill>
              </a:rPr>
              <a:t>едпоставщиком</a:t>
            </a:r>
            <a:r>
              <a:rPr lang="ru-RU" sz="2200" dirty="0">
                <a:solidFill>
                  <a:srgbClr val="002060"/>
                </a:solidFill>
              </a:rPr>
              <a:t> и копию заключённого контракта.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2357414" y="590307"/>
            <a:ext cx="9340769" cy="4"/>
          </a:xfrm>
          <a:prstGeom prst="line">
            <a:avLst/>
          </a:prstGeom>
          <a:ln w="444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284295" y="105412"/>
            <a:ext cx="1481827" cy="11969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297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53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2758422" marR="2748841" algn="ctr">
              <a:lnSpc>
                <a:spcPct val="126299"/>
              </a:lnSpc>
              <a:spcBef>
                <a:spcPts val="119"/>
              </a:spcBef>
            </a:pPr>
            <a:endParaRPr lang="ru-RU" sz="2263" dirty="0">
              <a:latin typeface="Geometria"/>
              <a:cs typeface="Geometria"/>
            </a:endParaRPr>
          </a:p>
        </p:txBody>
      </p:sp>
      <p:sp>
        <p:nvSpPr>
          <p:cNvPr id="6" name="object 3"/>
          <p:cNvSpPr txBox="1">
            <a:spLocks noGrp="1"/>
          </p:cNvSpPr>
          <p:nvPr>
            <p:ph type="title"/>
          </p:nvPr>
        </p:nvSpPr>
        <p:spPr>
          <a:xfrm>
            <a:off x="1839802" y="2554180"/>
            <a:ext cx="8966379" cy="874820"/>
          </a:xfrm>
          <a:prstGeom prst="rect">
            <a:avLst/>
          </a:prstGeom>
        </p:spPr>
        <p:txBody>
          <a:bodyPr vert="horz" wrap="square" lIns="0" tIns="15967" rIns="0" bIns="0" rtlCol="0">
            <a:spAutoFit/>
          </a:bodyPr>
          <a:lstStyle/>
          <a:p>
            <a:pPr marL="15968" algn="ctr">
              <a:spcBef>
                <a:spcPts val="126"/>
              </a:spcBef>
            </a:pPr>
            <a:r>
              <a:rPr b="1" spc="-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БЛАГОДАРИМ </a:t>
            </a:r>
            <a:r>
              <a:rPr b="1" spc="-38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ВАС </a:t>
            </a:r>
            <a:r>
              <a:rPr b="1" spc="-13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</a:t>
            </a:r>
            <a:r>
              <a:rPr b="1" spc="7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b="1" spc="19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ВНИМАНИЕ</a:t>
            </a:r>
            <a:r>
              <a:rPr b="1" spc="19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!</a:t>
            </a:r>
            <a:r>
              <a:rPr lang="ru-RU" b="1" spc="19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b="1" spc="19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sz="1800" spc="19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4343399" y="4462979"/>
            <a:ext cx="7222067" cy="776844"/>
          </a:xfrm>
          <a:prstGeom prst="rect">
            <a:avLst/>
          </a:prstGeom>
        </p:spPr>
        <p:txBody>
          <a:bodyPr vert="horz" wrap="square" lIns="0" tIns="1596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968" algn="r">
              <a:spcBef>
                <a:spcPts val="126"/>
              </a:spcBef>
            </a:pPr>
            <a:r>
              <a:rPr lang="ru-RU" sz="1800" spc="19" dirty="0" smtClean="0">
                <a:solidFill>
                  <a:srgbClr val="002060"/>
                </a:solidFill>
                <a:latin typeface="+mn-lt"/>
              </a:rPr>
              <a:t>Департамент по регулированию контрактной системы </a:t>
            </a:r>
            <a:br>
              <a:rPr lang="ru-RU" sz="1800" spc="19" dirty="0" smtClean="0">
                <a:solidFill>
                  <a:srgbClr val="002060"/>
                </a:solidFill>
                <a:latin typeface="+mn-lt"/>
              </a:rPr>
            </a:br>
            <a:r>
              <a:rPr lang="ru-RU" sz="1800" spc="19" dirty="0" smtClean="0">
                <a:solidFill>
                  <a:srgbClr val="002060"/>
                </a:solidFill>
                <a:latin typeface="+mn-lt"/>
              </a:rPr>
              <a:t>Агентства </a:t>
            </a:r>
            <a:r>
              <a:rPr lang="ru-RU" sz="1800" spc="19" dirty="0" err="1" smtClean="0">
                <a:solidFill>
                  <a:srgbClr val="002060"/>
                </a:solidFill>
                <a:latin typeface="+mn-lt"/>
              </a:rPr>
              <a:t>госзакупок</a:t>
            </a:r>
            <a:r>
              <a:rPr lang="ru-RU" sz="1800" spc="19" dirty="0" smtClean="0">
                <a:solidFill>
                  <a:srgbClr val="002060"/>
                </a:solidFill>
                <a:latin typeface="+mn-lt"/>
              </a:rPr>
              <a:t> Ульяновской области</a:t>
            </a:r>
          </a:p>
          <a:p>
            <a:pPr marL="15968" algn="r">
              <a:spcBef>
                <a:spcPts val="126"/>
              </a:spcBef>
            </a:pPr>
            <a:r>
              <a:rPr lang="ru-RU" sz="1800" spc="19" dirty="0" smtClean="0">
                <a:solidFill>
                  <a:srgbClr val="002060"/>
                </a:solidFill>
                <a:latin typeface="+mn-lt"/>
              </a:rPr>
              <a:t>(</a:t>
            </a:r>
            <a:r>
              <a:rPr lang="ru-RU" sz="1800" spc="19" smtClean="0">
                <a:solidFill>
                  <a:srgbClr val="002060"/>
                </a:solidFill>
                <a:latin typeface="+mn-lt"/>
              </a:rPr>
              <a:t>8422) 44-44-63, 44-37-47, 44-49-24</a:t>
            </a:r>
            <a:endParaRPr lang="ru-RU" sz="1800" spc="19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806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263844_53-phonoteka_org-p-fon-dlya-prezentatsii-strogii-no-krasivii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" y="0"/>
            <a:ext cx="12192001" cy="676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</a:rPr>
              <a:t>ПРОГРАММА 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8389" y="1690687"/>
            <a:ext cx="5130503" cy="3520836"/>
          </a:xfrm>
        </p:spPr>
        <p:txBody>
          <a:bodyPr>
            <a:normAutofit/>
          </a:bodyPr>
          <a:lstStyle/>
          <a:p>
            <a:pPr marL="0" indent="536575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</a:rPr>
              <a:t>Порядок принятия решений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об изменении существенных условий контрактов (постановление № 135-П);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2. Порядок осуществления закупки 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у </a:t>
            </a:r>
            <a:r>
              <a:rPr lang="ru-RU" sz="2400" dirty="0">
                <a:solidFill>
                  <a:srgbClr val="002060"/>
                </a:solidFill>
              </a:rPr>
              <a:t>единственного поставщика (подрядчика, исполнителя) в иных случаях (постановление № 136-П).</a:t>
            </a:r>
          </a:p>
          <a:p>
            <a:pPr marL="0" indent="536575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0" indent="536575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11900"/>
            <a:ext cx="12192000" cy="243069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2357414" y="590307"/>
            <a:ext cx="9340769" cy="4"/>
          </a:xfrm>
          <a:prstGeom prst="line">
            <a:avLst/>
          </a:prstGeom>
          <a:ln w="444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381771" y="133579"/>
            <a:ext cx="1481827" cy="11969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Объект 4"/>
          <p:cNvSpPr txBox="1">
            <a:spLocks/>
          </p:cNvSpPr>
          <p:nvPr/>
        </p:nvSpPr>
        <p:spPr>
          <a:xfrm>
            <a:off x="148389" y="3677474"/>
            <a:ext cx="5130503" cy="216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36184" t="16826" r="30921" b="8986"/>
          <a:stretch/>
        </p:blipFill>
        <p:spPr>
          <a:xfrm>
            <a:off x="5278892" y="1481974"/>
            <a:ext cx="3482293" cy="48299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36185" t="11612" r="30263" b="8985"/>
          <a:stretch/>
        </p:blipFill>
        <p:spPr>
          <a:xfrm>
            <a:off x="8761185" y="1481974"/>
            <a:ext cx="3430815" cy="482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263844_53-phonoteka_org-p-fon-dlya-prezentatsii-strogii-no-krasivii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0" y="92927"/>
            <a:ext cx="12192001" cy="676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1072" y="3657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+mn-lt"/>
              </a:rPr>
              <a:t>ПОСТАНОВЛЕНИЕ 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№ 135-П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915870"/>
            <a:ext cx="10976429" cy="414460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ЭТАПЫ: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2060"/>
                </a:solidFill>
              </a:rPr>
              <a:t>I</a:t>
            </a:r>
            <a:r>
              <a:rPr lang="ru-RU" dirty="0" smtClean="0">
                <a:solidFill>
                  <a:srgbClr val="002060"/>
                </a:solidFill>
              </a:rPr>
              <a:t>. Возникновение обстоятельств, влекущих необходимость внесения изменений в существенные условия контракта и подготовка документов, подтверждающих их </a:t>
            </a:r>
            <a:r>
              <a:rPr lang="ru-RU" dirty="0" smtClean="0">
                <a:solidFill>
                  <a:srgbClr val="002060"/>
                </a:solidFill>
              </a:rPr>
              <a:t>наличие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2060"/>
                </a:solidFill>
              </a:rPr>
              <a:t>II</a:t>
            </a:r>
            <a:r>
              <a:rPr lang="ru-RU" dirty="0" smtClean="0">
                <a:solidFill>
                  <a:srgbClr val="002060"/>
                </a:solidFill>
              </a:rPr>
              <a:t>. Подготовка проекта распоряжения Правительства Ульяновской области о внесении изменений в существенные условия </a:t>
            </a:r>
            <a:r>
              <a:rPr lang="ru-RU" dirty="0" smtClean="0">
                <a:solidFill>
                  <a:srgbClr val="002060"/>
                </a:solidFill>
              </a:rPr>
              <a:t>контракта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2060"/>
                </a:solidFill>
              </a:rPr>
              <a:t>III</a:t>
            </a:r>
            <a:r>
              <a:rPr lang="ru-RU" dirty="0" smtClean="0">
                <a:solidFill>
                  <a:srgbClr val="002060"/>
                </a:solidFill>
              </a:rPr>
              <a:t>. Заключение дополнительного соглашения к </a:t>
            </a:r>
            <a:r>
              <a:rPr lang="ru-RU" dirty="0" smtClean="0">
                <a:solidFill>
                  <a:srgbClr val="002060"/>
                </a:solidFill>
              </a:rPr>
              <a:t>контракту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11900"/>
            <a:ext cx="12192000" cy="243069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2357414" y="590307"/>
            <a:ext cx="9340769" cy="4"/>
          </a:xfrm>
          <a:prstGeom prst="line">
            <a:avLst/>
          </a:prstGeom>
          <a:ln w="444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352926" y="92926"/>
            <a:ext cx="1481827" cy="11969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095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263844_53-phonoteka_org-p-fon-dlya-prezentatsii-strogii-no-krasivii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2583" y="3657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+mn-lt"/>
              </a:rPr>
              <a:t>I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. ВОЗНИКНОВЕНИЕ ОБСТОЯТЕЛЬСТВ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81448" y="1451355"/>
            <a:ext cx="11419199" cy="472084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Необходимо </a:t>
            </a:r>
            <a:r>
              <a:rPr lang="ru-RU" sz="2400" b="1" u="sng" dirty="0" smtClean="0">
                <a:solidFill>
                  <a:srgbClr val="002060"/>
                </a:solidFill>
              </a:rPr>
              <a:t>одновременное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наличии </a:t>
            </a:r>
            <a:r>
              <a:rPr lang="ru-RU" sz="2400" dirty="0" smtClean="0">
                <a:solidFill>
                  <a:srgbClr val="002060"/>
                </a:solidFill>
              </a:rPr>
              <a:t>двух </a:t>
            </a:r>
            <a:r>
              <a:rPr lang="ru-RU" sz="2400" dirty="0">
                <a:solidFill>
                  <a:srgbClr val="002060"/>
                </a:solidFill>
              </a:rPr>
              <a:t>условий</a:t>
            </a:r>
            <a:r>
              <a:rPr lang="ru-RU" sz="2400" dirty="0" smtClean="0">
                <a:solidFill>
                  <a:srgbClr val="002060"/>
                </a:solidFill>
              </a:rPr>
              <a:t>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dirty="0">
              <a:solidFill>
                <a:srgbClr val="00206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 контракт </a:t>
            </a:r>
            <a:r>
              <a:rPr lang="ru-RU" sz="2400" dirty="0">
                <a:solidFill>
                  <a:srgbClr val="002060"/>
                </a:solidFill>
              </a:rPr>
              <a:t>заключён до </a:t>
            </a:r>
            <a:r>
              <a:rPr lang="ru-RU" sz="2400" dirty="0" smtClean="0">
                <a:solidFill>
                  <a:srgbClr val="002060"/>
                </a:solidFill>
              </a:rPr>
              <a:t>01.01.2023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1000" dirty="0">
              <a:solidFill>
                <a:srgbClr val="00206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 при </a:t>
            </a:r>
            <a:r>
              <a:rPr lang="ru-RU" sz="2400" dirty="0">
                <a:solidFill>
                  <a:srgbClr val="002060"/>
                </a:solidFill>
              </a:rPr>
              <a:t>исполнении контракта возникли независящие от сторон контракта </a:t>
            </a:r>
            <a:r>
              <a:rPr lang="ru-RU" sz="2400" dirty="0" smtClean="0">
                <a:solidFill>
                  <a:srgbClr val="002060"/>
                </a:solidFill>
              </a:rPr>
              <a:t>обстоятельства</a:t>
            </a:r>
            <a:r>
              <a:rPr lang="ru-RU" sz="2400" dirty="0">
                <a:solidFill>
                  <a:srgbClr val="002060"/>
                </a:solidFill>
              </a:rPr>
              <a:t>, влекущие невозможность его </a:t>
            </a:r>
            <a:r>
              <a:rPr lang="ru-RU" sz="2400" dirty="0" smtClean="0">
                <a:solidFill>
                  <a:srgbClr val="002060"/>
                </a:solidFill>
              </a:rPr>
              <a:t>исполнения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2400" dirty="0">
              <a:solidFill>
                <a:srgbClr val="00206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</a:rPr>
              <a:t>Принятие решений об изменении существенных условий контрактов осуществляется </a:t>
            </a:r>
            <a:r>
              <a:rPr lang="ru-RU" sz="2400" b="1" u="sng" dirty="0">
                <a:solidFill>
                  <a:srgbClr val="FF0000"/>
                </a:solidFill>
              </a:rPr>
              <a:t>при невозможности применения случаев</a:t>
            </a:r>
            <a:r>
              <a:rPr lang="ru-RU" sz="2400" dirty="0">
                <a:solidFill>
                  <a:srgbClr val="002060"/>
                </a:solidFill>
              </a:rPr>
              <a:t>, предусмотренных</a:t>
            </a:r>
            <a:r>
              <a:rPr lang="ru-RU" sz="2400" dirty="0" smtClean="0">
                <a:solidFill>
                  <a:srgbClr val="002060"/>
                </a:solidFill>
              </a:rPr>
              <a:t>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dirty="0">
              <a:solidFill>
                <a:srgbClr val="00206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чч</a:t>
            </a:r>
            <a:r>
              <a:rPr lang="ru-RU" sz="2400" dirty="0">
                <a:solidFill>
                  <a:srgbClr val="002060"/>
                </a:solidFill>
              </a:rPr>
              <a:t>. 1 и 7 ст. 95 Закона № </a:t>
            </a:r>
            <a:r>
              <a:rPr lang="ru-RU" sz="2400" dirty="0" smtClean="0">
                <a:solidFill>
                  <a:srgbClr val="002060"/>
                </a:solidFill>
              </a:rPr>
              <a:t>44-ФЗ</a:t>
            </a:r>
            <a:endParaRPr lang="ru-RU" sz="2400" dirty="0">
              <a:solidFill>
                <a:srgbClr val="00206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чч</a:t>
            </a:r>
            <a:r>
              <a:rPr lang="ru-RU" sz="2400" dirty="0">
                <a:solidFill>
                  <a:srgbClr val="002060"/>
                </a:solidFill>
              </a:rPr>
              <a:t>. 62 и 70 ст. 112 Закона № </a:t>
            </a:r>
            <a:r>
              <a:rPr lang="ru-RU" sz="2400" dirty="0" smtClean="0">
                <a:solidFill>
                  <a:srgbClr val="002060"/>
                </a:solidFill>
              </a:rPr>
              <a:t>44-ФЗ</a:t>
            </a:r>
            <a:endParaRPr lang="ru-RU" sz="2400" dirty="0">
              <a:solidFill>
                <a:srgbClr val="00206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 ПП </a:t>
            </a:r>
            <a:r>
              <a:rPr lang="ru-RU" sz="2400" dirty="0">
                <a:solidFill>
                  <a:srgbClr val="002060"/>
                </a:solidFill>
              </a:rPr>
              <a:t>РФ от 16.04.2022 № 680 (изменения существенных условий контрактов, предметом которых является выполнение работ по строительству</a:t>
            </a:r>
            <a:r>
              <a:rPr lang="ru-RU" sz="2400" dirty="0" smtClean="0">
                <a:solidFill>
                  <a:srgbClr val="002060"/>
                </a:solidFill>
              </a:rPr>
              <a:t>…)</a:t>
            </a:r>
            <a:endParaRPr lang="ru-RU" sz="2400" dirty="0">
              <a:solidFill>
                <a:srgbClr val="00206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11900"/>
            <a:ext cx="12192000" cy="243069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2357414" y="590307"/>
            <a:ext cx="9340769" cy="4"/>
          </a:xfrm>
          <a:prstGeom prst="line">
            <a:avLst/>
          </a:prstGeom>
          <a:ln w="444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284295" y="127206"/>
            <a:ext cx="1481827" cy="11969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359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263844_53-phonoteka_org-p-fon-dlya-prezentatsii-strogii-no-krasivii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-2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2583" y="3657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+mn-lt"/>
              </a:rPr>
              <a:t>I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. ВОЗНИКНОВЕНИЕ ОБСТОЯТЕЛЬСТВ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93817" y="1385815"/>
            <a:ext cx="11513328" cy="475777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u="sng" dirty="0" smtClean="0">
                <a:solidFill>
                  <a:srgbClr val="002060"/>
                </a:solidFill>
              </a:rPr>
              <a:t>Причинами </a:t>
            </a:r>
            <a:r>
              <a:rPr lang="ru-RU" sz="2400" dirty="0" smtClean="0">
                <a:solidFill>
                  <a:srgbClr val="002060"/>
                </a:solidFill>
              </a:rPr>
              <a:t>возникновения обстоятельств могут </a:t>
            </a:r>
            <a:r>
              <a:rPr lang="ru-RU" sz="2400" dirty="0">
                <a:solidFill>
                  <a:srgbClr val="002060"/>
                </a:solidFill>
              </a:rPr>
              <a:t>быть: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 значительное </a:t>
            </a:r>
            <a:r>
              <a:rPr lang="ru-RU" sz="2400" dirty="0">
                <a:solidFill>
                  <a:srgbClr val="002060"/>
                </a:solidFill>
              </a:rPr>
              <a:t>повышение цен на </a:t>
            </a:r>
            <a:r>
              <a:rPr lang="ru-RU" sz="2400" dirty="0" smtClean="0">
                <a:solidFill>
                  <a:srgbClr val="002060"/>
                </a:solidFill>
              </a:rPr>
              <a:t>ТРУ из-за </a:t>
            </a:r>
            <a:r>
              <a:rPr lang="ru-RU" sz="2400" dirty="0" err="1" smtClean="0">
                <a:solidFill>
                  <a:srgbClr val="002060"/>
                </a:solidFill>
              </a:rPr>
              <a:t>санкционного</a:t>
            </a:r>
            <a:r>
              <a:rPr lang="ru-RU" sz="2400" dirty="0" smtClean="0">
                <a:solidFill>
                  <a:srgbClr val="002060"/>
                </a:solidFill>
              </a:rPr>
              <a:t> давления со стороны иностранных государств (договоры</a:t>
            </a:r>
            <a:r>
              <a:rPr lang="ru-RU" sz="2400" dirty="0">
                <a:solidFill>
                  <a:srgbClr val="002060"/>
                </a:solidFill>
              </a:rPr>
              <a:t>, счета производителей, поставщиков; </a:t>
            </a:r>
            <a:r>
              <a:rPr lang="ru-RU" sz="2400" dirty="0" smtClean="0">
                <a:solidFill>
                  <a:srgbClr val="002060"/>
                </a:solidFill>
              </a:rPr>
              <a:t>скриншоты </a:t>
            </a:r>
            <a:r>
              <a:rPr lang="ru-RU" sz="2400" dirty="0">
                <a:solidFill>
                  <a:srgbClr val="002060"/>
                </a:solidFill>
              </a:rPr>
              <a:t>ценовой информации из открытых официальных </a:t>
            </a:r>
            <a:r>
              <a:rPr lang="ru-RU" sz="2400" dirty="0" smtClean="0">
                <a:solidFill>
                  <a:srgbClr val="002060"/>
                </a:solidFill>
              </a:rPr>
              <a:t>источников);</a:t>
            </a:r>
            <a:endParaRPr lang="ru-RU" sz="2400" dirty="0">
              <a:solidFill>
                <a:srgbClr val="00206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 официальное </a:t>
            </a:r>
            <a:r>
              <a:rPr lang="ru-RU" sz="2400" dirty="0" smtClean="0">
                <a:solidFill>
                  <a:srgbClr val="002060"/>
                </a:solidFill>
              </a:rPr>
              <a:t>ограничение поставок </a:t>
            </a:r>
            <a:r>
              <a:rPr lang="ru-RU" sz="2400" dirty="0">
                <a:solidFill>
                  <a:srgbClr val="002060"/>
                </a:solidFill>
              </a:rPr>
              <a:t>на территорию РФ </a:t>
            </a:r>
            <a:r>
              <a:rPr lang="ru-RU" sz="2400" dirty="0" smtClean="0">
                <a:solidFill>
                  <a:srgbClr val="002060"/>
                </a:solidFill>
              </a:rPr>
              <a:t>(письма </a:t>
            </a:r>
            <a:r>
              <a:rPr lang="ru-RU" sz="2400" dirty="0">
                <a:solidFill>
                  <a:srgbClr val="002060"/>
                </a:solidFill>
              </a:rPr>
              <a:t>производителя или </a:t>
            </a:r>
            <a:r>
              <a:rPr lang="ru-RU" sz="2400" dirty="0" smtClean="0">
                <a:solidFill>
                  <a:srgbClr val="002060"/>
                </a:solidFill>
              </a:rPr>
              <a:t>поставщика);</a:t>
            </a:r>
            <a:endParaRPr lang="ru-RU" sz="2400" dirty="0">
              <a:solidFill>
                <a:srgbClr val="00206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 возникшие </a:t>
            </a:r>
            <a:r>
              <a:rPr lang="ru-RU" sz="2400" dirty="0">
                <a:solidFill>
                  <a:srgbClr val="002060"/>
                </a:solidFill>
              </a:rPr>
              <a:t>у производителя товаров сложности, </a:t>
            </a:r>
            <a:r>
              <a:rPr lang="ru-RU" sz="2400" dirty="0" smtClean="0">
                <a:solidFill>
                  <a:srgbClr val="002060"/>
                </a:solidFill>
              </a:rPr>
              <a:t>в </a:t>
            </a:r>
            <a:r>
              <a:rPr lang="ru-RU" sz="2400" dirty="0">
                <a:solidFill>
                  <a:srgbClr val="002060"/>
                </a:solidFill>
              </a:rPr>
              <a:t>связи с санкциями и </a:t>
            </a:r>
            <a:r>
              <a:rPr lang="ru-RU" sz="2400" dirty="0" smtClean="0">
                <a:solidFill>
                  <a:srgbClr val="002060"/>
                </a:solidFill>
              </a:rPr>
              <a:t>другие (экспертное заключение (заключение ТПП).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2400" dirty="0">
              <a:solidFill>
                <a:srgbClr val="00206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</a:rPr>
              <a:t>Изменение осуществляется в пределах </a:t>
            </a:r>
            <a:r>
              <a:rPr lang="ru-RU" sz="2400" dirty="0" smtClean="0">
                <a:solidFill>
                  <a:srgbClr val="002060"/>
                </a:solidFill>
              </a:rPr>
              <a:t>ЛБО, </a:t>
            </a:r>
            <a:r>
              <a:rPr lang="ru-RU" sz="2400" dirty="0">
                <a:solidFill>
                  <a:srgbClr val="002060"/>
                </a:solidFill>
              </a:rPr>
              <a:t>доведённых до заказчика, как получателя средств областного бюджета, а также объёмов финансового обеспечения закупок, предусмотренных планом </a:t>
            </a:r>
            <a:r>
              <a:rPr lang="ru-RU" sz="2400" dirty="0" smtClean="0">
                <a:solidFill>
                  <a:srgbClr val="002060"/>
                </a:solidFill>
              </a:rPr>
              <a:t>ФХД, </a:t>
            </a:r>
            <a:r>
              <a:rPr lang="ru-RU" sz="2400" dirty="0">
                <a:solidFill>
                  <a:srgbClr val="002060"/>
                </a:solidFill>
              </a:rPr>
              <a:t>а </a:t>
            </a:r>
            <a:r>
              <a:rPr lang="ru-RU" sz="2400" dirty="0" smtClean="0">
                <a:solidFill>
                  <a:srgbClr val="002060"/>
                </a:solidFill>
              </a:rPr>
              <a:t>также с </a:t>
            </a:r>
            <a:r>
              <a:rPr lang="ru-RU" sz="2400" dirty="0">
                <a:solidFill>
                  <a:srgbClr val="002060"/>
                </a:solidFill>
              </a:rPr>
              <a:t>соблюдением положений </a:t>
            </a:r>
            <a:r>
              <a:rPr lang="ru-RU" sz="2400" dirty="0" err="1" smtClean="0">
                <a:solidFill>
                  <a:srgbClr val="002060"/>
                </a:solidFill>
              </a:rPr>
              <a:t>чч</a:t>
            </a:r>
            <a:r>
              <a:rPr lang="ru-RU" sz="2400" dirty="0" smtClean="0">
                <a:solidFill>
                  <a:srgbClr val="002060"/>
                </a:solidFill>
              </a:rPr>
              <a:t>. </a:t>
            </a:r>
            <a:r>
              <a:rPr lang="ru-RU" sz="2400" dirty="0">
                <a:solidFill>
                  <a:srgbClr val="002060"/>
                </a:solidFill>
              </a:rPr>
              <a:t>1</a:t>
            </a:r>
            <a:r>
              <a:rPr lang="ru-RU" sz="2400" baseline="30000" dirty="0">
                <a:solidFill>
                  <a:srgbClr val="002060"/>
                </a:solidFill>
              </a:rPr>
              <a:t>3</a:t>
            </a:r>
            <a:r>
              <a:rPr lang="ru-RU" sz="2400" dirty="0">
                <a:solidFill>
                  <a:srgbClr val="002060"/>
                </a:solidFill>
              </a:rPr>
              <a:t> - 1</a:t>
            </a:r>
            <a:r>
              <a:rPr lang="ru-RU" sz="2400" baseline="30000" dirty="0">
                <a:solidFill>
                  <a:srgbClr val="002060"/>
                </a:solidFill>
              </a:rPr>
              <a:t>6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ст. </a:t>
            </a:r>
            <a:r>
              <a:rPr lang="ru-RU" sz="2400" dirty="0">
                <a:solidFill>
                  <a:srgbClr val="002060"/>
                </a:solidFill>
              </a:rPr>
              <a:t>95 Закона № 44-ФЗ.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11900"/>
            <a:ext cx="12192000" cy="243069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2357414" y="590307"/>
            <a:ext cx="9340769" cy="4"/>
          </a:xfrm>
          <a:prstGeom prst="line">
            <a:avLst/>
          </a:prstGeom>
          <a:ln w="444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284295" y="105412"/>
            <a:ext cx="1481827" cy="11969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361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263844_53-phonoteka_org-p-fon-dlya-prezentatsii-strogii-no-krasivii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20090" y="-2678629"/>
            <a:ext cx="6858003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2583" y="3657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+mn-lt"/>
              </a:rPr>
              <a:t>I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. ВОЗНИКНОВЕНИЕ ОБСТОЯТЕЛЬСТВ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2357414" y="590307"/>
            <a:ext cx="9340769" cy="4"/>
          </a:xfrm>
          <a:prstGeom prst="line">
            <a:avLst/>
          </a:prstGeom>
          <a:ln w="444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557845" y="1293661"/>
            <a:ext cx="3361007" cy="568027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968" marR="6387" algn="ctr">
              <a:spcBef>
                <a:spcPts val="126"/>
              </a:spcBef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anose="020B0502040204020203" pitchFamily="34" charset="0"/>
              </a:rPr>
              <a:t>ИНИЦИАТИВА</a:t>
            </a:r>
            <a:endParaRPr lang="ru-RU" sz="2800" b="1" spc="19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8101" y="1912181"/>
            <a:ext cx="2644514" cy="71045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968" marR="6387" algn="ctr">
              <a:spcBef>
                <a:spcPts val="126"/>
              </a:spcBef>
            </a:pPr>
            <a:r>
              <a:rPr lang="ru-RU" sz="2400" dirty="0" smtClean="0">
                <a:cs typeface="Segoe UI" panose="020B0502040204020203" pitchFamily="34" charset="0"/>
              </a:rPr>
              <a:t>Поставщик</a:t>
            </a:r>
            <a:endParaRPr lang="ru-RU" sz="2400" spc="19" dirty="0">
              <a:cs typeface="Segoe UI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053669" y="1910142"/>
            <a:ext cx="2644514" cy="710803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968" marR="6387" algn="ctr">
              <a:spcBef>
                <a:spcPts val="126"/>
              </a:spcBef>
            </a:pPr>
            <a:r>
              <a:rPr lang="ru-RU" sz="2400" dirty="0" smtClean="0">
                <a:cs typeface="Segoe UI" panose="020B0502040204020203" pitchFamily="34" charset="0"/>
              </a:rPr>
              <a:t>Заказчик</a:t>
            </a:r>
            <a:endParaRPr lang="ru-RU" sz="2400" spc="19" dirty="0">
              <a:cs typeface="Segoe UI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096254" y="3128368"/>
            <a:ext cx="2644513" cy="819196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968" marR="6387" algn="ctr">
              <a:spcBef>
                <a:spcPts val="126"/>
              </a:spcBef>
            </a:pPr>
            <a:r>
              <a:rPr lang="ru-RU" sz="2400" dirty="0" smtClean="0">
                <a:cs typeface="Segoe UI" panose="020B0502040204020203" pitchFamily="34" charset="0"/>
              </a:rPr>
              <a:t>По собственной инициативе</a:t>
            </a:r>
            <a:endParaRPr lang="ru-RU" sz="2400" spc="19" dirty="0">
              <a:cs typeface="Segoe UI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47310" y="3480745"/>
            <a:ext cx="3471542" cy="1800751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6387" algn="just"/>
            <a:r>
              <a:rPr lang="ru-RU" sz="2400" dirty="0" smtClean="0"/>
              <a:t>В связи с получением </a:t>
            </a:r>
            <a:r>
              <a:rPr lang="ru-RU" sz="2400" dirty="0"/>
              <a:t>обращения поставщика, которое признано </a:t>
            </a:r>
            <a:r>
              <a:rPr lang="ru-RU" sz="2400" dirty="0" smtClean="0"/>
              <a:t>допустимым </a:t>
            </a:r>
            <a:r>
              <a:rPr lang="ru-RU" sz="2400" dirty="0"/>
              <a:t>и обоснованным</a:t>
            </a:r>
            <a:endParaRPr lang="ru-RU" sz="2400" spc="19" dirty="0">
              <a:cs typeface="Segoe UI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096254" y="4454987"/>
            <a:ext cx="2644513" cy="819196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968" marR="6387" algn="ctr">
              <a:spcBef>
                <a:spcPts val="126"/>
              </a:spcBef>
            </a:pPr>
            <a:r>
              <a:rPr lang="ru-RU" sz="2400" dirty="0" smtClean="0"/>
              <a:t>Подготавливает предложение 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811585" y="5737688"/>
            <a:ext cx="3213847" cy="1015936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6387" algn="just"/>
            <a:r>
              <a:rPr lang="ru-RU" sz="2400" dirty="0" smtClean="0"/>
              <a:t>Разрабатывает проект Распоряжения Правительства УО</a:t>
            </a:r>
            <a:endParaRPr lang="ru-RU" sz="2400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3466791" y="1768632"/>
            <a:ext cx="1008413" cy="359712"/>
          </a:xfrm>
          <a:prstGeom prst="straightConnector1">
            <a:avLst/>
          </a:prstGeom>
          <a:ln w="76200">
            <a:gradFill>
              <a:gsLst>
                <a:gs pos="92000">
                  <a:srgbClr val="C2DAEF"/>
                </a:gs>
                <a:gs pos="42000">
                  <a:srgbClr val="00B050"/>
                </a:gs>
                <a:gs pos="18000">
                  <a:srgbClr val="00B050"/>
                </a:gs>
                <a:gs pos="74845">
                  <a:srgbClr val="5DFFA6"/>
                </a:gs>
                <a:gs pos="100000">
                  <a:schemeClr val="accent1">
                    <a:lumMod val="45000"/>
                    <a:lumOff val="55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8001493" y="1826949"/>
            <a:ext cx="1008000" cy="360000"/>
          </a:xfrm>
          <a:prstGeom prst="straightConnector1">
            <a:avLst/>
          </a:prstGeom>
          <a:ln w="76200">
            <a:gradFill>
              <a:gsLst>
                <a:gs pos="38000">
                  <a:srgbClr val="0070C0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6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10418509" y="2692637"/>
            <a:ext cx="1" cy="396000"/>
          </a:xfrm>
          <a:prstGeom prst="straightConnector1">
            <a:avLst/>
          </a:prstGeom>
          <a:ln w="76200">
            <a:gradFill>
              <a:gsLst>
                <a:gs pos="38000">
                  <a:srgbClr val="0070C0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6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10418509" y="3987295"/>
            <a:ext cx="1" cy="396000"/>
          </a:xfrm>
          <a:prstGeom prst="straightConnector1">
            <a:avLst/>
          </a:prstGeom>
          <a:ln w="76200">
            <a:gradFill>
              <a:gsLst>
                <a:gs pos="38000">
                  <a:srgbClr val="0070C0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6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10418509" y="5341688"/>
            <a:ext cx="1" cy="396000"/>
          </a:xfrm>
          <a:prstGeom prst="straightConnector1">
            <a:avLst/>
          </a:prstGeom>
          <a:ln w="76200">
            <a:gradFill>
              <a:gsLst>
                <a:gs pos="38000">
                  <a:srgbClr val="0070C0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6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1982067" y="2741667"/>
            <a:ext cx="0" cy="648000"/>
          </a:xfrm>
          <a:prstGeom prst="straightConnector1">
            <a:avLst/>
          </a:prstGeom>
          <a:ln w="76200">
            <a:gradFill>
              <a:gsLst>
                <a:gs pos="92000">
                  <a:srgbClr val="C2DAEF"/>
                </a:gs>
                <a:gs pos="42000">
                  <a:srgbClr val="00B050"/>
                </a:gs>
                <a:gs pos="18000">
                  <a:srgbClr val="00B050"/>
                </a:gs>
                <a:gs pos="74845">
                  <a:srgbClr val="5DFFA6"/>
                </a:gs>
                <a:gs pos="100000">
                  <a:schemeClr val="accent1">
                    <a:lumMod val="45000"/>
                    <a:lumOff val="55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7918852" y="2756397"/>
            <a:ext cx="927700" cy="724348"/>
          </a:xfrm>
          <a:prstGeom prst="straightConnector1">
            <a:avLst/>
          </a:prstGeom>
          <a:ln w="76200">
            <a:gradFill>
              <a:gsLst>
                <a:gs pos="92000">
                  <a:srgbClr val="C2DAEF"/>
                </a:gs>
                <a:gs pos="42000">
                  <a:srgbClr val="00B050"/>
                </a:gs>
                <a:gs pos="18000">
                  <a:srgbClr val="00B050"/>
                </a:gs>
                <a:gs pos="74845">
                  <a:srgbClr val="5DFFA6"/>
                </a:gs>
                <a:gs pos="100000">
                  <a:schemeClr val="accent1">
                    <a:lumMod val="45000"/>
                    <a:lumOff val="55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8054933" y="4237857"/>
            <a:ext cx="901120" cy="508589"/>
          </a:xfrm>
          <a:prstGeom prst="straightConnector1">
            <a:avLst/>
          </a:prstGeom>
          <a:ln w="76200">
            <a:gradFill>
              <a:gsLst>
                <a:gs pos="92000">
                  <a:srgbClr val="C2DAEF"/>
                </a:gs>
                <a:gs pos="42000">
                  <a:srgbClr val="00B050"/>
                </a:gs>
                <a:gs pos="18000">
                  <a:srgbClr val="00B050"/>
                </a:gs>
                <a:gs pos="74845">
                  <a:srgbClr val="5DFFA6"/>
                </a:gs>
                <a:gs pos="100000">
                  <a:schemeClr val="accent1">
                    <a:lumMod val="45000"/>
                    <a:lumOff val="55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184378" y="3480745"/>
            <a:ext cx="3801593" cy="2219783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968" marR="6387" algn="just">
              <a:spcBef>
                <a:spcPts val="126"/>
              </a:spcBef>
            </a:pPr>
            <a:r>
              <a:rPr lang="ru-RU" sz="2400" dirty="0" smtClean="0"/>
              <a:t>Предоставляет заказчику </a:t>
            </a:r>
            <a:r>
              <a:rPr lang="ru-RU" sz="2400" dirty="0"/>
              <a:t>письменное обоснование </a:t>
            </a:r>
            <a:r>
              <a:rPr lang="ru-RU" sz="2400" dirty="0" smtClean="0"/>
              <a:t>изменений </a:t>
            </a:r>
            <a:r>
              <a:rPr lang="ru-RU" sz="2400" dirty="0"/>
              <a:t>с приложением </a:t>
            </a:r>
            <a:r>
              <a:rPr lang="ru-RU" sz="2400" dirty="0" smtClean="0"/>
              <a:t>подтверждающей информации </a:t>
            </a:r>
            <a:r>
              <a:rPr lang="ru-RU" sz="2400" dirty="0"/>
              <a:t>(</a:t>
            </a:r>
            <a:r>
              <a:rPr lang="ru-RU" sz="2400" dirty="0" smtClean="0"/>
              <a:t>документов)</a:t>
            </a:r>
            <a:endParaRPr lang="ru-RU" sz="2400" spc="19" dirty="0">
              <a:cs typeface="Segoe UI" panose="020B0502040204020203" pitchFamily="34" charset="0"/>
            </a:endParaRPr>
          </a:p>
        </p:txBody>
      </p:sp>
      <p:pic>
        <p:nvPicPr>
          <p:cNvPr id="47" name="Рисунок 46"/>
          <p:cNvPicPr/>
          <p:nvPr/>
        </p:nvPicPr>
        <p:blipFill>
          <a:blip r:embed="rId3"/>
          <a:stretch>
            <a:fillRect/>
          </a:stretch>
        </p:blipFill>
        <p:spPr>
          <a:xfrm>
            <a:off x="328679" y="167866"/>
            <a:ext cx="1481827" cy="11969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22" name="Прямая со стрелкой 21"/>
          <p:cNvCxnSpPr/>
          <p:nvPr/>
        </p:nvCxnSpPr>
        <p:spPr>
          <a:xfrm>
            <a:off x="4037726" y="4381120"/>
            <a:ext cx="409584" cy="0"/>
          </a:xfrm>
          <a:prstGeom prst="straightConnector1">
            <a:avLst/>
          </a:prstGeom>
          <a:ln w="76200">
            <a:gradFill>
              <a:gsLst>
                <a:gs pos="92000">
                  <a:srgbClr val="C2DAEF"/>
                </a:gs>
                <a:gs pos="42000">
                  <a:srgbClr val="00B050"/>
                </a:gs>
                <a:gs pos="18000">
                  <a:srgbClr val="00B050"/>
                </a:gs>
                <a:gs pos="74845">
                  <a:srgbClr val="5DFFA6"/>
                </a:gs>
                <a:gs pos="100000">
                  <a:schemeClr val="accent1">
                    <a:lumMod val="45000"/>
                    <a:lumOff val="55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23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263844_53-phonoteka_org-p-fon-dlya-prezentatsii-strogii-no-krasivii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4348" y="-2669651"/>
            <a:ext cx="6858000" cy="1219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1069" y="269363"/>
            <a:ext cx="1065093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+mn-lt"/>
              </a:rPr>
              <a:t>II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. ПОДГОТОВКА ПРОЕКТА РАСПОРЯЖЕНИЯ 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2910" y="1273979"/>
            <a:ext cx="6411543" cy="551969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</a:rPr>
              <a:t>Распоряжения подготавливаются согласно постановлению Губернатора УО от 02.12.2016 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№ 113, </a:t>
            </a:r>
            <a:r>
              <a:rPr lang="ru-RU" sz="2400" dirty="0">
                <a:solidFill>
                  <a:srgbClr val="002060"/>
                </a:solidFill>
              </a:rPr>
              <a:t>постановлением № 135-П 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и </a:t>
            </a:r>
            <a:r>
              <a:rPr lang="ru-RU" sz="2400" dirty="0">
                <a:solidFill>
                  <a:srgbClr val="002060"/>
                </a:solidFill>
              </a:rPr>
              <a:t>методическими рекомендациями 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от </a:t>
            </a:r>
            <a:r>
              <a:rPr lang="ru-RU" sz="2400" dirty="0">
                <a:solidFill>
                  <a:srgbClr val="002060"/>
                </a:solidFill>
              </a:rPr>
              <a:t>06.06.2022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>
              <a:solidFill>
                <a:srgbClr val="00206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</a:rPr>
              <a:t>В состав проекта распоряжения 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в </a:t>
            </a:r>
            <a:r>
              <a:rPr lang="ru-RU" sz="2400" dirty="0">
                <a:solidFill>
                  <a:srgbClr val="002060"/>
                </a:solidFill>
              </a:rPr>
              <a:t>обязательном порядке входят</a:t>
            </a:r>
            <a:r>
              <a:rPr lang="ru-RU" sz="2400" dirty="0" smtClean="0">
                <a:solidFill>
                  <a:srgbClr val="002060"/>
                </a:solidFill>
              </a:rPr>
              <a:t>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>
              <a:solidFill>
                <a:srgbClr val="00206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 текст </a:t>
            </a:r>
            <a:r>
              <a:rPr lang="ru-RU" sz="2400" dirty="0">
                <a:solidFill>
                  <a:srgbClr val="002060"/>
                </a:solidFill>
              </a:rPr>
              <a:t>проекта распоряжения;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 пояснительная </a:t>
            </a:r>
            <a:r>
              <a:rPr lang="ru-RU" sz="2400" dirty="0">
                <a:solidFill>
                  <a:srgbClr val="002060"/>
                </a:solidFill>
              </a:rPr>
              <a:t>записка;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 финансово-экономическое </a:t>
            </a:r>
            <a:r>
              <a:rPr lang="ru-RU" sz="2400" dirty="0">
                <a:solidFill>
                  <a:srgbClr val="002060"/>
                </a:solidFill>
              </a:rPr>
              <a:t>обоснование;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 предложение</a:t>
            </a:r>
            <a:r>
              <a:rPr lang="ru-RU" sz="2400" dirty="0">
                <a:solidFill>
                  <a:srgbClr val="002060"/>
                </a:solidFill>
              </a:rPr>
              <a:t>;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 выписка комиссии (в </a:t>
            </a:r>
            <a:r>
              <a:rPr lang="ru-RU" sz="2400" dirty="0">
                <a:solidFill>
                  <a:srgbClr val="002060"/>
                </a:solidFill>
              </a:rPr>
              <a:t>случае необходимости);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 лист </a:t>
            </a:r>
            <a:r>
              <a:rPr lang="ru-RU" sz="2400" dirty="0">
                <a:solidFill>
                  <a:srgbClr val="002060"/>
                </a:solidFill>
              </a:rPr>
              <a:t>согласования.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2400" dirty="0">
              <a:solidFill>
                <a:srgbClr val="00206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2341372" y="445928"/>
            <a:ext cx="9340769" cy="4"/>
          </a:xfrm>
          <a:prstGeom prst="line">
            <a:avLst/>
          </a:prstGeom>
          <a:ln w="444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11785" t="30466" r="46905" b="6435"/>
          <a:stretch/>
        </p:blipFill>
        <p:spPr>
          <a:xfrm>
            <a:off x="6522666" y="1273978"/>
            <a:ext cx="5669334" cy="5584021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4"/>
          <a:stretch>
            <a:fillRect/>
          </a:stretch>
        </p:blipFill>
        <p:spPr>
          <a:xfrm>
            <a:off x="59241" y="38519"/>
            <a:ext cx="1481827" cy="11969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492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263844_53-phonoteka_org-p-fon-dlya-prezentatsii-strogii-no-krasivii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667002" y="-2667001"/>
            <a:ext cx="6858000" cy="1219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64607" y="712545"/>
            <a:ext cx="1065093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+mn-lt"/>
              </a:rPr>
              <a:t>III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. ЗАКЛЮЧЕНИЕ ДОПСОГЛАШЕНИЯ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09600" y="2390274"/>
            <a:ext cx="11405937" cy="303195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Заключение </a:t>
            </a:r>
            <a:r>
              <a:rPr lang="ru-RU" dirty="0" err="1" smtClean="0">
                <a:solidFill>
                  <a:srgbClr val="002060"/>
                </a:solidFill>
              </a:rPr>
              <a:t>допсоглашения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об изменении существенных условий контракта осуществляется после вступления в силу соответствующего </a:t>
            </a:r>
            <a:r>
              <a:rPr lang="ru-RU" dirty="0" smtClean="0">
                <a:solidFill>
                  <a:srgbClr val="002060"/>
                </a:solidFill>
              </a:rPr>
              <a:t>распоряжения Правительства УО.</a:t>
            </a: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endParaRPr lang="ru-RU" sz="1200" dirty="0">
              <a:solidFill>
                <a:srgbClr val="00206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Заказчик </a:t>
            </a:r>
            <a:r>
              <a:rPr lang="ru-RU" dirty="0">
                <a:solidFill>
                  <a:srgbClr val="002060"/>
                </a:solidFill>
              </a:rPr>
              <a:t>должен внести информацию об изменении контракта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реестр контрактов, заключённых заказчиками, в порядке и сроки, установленные статьёй 103 Закона № 44-ФЗ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2317442" y="945529"/>
            <a:ext cx="9340769" cy="4"/>
          </a:xfrm>
          <a:prstGeom prst="line">
            <a:avLst/>
          </a:prstGeom>
          <a:ln w="444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/>
          <p:nvPr/>
        </p:nvPicPr>
        <p:blipFill>
          <a:blip r:embed="rId3"/>
          <a:stretch>
            <a:fillRect/>
          </a:stretch>
        </p:blipFill>
        <p:spPr>
          <a:xfrm>
            <a:off x="301823" y="10917"/>
            <a:ext cx="1481827" cy="11969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390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263844_53-phonoteka_org-p-fon-dlya-prezentatsii-strogii-no-krasivii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0" y="92927"/>
            <a:ext cx="12192001" cy="676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1072" y="3657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+mn-lt"/>
              </a:rPr>
              <a:t>ПОСТАНОВЛЕНИЕ 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№ 136-П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95867" y="1728581"/>
            <a:ext cx="10976429" cy="414460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ЭТАПЫ:</a:t>
            </a:r>
            <a:endParaRPr lang="ru-RU" sz="2600" dirty="0" smtClean="0">
              <a:solidFill>
                <a:srgbClr val="00206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romanUcPeriod"/>
            </a:pPr>
            <a:r>
              <a:rPr lang="ru-RU" sz="2600" dirty="0" smtClean="0">
                <a:solidFill>
                  <a:srgbClr val="002060"/>
                </a:solidFill>
              </a:rPr>
              <a:t>Возникновение </a:t>
            </a:r>
            <a:r>
              <a:rPr lang="ru-RU" sz="2600" dirty="0" smtClean="0">
                <a:solidFill>
                  <a:srgbClr val="002060"/>
                </a:solidFill>
              </a:rPr>
              <a:t>обстоятельств, влекущих необходимость заключения </a:t>
            </a:r>
            <a:r>
              <a:rPr lang="ru-RU" sz="2600" dirty="0">
                <a:solidFill>
                  <a:srgbClr val="002060"/>
                </a:solidFill>
              </a:rPr>
              <a:t>контракта у единственного </a:t>
            </a:r>
            <a:r>
              <a:rPr lang="ru-RU" sz="2600" dirty="0" smtClean="0">
                <a:solidFill>
                  <a:srgbClr val="002060"/>
                </a:solidFill>
              </a:rPr>
              <a:t>поставщика в иных случаях </a:t>
            </a:r>
            <a:r>
              <a:rPr lang="ru-RU" sz="2600" dirty="0">
                <a:solidFill>
                  <a:srgbClr val="002060"/>
                </a:solidFill>
              </a:rPr>
              <a:t>и подготовка документов, подтверждающих их наличие</a:t>
            </a:r>
            <a:r>
              <a:rPr lang="ru-RU" sz="2600" dirty="0" smtClean="0">
                <a:solidFill>
                  <a:srgbClr val="002060"/>
                </a:solidFill>
              </a:rPr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romanUcPeriod"/>
            </a:pPr>
            <a:endParaRPr lang="ru-RU" sz="1400" dirty="0">
              <a:solidFill>
                <a:srgbClr val="00206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romanUcPeriod"/>
            </a:pPr>
            <a:r>
              <a:rPr lang="ru-RU" sz="2600" dirty="0" smtClean="0">
                <a:solidFill>
                  <a:srgbClr val="002060"/>
                </a:solidFill>
              </a:rPr>
              <a:t> Рассмотрение </a:t>
            </a:r>
            <a:r>
              <a:rPr lang="ru-RU" sz="2600" dirty="0" smtClean="0">
                <a:solidFill>
                  <a:srgbClr val="002060"/>
                </a:solidFill>
              </a:rPr>
              <a:t>заявления о заключении контракта </a:t>
            </a:r>
            <a:br>
              <a:rPr lang="ru-RU" sz="2600" dirty="0" smtClean="0">
                <a:solidFill>
                  <a:srgbClr val="002060"/>
                </a:solidFill>
              </a:rPr>
            </a:br>
            <a:r>
              <a:rPr lang="ru-RU" sz="2600" dirty="0" smtClean="0">
                <a:solidFill>
                  <a:srgbClr val="002060"/>
                </a:solidFill>
              </a:rPr>
              <a:t>у единственного поставщика на рабочей группе;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romanUcPeriod"/>
            </a:pPr>
            <a:endParaRPr lang="ru-RU" sz="1400" dirty="0" smtClean="0">
              <a:solidFill>
                <a:srgbClr val="00206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 smtClean="0">
                <a:solidFill>
                  <a:srgbClr val="002060"/>
                </a:solidFill>
              </a:rPr>
              <a:t>III</a:t>
            </a:r>
            <a:r>
              <a:rPr lang="ru-RU" sz="2600" dirty="0" smtClean="0">
                <a:solidFill>
                  <a:srgbClr val="002060"/>
                </a:solidFill>
              </a:rPr>
              <a:t>. Подготовка проекта правового акта о заключении контракта </a:t>
            </a:r>
            <a:br>
              <a:rPr lang="ru-RU" sz="2600" dirty="0" smtClean="0">
                <a:solidFill>
                  <a:srgbClr val="002060"/>
                </a:solidFill>
              </a:rPr>
            </a:br>
            <a:r>
              <a:rPr lang="ru-RU" sz="2600" dirty="0" smtClean="0">
                <a:solidFill>
                  <a:srgbClr val="002060"/>
                </a:solidFill>
              </a:rPr>
              <a:t>у единственного поставщика;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 smtClean="0">
              <a:solidFill>
                <a:srgbClr val="00206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 smtClean="0">
                <a:solidFill>
                  <a:srgbClr val="002060"/>
                </a:solidFill>
              </a:rPr>
              <a:t>VI</a:t>
            </a:r>
            <a:r>
              <a:rPr lang="ru-RU" sz="2600" dirty="0" smtClean="0">
                <a:solidFill>
                  <a:srgbClr val="002060"/>
                </a:solidFill>
              </a:rPr>
              <a:t>. Заключение контракта.</a:t>
            </a:r>
            <a:endParaRPr lang="ru-RU" sz="26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11900"/>
            <a:ext cx="12192000" cy="243069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2357414" y="590307"/>
            <a:ext cx="9340769" cy="4"/>
          </a:xfrm>
          <a:prstGeom prst="line">
            <a:avLst/>
          </a:prstGeom>
          <a:ln w="444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352926" y="92926"/>
            <a:ext cx="1481827" cy="11969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715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905</Words>
  <Application>Microsoft Office PowerPoint</Application>
  <PresentationFormat>Широкоэкранный</PresentationFormat>
  <Paragraphs>131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Geometria</vt:lpstr>
      <vt:lpstr>PT Astra Serif</vt:lpstr>
      <vt:lpstr>Segoe UI</vt:lpstr>
      <vt:lpstr>Times New Roman</vt:lpstr>
      <vt:lpstr>Wingdings</vt:lpstr>
      <vt:lpstr>Тема Office</vt:lpstr>
      <vt:lpstr>Презентация PowerPoint</vt:lpstr>
      <vt:lpstr>ПРОГРАММА </vt:lpstr>
      <vt:lpstr>ПОСТАНОВЛЕНИЕ № 135-П</vt:lpstr>
      <vt:lpstr>I. ВОЗНИКНОВЕНИЕ ОБСТОЯТЕЛЬСТВ</vt:lpstr>
      <vt:lpstr>I. ВОЗНИКНОВЕНИЕ ОБСТОЯТЕЛЬСТВ</vt:lpstr>
      <vt:lpstr>I. ВОЗНИКНОВЕНИЕ ОБСТОЯТЕЛЬСТВ</vt:lpstr>
      <vt:lpstr>II. ПОДГОТОВКА ПРОЕКТА РАСПОРЯЖЕНИЯ </vt:lpstr>
      <vt:lpstr>III. ЗАКЛЮЧЕНИЕ ДОПСОГЛАШЕНИЯ</vt:lpstr>
      <vt:lpstr>ПОСТАНОВЛЕНИЕ № 136-П</vt:lpstr>
      <vt:lpstr>I. ВОЗНИКНОВЕНИЕ ОБСТОЯТЕЛЬСТВ</vt:lpstr>
      <vt:lpstr>Презентация PowerPoint</vt:lpstr>
      <vt:lpstr>I. ВОЗНИКНОВЕНИЕ ОБСТОЯТЕЛЬСТВ</vt:lpstr>
      <vt:lpstr>Презентация PowerPoint</vt:lpstr>
      <vt:lpstr>Презентация PowerPoint</vt:lpstr>
      <vt:lpstr>Презентация PowerPoint</vt:lpstr>
      <vt:lpstr>III. ПОДГОТОВКА ПРОЕКТА АКТА</vt:lpstr>
      <vt:lpstr>VI. ЗАКЛЮЧЕНИЕ КОНТРАКТА</vt:lpstr>
      <vt:lpstr>БЛАГОДАРИМ ВАС ЗА ВНИМАНИЕ!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Ульянова Ксения Игоревна</dc:creator>
  <cp:lastModifiedBy>Marina Reyts</cp:lastModifiedBy>
  <cp:revision>64</cp:revision>
  <dcterms:created xsi:type="dcterms:W3CDTF">2022-06-09T10:21:49Z</dcterms:created>
  <dcterms:modified xsi:type="dcterms:W3CDTF">2022-06-14T13:52:09Z</dcterms:modified>
</cp:coreProperties>
</file>