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8" r:id="rId3"/>
    <p:sldId id="280" r:id="rId4"/>
    <p:sldId id="278" r:id="rId5"/>
    <p:sldId id="258" r:id="rId6"/>
    <p:sldId id="287" r:id="rId7"/>
    <p:sldId id="300" r:id="rId8"/>
    <p:sldId id="289" r:id="rId9"/>
    <p:sldId id="295" r:id="rId10"/>
    <p:sldId id="284" r:id="rId11"/>
    <p:sldId id="279" r:id="rId12"/>
    <p:sldId id="297" r:id="rId13"/>
    <p:sldId id="288" r:id="rId14"/>
    <p:sldId id="299" r:id="rId15"/>
    <p:sldId id="286" r:id="rId16"/>
    <p:sldId id="296" r:id="rId17"/>
    <p:sldId id="290" r:id="rId18"/>
    <p:sldId id="293" r:id="rId19"/>
    <p:sldId id="292" r:id="rId20"/>
    <p:sldId id="294" r:id="rId2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5D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1" d="100"/>
          <a:sy n="71" d="100"/>
        </p:scale>
        <p:origin x="63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08669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374375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134119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70041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48769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87322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380075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34019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89427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247154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EF81CB-372F-4B08-A39B-AF3D33FE9BA0}" type="datetimeFigureOut">
              <a:rPr lang="ru-RU" smtClean="0"/>
              <a:pPr/>
              <a:t>03.02.2023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98836-2857-4CA1-80AF-AF427E7968F6}" type="slidenum">
              <a:rPr lang="ru-RU" smtClean="0"/>
              <a:pPr/>
              <a:t>‹#›</a:t>
            </a:fld>
            <a:endParaRPr lang="ru-RU"/>
          </a:p>
        </p:txBody>
      </p:sp>
    </p:spTree>
    <p:extLst>
      <p:ext uri="{BB962C8B-B14F-4D97-AF65-F5344CB8AC3E}">
        <p14:creationId xmlns:p14="http://schemas.microsoft.com/office/powerpoint/2010/main" val="328322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F81CB-372F-4B08-A39B-AF3D33FE9BA0}" type="datetimeFigureOut">
              <a:rPr lang="ru-RU" smtClean="0"/>
              <a:pPr/>
              <a:t>03.02.2023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98836-2857-4CA1-80AF-AF427E7968F6}" type="slidenum">
              <a:rPr lang="ru-RU" smtClean="0"/>
              <a:pPr/>
              <a:t>‹#›</a:t>
            </a:fld>
            <a:endParaRPr lang="ru-RU"/>
          </a:p>
        </p:txBody>
      </p:sp>
    </p:spTree>
    <p:extLst>
      <p:ext uri="{BB962C8B-B14F-4D97-AF65-F5344CB8AC3E}">
        <p14:creationId xmlns:p14="http://schemas.microsoft.com/office/powerpoint/2010/main" val="130350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7" y="0"/>
            <a:ext cx="12192000" cy="6858000"/>
          </a:xfrm>
          <a:prstGeom prst="rect">
            <a:avLst/>
          </a:prstGeom>
          <a:blipFill dpi="0" rotWithShape="1">
            <a:blip r:embed="rId2" cstate="print"/>
            <a:srcRect/>
            <a:stretch>
              <a:fillRect/>
            </a:stretch>
          </a:blipFill>
        </p:spPr>
        <p:txBody>
          <a:bodyPr wrap="square" lIns="0" tIns="0" rIns="0" bIns="0" rtlCol="0"/>
          <a:lstStyle/>
          <a:p>
            <a:pPr marL="2758422" marR="2748841" algn="ctr">
              <a:lnSpc>
                <a:spcPct val="126299"/>
              </a:lnSpc>
              <a:spcBef>
                <a:spcPts val="119"/>
              </a:spcBef>
            </a:pPr>
            <a:endParaRPr lang="ru-RU" sz="2263" dirty="0">
              <a:latin typeface="Geometria"/>
              <a:cs typeface="Geometria"/>
            </a:endParaRPr>
          </a:p>
        </p:txBody>
      </p:sp>
      <p:sp>
        <p:nvSpPr>
          <p:cNvPr id="3" name="Заголовок 2"/>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pic>
        <p:nvPicPr>
          <p:cNvPr id="4" name="Объект 3"/>
          <p:cNvPicPr>
            <a:picLocks noGrp="1" noChangeAspect="1"/>
          </p:cNvPicPr>
          <p:nvPr>
            <p:ph idx="4294967295"/>
          </p:nvPr>
        </p:nvPicPr>
        <p:blipFill>
          <a:blip r:embed="rId3"/>
          <a:stretch>
            <a:fillRect/>
          </a:stretch>
        </p:blipFill>
        <p:spPr>
          <a:xfrm>
            <a:off x="-6" y="0"/>
            <a:ext cx="12192000" cy="6858000"/>
          </a:xfrm>
          <a:prstGeom prst="rect">
            <a:avLst/>
          </a:prstGeom>
          <a:gradFill>
            <a:gsLst>
              <a:gs pos="0">
                <a:schemeClr val="bg1"/>
              </a:gs>
              <a:gs pos="21000">
                <a:srgbClr val="4FBAAD"/>
              </a:gs>
              <a:gs pos="54000">
                <a:srgbClr val="009DB1"/>
              </a:gs>
              <a:gs pos="81000">
                <a:srgbClr val="006581"/>
              </a:gs>
            </a:gsLst>
            <a:lin ang="10800000" scaled="1"/>
          </a:gradFill>
        </p:spPr>
      </p:pic>
      <p:sp>
        <p:nvSpPr>
          <p:cNvPr id="6" name="Прямоугольник 5"/>
          <p:cNvSpPr/>
          <p:nvPr/>
        </p:nvSpPr>
        <p:spPr>
          <a:xfrm>
            <a:off x="249382" y="2354600"/>
            <a:ext cx="11839523" cy="268804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4400" b="1" dirty="0" smtClean="0"/>
              <a:t>МЕТОДИЧЕСКИЙ ВЕБИНАР ПО ТЕМЕ: КОНТРАКТНАЯ </a:t>
            </a:r>
            <a:r>
              <a:rPr lang="ru-RU" sz="4400" b="1" dirty="0" smtClean="0"/>
              <a:t>СИСТЕМА: КЛЮЧЕВЫЕ ИЗМЕНЕНИЯ 2023 ГОДА, ОТДЕЛЬНЫЕ ВОПРОСЫ ИСПОЛНЕНИЯ КОНТРАКТОВ</a:t>
            </a:r>
            <a:endParaRPr lang="ru-RU" sz="4400" b="1" spc="19" dirty="0">
              <a:effectLst>
                <a:outerShdw blurRad="38100" dist="38100" dir="2700000" algn="tl">
                  <a:srgbClr val="000000">
                    <a:alpha val="43137"/>
                  </a:srgbClr>
                </a:outerShdw>
              </a:effectLst>
              <a:cs typeface="Segoe UI" panose="020B0502040204020203" pitchFamily="34" charset="0"/>
            </a:endParaRPr>
          </a:p>
        </p:txBody>
      </p:sp>
      <p:sp>
        <p:nvSpPr>
          <p:cNvPr id="9" name="Text Box 13">
            <a:extLst>
              <a:ext uri="{FF2B5EF4-FFF2-40B4-BE49-F238E27FC236}">
                <a16:creationId xmlns:a16="http://schemas.microsoft.com/office/drawing/2014/main" xmlns="" id="{7B0408AD-F06C-4A19-B50F-8A8066C8A1BB}"/>
              </a:ext>
            </a:extLst>
          </p:cNvPr>
          <p:cNvSpPr txBox="1">
            <a:spLocks noChangeArrowheads="1"/>
          </p:cNvSpPr>
          <p:nvPr/>
        </p:nvSpPr>
        <p:spPr bwMode="auto">
          <a:xfrm>
            <a:off x="1379533" y="6327246"/>
            <a:ext cx="9432925" cy="461665"/>
          </a:xfrm>
          <a:prstGeom prst="rect">
            <a:avLst/>
          </a:prstGeom>
          <a:noFill/>
          <a:ln w="9525">
            <a:noFill/>
            <a:miter lim="800000"/>
            <a:headEnd/>
            <a:tailEnd/>
          </a:ln>
        </p:spPr>
        <p:txBody>
          <a:bodyPr>
            <a:spAutoFit/>
          </a:bodyPr>
          <a:lstStyle/>
          <a:p>
            <a:pPr algn="ctr" eaLnBrk="1" hangingPunct="1"/>
            <a:r>
              <a:rPr lang="ru-RU" altLang="ru-RU" sz="2400" b="1" dirty="0">
                <a:solidFill>
                  <a:srgbClr val="002060"/>
                </a:solidFill>
                <a:effectLst>
                  <a:outerShdw blurRad="38100" dist="38100" dir="2700000" algn="tl">
                    <a:srgbClr val="000000">
                      <a:alpha val="43137"/>
                    </a:srgbClr>
                  </a:outerShdw>
                </a:effectLst>
                <a:ea typeface="PT Astra Serif" pitchFamily="18" charset="0"/>
                <a:cs typeface="Arial" charset="0"/>
              </a:rPr>
              <a:t>Ульяновск,  </a:t>
            </a:r>
            <a:r>
              <a:rPr lang="ru-RU" altLang="ru-RU" sz="2400" b="1" dirty="0" smtClean="0">
                <a:solidFill>
                  <a:srgbClr val="002060"/>
                </a:solidFill>
                <a:effectLst>
                  <a:outerShdw blurRad="38100" dist="38100" dir="2700000" algn="tl">
                    <a:srgbClr val="000000">
                      <a:alpha val="43137"/>
                    </a:srgbClr>
                  </a:outerShdw>
                </a:effectLst>
                <a:ea typeface="PT Astra Serif" pitchFamily="18" charset="0"/>
                <a:cs typeface="Arial" charset="0"/>
              </a:rPr>
              <a:t>2023</a:t>
            </a:r>
            <a:endParaRPr lang="ru-RU" altLang="ru-RU" sz="2400" b="1" dirty="0">
              <a:solidFill>
                <a:srgbClr val="002060"/>
              </a:solidFill>
              <a:effectLst>
                <a:outerShdw blurRad="38100" dist="38100" dir="2700000" algn="tl">
                  <a:srgbClr val="000000">
                    <a:alpha val="43137"/>
                  </a:srgbClr>
                </a:outerShdw>
              </a:effectLst>
              <a:ea typeface="PT Astra Serif" pitchFamily="18" charset="0"/>
              <a:cs typeface="Arial" charset="0"/>
            </a:endParaRPr>
          </a:p>
        </p:txBody>
      </p:sp>
      <p:sp>
        <p:nvSpPr>
          <p:cNvPr id="13" name="Объект 4"/>
          <p:cNvSpPr txBox="1">
            <a:spLocks/>
          </p:cNvSpPr>
          <p:nvPr/>
        </p:nvSpPr>
        <p:spPr>
          <a:xfrm>
            <a:off x="382239" y="630373"/>
            <a:ext cx="11427509" cy="10507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200" b="1" dirty="0" smtClean="0">
                <a:solidFill>
                  <a:schemeClr val="accent5">
                    <a:lumMod val="50000"/>
                  </a:schemeClr>
                </a:solidFill>
                <a:effectLst>
                  <a:outerShdw blurRad="38100" dist="38100" dir="2700000" algn="tl">
                    <a:srgbClr val="000000">
                      <a:alpha val="43137"/>
                    </a:srgbClr>
                  </a:outerShdw>
                </a:effectLst>
              </a:rPr>
              <a:t>Агентство государственных закупок </a:t>
            </a:r>
          </a:p>
          <a:p>
            <a:r>
              <a:rPr lang="ru-RU" sz="3200" b="1" dirty="0" smtClean="0">
                <a:solidFill>
                  <a:schemeClr val="accent5">
                    <a:lumMod val="50000"/>
                  </a:schemeClr>
                </a:solidFill>
                <a:effectLst>
                  <a:outerShdw blurRad="38100" dist="38100" dir="2700000" algn="tl">
                    <a:srgbClr val="000000">
                      <a:alpha val="43137"/>
                    </a:srgbClr>
                  </a:outerShdw>
                </a:effectLst>
              </a:rPr>
              <a:t>Ульяновской области</a:t>
            </a:r>
            <a:endParaRPr lang="ru-RU" sz="3200" b="1" dirty="0">
              <a:solidFill>
                <a:schemeClr val="accent5">
                  <a:lumMod val="50000"/>
                </a:schemeClr>
              </a:solidFill>
              <a:effectLst>
                <a:outerShdw blurRad="38100" dist="38100" dir="2700000" algn="tl">
                  <a:srgbClr val="000000">
                    <a:alpha val="43137"/>
                  </a:srgbClr>
                </a:outerShdw>
              </a:effectLst>
            </a:endParaRPr>
          </a:p>
        </p:txBody>
      </p:sp>
      <p:pic>
        <p:nvPicPr>
          <p:cNvPr id="11" name="Рисунок 10"/>
          <p:cNvPicPr/>
          <p:nvPr/>
        </p:nvPicPr>
        <p:blipFill>
          <a:blip r:embed="rId4" cstate="print"/>
          <a:stretch>
            <a:fillRect/>
          </a:stretch>
        </p:blipFill>
        <p:spPr>
          <a:xfrm>
            <a:off x="10347158" y="150944"/>
            <a:ext cx="1481827" cy="119694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351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1325563"/>
          </a:xfrm>
        </p:spPr>
        <p:txBody>
          <a:bodyPr>
            <a:normAutofit/>
          </a:bodyPr>
          <a:lstStyle/>
          <a:p>
            <a:pPr algn="ctr"/>
            <a:r>
              <a:rPr lang="ru-RU" b="1" dirty="0" smtClean="0">
                <a:solidFill>
                  <a:srgbClr val="002060"/>
                </a:solidFill>
                <a:latin typeface="+mn-lt"/>
              </a:rPr>
              <a:t>ПРИКАЗ МИНСТРОЯ № 648/ПР</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148389" y="1665472"/>
            <a:ext cx="7965912" cy="4181207"/>
          </a:xfrm>
        </p:spPr>
        <p:txBody>
          <a:bodyPr>
            <a:noAutofit/>
          </a:bodyPr>
          <a:lstStyle/>
          <a:p>
            <a:pPr marL="0" indent="360000" algn="just">
              <a:lnSpc>
                <a:spcPct val="100000"/>
              </a:lnSpc>
              <a:spcBef>
                <a:spcPts val="0"/>
              </a:spcBef>
              <a:buFont typeface="Wingdings" panose="05000000000000000000" pitchFamily="2" charset="2"/>
              <a:buChar char="ü"/>
            </a:pPr>
            <a:r>
              <a:rPr lang="ru-RU" sz="2300" dirty="0">
                <a:solidFill>
                  <a:srgbClr val="002060"/>
                </a:solidFill>
              </a:rPr>
              <a:t>С </a:t>
            </a:r>
            <a:r>
              <a:rPr lang="ru-RU" sz="2300" b="1" dirty="0" smtClean="0">
                <a:solidFill>
                  <a:srgbClr val="FF0000"/>
                </a:solidFill>
              </a:rPr>
              <a:t>01.01.2023</a:t>
            </a:r>
            <a:r>
              <a:rPr lang="ru-RU" sz="2300" dirty="0" smtClean="0">
                <a:solidFill>
                  <a:srgbClr val="002060"/>
                </a:solidFill>
              </a:rPr>
              <a:t> </a:t>
            </a:r>
            <a:r>
              <a:rPr lang="ru-RU" sz="2300" dirty="0">
                <a:solidFill>
                  <a:srgbClr val="002060"/>
                </a:solidFill>
              </a:rPr>
              <a:t>действует новая </a:t>
            </a:r>
            <a:r>
              <a:rPr lang="ru-RU" sz="2300" dirty="0" smtClean="0">
                <a:solidFill>
                  <a:srgbClr val="002060"/>
                </a:solidFill>
              </a:rPr>
              <a:t>Методика </a:t>
            </a:r>
            <a:r>
              <a:rPr lang="ru-RU" sz="2300" dirty="0">
                <a:solidFill>
                  <a:srgbClr val="002060"/>
                </a:solidFill>
              </a:rPr>
              <a:t>определения сметной стоимости строительства с применением федеральных единичных расценок и их отдельных составляющих. </a:t>
            </a:r>
            <a:endParaRPr lang="ru-RU" sz="2300" dirty="0" smtClean="0">
              <a:solidFill>
                <a:srgbClr val="002060"/>
              </a:solidFill>
            </a:endParaRPr>
          </a:p>
          <a:p>
            <a:pPr marL="0" indent="360000" algn="just">
              <a:lnSpc>
                <a:spcPct val="100000"/>
              </a:lnSpc>
              <a:spcBef>
                <a:spcPts val="0"/>
              </a:spcBef>
              <a:buNone/>
            </a:pPr>
            <a:r>
              <a:rPr lang="ru-RU" sz="2300" dirty="0" smtClean="0">
                <a:solidFill>
                  <a:srgbClr val="002060"/>
                </a:solidFill>
              </a:rPr>
              <a:t>Методика </a:t>
            </a:r>
            <a:r>
              <a:rPr lang="ru-RU" sz="2300" dirty="0">
                <a:solidFill>
                  <a:srgbClr val="002060"/>
                </a:solidFill>
              </a:rPr>
              <a:t>устанавливает порядок определения сметной стоимости строительства, реконструкции, капитального ремонта, сноса объектов капитального строительства, работ по сохранению объектов культурного наследия (памятников истории и культуры) народов Российской </a:t>
            </a:r>
            <a:r>
              <a:rPr lang="ru-RU" sz="2300" dirty="0" smtClean="0">
                <a:solidFill>
                  <a:srgbClr val="002060"/>
                </a:solidFill>
              </a:rPr>
              <a:t>Федерации с </a:t>
            </a:r>
            <a:r>
              <a:rPr lang="ru-RU" sz="2300" dirty="0">
                <a:solidFill>
                  <a:srgbClr val="002060"/>
                </a:solidFill>
              </a:rPr>
              <a:t>применением федеральных единичных расценок и отдельных составляющих базисно-индексным </a:t>
            </a:r>
            <a:r>
              <a:rPr lang="ru-RU" sz="2300" dirty="0" smtClean="0">
                <a:solidFill>
                  <a:srgbClr val="002060"/>
                </a:solidFill>
              </a:rPr>
              <a:t>методом.</a:t>
            </a:r>
          </a:p>
          <a:p>
            <a:pPr marL="0" indent="360000" algn="just">
              <a:lnSpc>
                <a:spcPct val="100000"/>
              </a:lnSpc>
              <a:spcBef>
                <a:spcPts val="0"/>
              </a:spcBef>
              <a:buNone/>
            </a:pPr>
            <a:endParaRPr lang="ru-RU" sz="2300" dirty="0" smtClean="0">
              <a:solidFill>
                <a:srgbClr val="002060"/>
              </a:solidFill>
            </a:endParaRPr>
          </a:p>
          <a:p>
            <a:pPr marL="0" indent="360000" algn="just">
              <a:lnSpc>
                <a:spcPct val="100000"/>
              </a:lnSpc>
              <a:spcBef>
                <a:spcPts val="0"/>
              </a:spcBef>
              <a:buNone/>
            </a:pPr>
            <a:r>
              <a:rPr lang="ru-RU" sz="2300" dirty="0" smtClean="0">
                <a:solidFill>
                  <a:srgbClr val="FF0000"/>
                </a:solidFill>
              </a:rPr>
              <a:t>(Приказ </a:t>
            </a:r>
            <a:r>
              <a:rPr lang="ru-RU" sz="2300" dirty="0">
                <a:solidFill>
                  <a:srgbClr val="FF0000"/>
                </a:solidFill>
              </a:rPr>
              <a:t>от 08.08.2022 № 648/</a:t>
            </a:r>
            <a:r>
              <a:rPr lang="ru-RU" sz="2300" dirty="0" err="1">
                <a:solidFill>
                  <a:srgbClr val="FF0000"/>
                </a:solidFill>
              </a:rPr>
              <a:t>пр</a:t>
            </a:r>
            <a:r>
              <a:rPr lang="ru-RU" sz="2300" dirty="0">
                <a:solidFill>
                  <a:srgbClr val="FF0000"/>
                </a:solidFill>
              </a:rPr>
              <a:t>) </a:t>
            </a:r>
          </a:p>
          <a:p>
            <a:pPr marL="0" indent="268288" algn="just">
              <a:buFont typeface="Wingdings" panose="05000000000000000000" pitchFamily="2" charset="2"/>
              <a:buChar char="ü"/>
            </a:pPr>
            <a:endParaRPr lang="en-US" sz="2400" dirty="0">
              <a:solidFill>
                <a:srgbClr val="FF0000"/>
              </a:solidFill>
            </a:endParaRPr>
          </a:p>
        </p:txBody>
      </p:sp>
      <p:sp>
        <p:nvSpPr>
          <p:cNvPr id="7" name="Прямоугольник 6"/>
          <p:cNvSpPr/>
          <p:nvPr/>
        </p:nvSpPr>
        <p:spPr>
          <a:xfrm>
            <a:off x="-2" y="6500413"/>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81771" y="133579"/>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2" name="Рисунок 1"/>
          <p:cNvPicPr>
            <a:picLocks noChangeAspect="1"/>
          </p:cNvPicPr>
          <p:nvPr/>
        </p:nvPicPr>
        <p:blipFill rotWithShape="1">
          <a:blip r:embed="rId4"/>
          <a:srcRect l="44118" t="17435" r="21029" b="6058"/>
          <a:stretch/>
        </p:blipFill>
        <p:spPr>
          <a:xfrm>
            <a:off x="8328446" y="1425465"/>
            <a:ext cx="3649408" cy="4504017"/>
          </a:xfrm>
          <a:prstGeom prst="rect">
            <a:avLst/>
          </a:prstGeom>
        </p:spPr>
      </p:pic>
    </p:spTree>
    <p:extLst>
      <p:ext uri="{BB962C8B-B14F-4D97-AF65-F5344CB8AC3E}">
        <p14:creationId xmlns:p14="http://schemas.microsoft.com/office/powerpoint/2010/main" val="263938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6998" y="-2666998"/>
            <a:ext cx="6858003" cy="12191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82583" y="365125"/>
            <a:ext cx="10515600" cy="1325563"/>
          </a:xfrm>
        </p:spPr>
        <p:txBody>
          <a:bodyPr/>
          <a:lstStyle/>
          <a:p>
            <a:pPr algn="ctr"/>
            <a:r>
              <a:rPr lang="ru-RU" b="1" dirty="0" smtClean="0">
                <a:solidFill>
                  <a:srgbClr val="002060"/>
                </a:solidFill>
                <a:latin typeface="+mn-lt"/>
              </a:rPr>
              <a:t>ПРИКАЗ МИНСТРОЯ № 904/ПР </a:t>
            </a:r>
            <a:endParaRPr lang="ru-RU" b="1" dirty="0">
              <a:solidFill>
                <a:srgbClr val="002060"/>
              </a:solidFill>
              <a:latin typeface="+mn-lt"/>
            </a:endParaRPr>
          </a:p>
        </p:txBody>
      </p:sp>
      <p:sp>
        <p:nvSpPr>
          <p:cNvPr id="3" name="Объект 2"/>
          <p:cNvSpPr>
            <a:spLocks noGrp="1"/>
          </p:cNvSpPr>
          <p:nvPr>
            <p:ph idx="1"/>
          </p:nvPr>
        </p:nvSpPr>
        <p:spPr>
          <a:xfrm>
            <a:off x="153867" y="1589990"/>
            <a:ext cx="8102627" cy="4101010"/>
          </a:xfrm>
        </p:spPr>
        <p:txBody>
          <a:bodyPr>
            <a:noAutofit/>
          </a:bodyPr>
          <a:lstStyle/>
          <a:p>
            <a:pPr marL="0" lvl="0" indent="363538" algn="just">
              <a:lnSpc>
                <a:spcPct val="100000"/>
              </a:lnSpc>
              <a:spcBef>
                <a:spcPts val="0"/>
              </a:spcBef>
              <a:buFont typeface="Wingdings" panose="05000000000000000000" pitchFamily="2" charset="2"/>
              <a:buChar char="ü"/>
            </a:pPr>
            <a:r>
              <a:rPr lang="ru-RU" sz="2400" dirty="0" smtClean="0">
                <a:solidFill>
                  <a:srgbClr val="002060"/>
                </a:solidFill>
              </a:rPr>
              <a:t>С </a:t>
            </a:r>
            <a:r>
              <a:rPr lang="ru-RU" sz="2400" b="1" dirty="0" smtClean="0">
                <a:solidFill>
                  <a:srgbClr val="FF0000"/>
                </a:solidFill>
              </a:rPr>
              <a:t>02.01.2023</a:t>
            </a:r>
            <a:r>
              <a:rPr lang="ru-RU" sz="2400" dirty="0" smtClean="0">
                <a:solidFill>
                  <a:srgbClr val="002060"/>
                </a:solidFill>
              </a:rPr>
              <a:t> действует новая Методика </a:t>
            </a:r>
            <a:r>
              <a:rPr lang="ru-RU" sz="2400" dirty="0">
                <a:solidFill>
                  <a:srgbClr val="002060"/>
                </a:solidFill>
              </a:rPr>
              <a:t>определения сметных цен на материалы, изделия, конструкции </a:t>
            </a:r>
            <a:r>
              <a:rPr lang="ru-RU" sz="2400" dirty="0" smtClean="0">
                <a:solidFill>
                  <a:srgbClr val="002060"/>
                </a:solidFill>
              </a:rPr>
              <a:t>и </a:t>
            </a:r>
            <a:r>
              <a:rPr lang="ru-RU" sz="2400" dirty="0">
                <a:solidFill>
                  <a:srgbClr val="002060"/>
                </a:solidFill>
              </a:rPr>
              <a:t>оборудование. </a:t>
            </a:r>
            <a:endParaRPr lang="ru-RU" sz="2400" dirty="0" smtClean="0">
              <a:solidFill>
                <a:srgbClr val="002060"/>
              </a:solidFill>
            </a:endParaRPr>
          </a:p>
          <a:p>
            <a:pPr marL="0" lvl="0" indent="363538" algn="just">
              <a:lnSpc>
                <a:spcPct val="100000"/>
              </a:lnSpc>
              <a:spcBef>
                <a:spcPts val="0"/>
              </a:spcBef>
              <a:buNone/>
            </a:pPr>
            <a:r>
              <a:rPr lang="ru-RU" sz="2400" dirty="0" smtClean="0">
                <a:solidFill>
                  <a:srgbClr val="002060"/>
                </a:solidFill>
              </a:rPr>
              <a:t>Данная </a:t>
            </a:r>
            <a:r>
              <a:rPr lang="ru-RU" sz="2400" dirty="0">
                <a:solidFill>
                  <a:srgbClr val="002060"/>
                </a:solidFill>
              </a:rPr>
              <a:t>методика устанавливает способы определения сметных цен на материалы, изделия, конструкции и оборудование, </a:t>
            </a:r>
            <a:r>
              <a:rPr lang="ru-RU" sz="2400" dirty="0" smtClean="0">
                <a:solidFill>
                  <a:srgbClr val="002060"/>
                </a:solidFill>
              </a:rPr>
              <a:t>размещаемые в </a:t>
            </a:r>
            <a:r>
              <a:rPr lang="ru-RU" sz="2400" dirty="0">
                <a:solidFill>
                  <a:srgbClr val="002060"/>
                </a:solidFill>
              </a:rPr>
              <a:t>федеральной государственной информационной системе </a:t>
            </a:r>
            <a:r>
              <a:rPr lang="ru-RU" sz="2400" dirty="0" smtClean="0">
                <a:solidFill>
                  <a:srgbClr val="002060"/>
                </a:solidFill>
              </a:rPr>
              <a:t>ценообразования в </a:t>
            </a:r>
            <a:r>
              <a:rPr lang="ru-RU" sz="2400" dirty="0">
                <a:solidFill>
                  <a:srgbClr val="002060"/>
                </a:solidFill>
              </a:rPr>
              <a:t>строительстве, созданной в соответствии с Положением о федеральной государственной информационной </a:t>
            </a:r>
            <a:r>
              <a:rPr lang="ru-RU" sz="2400" dirty="0" smtClean="0">
                <a:solidFill>
                  <a:srgbClr val="002060"/>
                </a:solidFill>
              </a:rPr>
              <a:t>системе ценообразования </a:t>
            </a:r>
            <a:r>
              <a:rPr lang="ru-RU" sz="2400" dirty="0">
                <a:solidFill>
                  <a:srgbClr val="002060"/>
                </a:solidFill>
              </a:rPr>
              <a:t>в строительстве, утверждённым </a:t>
            </a:r>
            <a:r>
              <a:rPr lang="ru-RU" sz="2400" dirty="0" smtClean="0">
                <a:solidFill>
                  <a:srgbClr val="002060"/>
                </a:solidFill>
              </a:rPr>
              <a:t>ПП </a:t>
            </a:r>
            <a:r>
              <a:rPr lang="ru-RU" sz="2400" dirty="0">
                <a:solidFill>
                  <a:srgbClr val="002060"/>
                </a:solidFill>
              </a:rPr>
              <a:t>РФ от 23.09.2016 № </a:t>
            </a:r>
            <a:r>
              <a:rPr lang="ru-RU" sz="2400" dirty="0" smtClean="0">
                <a:solidFill>
                  <a:srgbClr val="002060"/>
                </a:solidFill>
              </a:rPr>
              <a:t>959.</a:t>
            </a:r>
          </a:p>
          <a:p>
            <a:pPr marL="0" lvl="0" indent="363538" algn="just">
              <a:lnSpc>
                <a:spcPct val="100000"/>
              </a:lnSpc>
              <a:spcBef>
                <a:spcPts val="0"/>
              </a:spcBef>
              <a:buNone/>
            </a:pPr>
            <a:endParaRPr lang="ru-RU" sz="1000" dirty="0" smtClean="0">
              <a:solidFill>
                <a:srgbClr val="002060"/>
              </a:solidFill>
            </a:endParaRPr>
          </a:p>
          <a:p>
            <a:pPr marL="0" indent="363538" algn="just">
              <a:lnSpc>
                <a:spcPct val="100000"/>
              </a:lnSpc>
              <a:spcBef>
                <a:spcPts val="0"/>
              </a:spcBef>
              <a:buNone/>
            </a:pPr>
            <a:r>
              <a:rPr lang="ru-RU" sz="2400" dirty="0" smtClean="0">
                <a:solidFill>
                  <a:srgbClr val="FF0000"/>
                </a:solidFill>
              </a:rPr>
              <a:t>(</a:t>
            </a:r>
            <a:r>
              <a:rPr lang="ru-RU" sz="2400" dirty="0">
                <a:solidFill>
                  <a:srgbClr val="FF0000"/>
                </a:solidFill>
              </a:rPr>
              <a:t>Приказ </a:t>
            </a:r>
            <a:r>
              <a:rPr lang="ru-RU" sz="2400" dirty="0" smtClean="0">
                <a:solidFill>
                  <a:srgbClr val="FF0000"/>
                </a:solidFill>
              </a:rPr>
              <a:t>от </a:t>
            </a:r>
            <a:r>
              <a:rPr lang="ru-RU" sz="2400" dirty="0">
                <a:solidFill>
                  <a:srgbClr val="FF0000"/>
                </a:solidFill>
              </a:rPr>
              <a:t>26.10.2022 </a:t>
            </a:r>
            <a:r>
              <a:rPr lang="ru-RU" sz="2400" dirty="0" smtClean="0">
                <a:solidFill>
                  <a:srgbClr val="FF0000"/>
                </a:solidFill>
              </a:rPr>
              <a:t>№ 904/</a:t>
            </a:r>
            <a:r>
              <a:rPr lang="ru-RU" sz="2400" dirty="0" err="1" smtClean="0">
                <a:solidFill>
                  <a:srgbClr val="FF0000"/>
                </a:solidFill>
              </a:rPr>
              <a:t>пр</a:t>
            </a:r>
            <a:r>
              <a:rPr lang="ru-RU" sz="2400" dirty="0">
                <a:solidFill>
                  <a:srgbClr val="FF0000"/>
                </a:solidFill>
              </a:rPr>
              <a:t>)</a:t>
            </a:r>
            <a:endParaRPr lang="ru-RU" sz="2400" dirty="0" smtClean="0">
              <a:solidFill>
                <a:srgbClr val="FF0000"/>
              </a:solidFill>
            </a:endParaRPr>
          </a:p>
          <a:p>
            <a:pPr marL="0" indent="363538" algn="just">
              <a:lnSpc>
                <a:spcPct val="100000"/>
              </a:lnSpc>
              <a:spcBef>
                <a:spcPts val="0"/>
              </a:spcBef>
              <a:buNone/>
            </a:pPr>
            <a:endParaRPr lang="ru-RU" sz="2200" b="1" dirty="0" smtClean="0">
              <a:solidFill>
                <a:srgbClr val="002060"/>
              </a:solidFill>
            </a:endParaRPr>
          </a:p>
        </p:txBody>
      </p:sp>
      <p:pic>
        <p:nvPicPr>
          <p:cNvPr id="5" name="Рисунок 4"/>
          <p:cNvPicPr/>
          <p:nvPr/>
        </p:nvPicPr>
        <p:blipFill>
          <a:blip r:embed="rId3" cstate="print"/>
          <a:stretch>
            <a:fillRect/>
          </a:stretch>
        </p:blipFill>
        <p:spPr>
          <a:xfrm>
            <a:off x="328679" y="167866"/>
            <a:ext cx="1481827" cy="1196942"/>
          </a:xfrm>
          <a:prstGeom prst="rect">
            <a:avLst/>
          </a:prstGeom>
          <a:effectLst>
            <a:outerShdw blurRad="50800" dist="38100" dir="5400000" algn="t" rotWithShape="0">
              <a:prstClr val="black">
                <a:alpha val="40000"/>
              </a:prstClr>
            </a:outerShdw>
          </a:effectLst>
        </p:spPr>
      </p:pic>
      <p:cxnSp>
        <p:nvCxnSpPr>
          <p:cNvPr id="6" name="Прямая соединительная линия 5"/>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 y="6672796"/>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4"/>
          <a:srcRect l="42565" t="17631" r="20845" b="5665"/>
          <a:stretch/>
        </p:blipFill>
        <p:spPr>
          <a:xfrm>
            <a:off x="8410362" y="1577373"/>
            <a:ext cx="3584414" cy="4554486"/>
          </a:xfrm>
          <a:prstGeom prst="rect">
            <a:avLst/>
          </a:prstGeom>
        </p:spPr>
      </p:pic>
    </p:spTree>
    <p:extLst>
      <p:ext uri="{BB962C8B-B14F-4D97-AF65-F5344CB8AC3E}">
        <p14:creationId xmlns:p14="http://schemas.microsoft.com/office/powerpoint/2010/main" val="180901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3845858"/>
            <a:ext cx="12235916" cy="3012139"/>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541072" y="365765"/>
            <a:ext cx="10515600" cy="1325563"/>
          </a:xfrm>
        </p:spPr>
        <p:txBody>
          <a:bodyPr>
            <a:normAutofit/>
          </a:bodyPr>
          <a:lstStyle/>
          <a:p>
            <a:pPr algn="ctr"/>
            <a:r>
              <a:rPr lang="ru-RU" b="1" dirty="0" smtClean="0">
                <a:solidFill>
                  <a:srgbClr val="002060"/>
                </a:solidFill>
                <a:latin typeface="+mn-lt"/>
              </a:rPr>
              <a:t>РЕГИОНАЛЬНЫЕ АКТЫ</a:t>
            </a:r>
            <a:endParaRPr lang="ru-RU" b="1" dirty="0">
              <a:solidFill>
                <a:srgbClr val="FF0000"/>
              </a:solidFill>
              <a:latin typeface="+mn-lt"/>
            </a:endParaRPr>
          </a:p>
        </p:txBody>
      </p:sp>
      <p:sp>
        <p:nvSpPr>
          <p:cNvPr id="5" name="Объект 4"/>
          <p:cNvSpPr>
            <a:spLocks noGrp="1"/>
          </p:cNvSpPr>
          <p:nvPr>
            <p:ph idx="1"/>
          </p:nvPr>
        </p:nvSpPr>
        <p:spPr>
          <a:xfrm>
            <a:off x="988118" y="1562707"/>
            <a:ext cx="10259680" cy="4749193"/>
          </a:xfrm>
        </p:spPr>
        <p:txBody>
          <a:bodyPr>
            <a:noAutofit/>
          </a:bodyPr>
          <a:lstStyle/>
          <a:p>
            <a:pPr marL="0" indent="360000" algn="just">
              <a:lnSpc>
                <a:spcPct val="100000"/>
              </a:lnSpc>
              <a:spcBef>
                <a:spcPts val="0"/>
              </a:spcBef>
              <a:buFont typeface="Wingdings" panose="05000000000000000000" pitchFamily="2" charset="2"/>
              <a:buChar char="ü"/>
            </a:pPr>
            <a:r>
              <a:rPr lang="ru-RU" sz="2200" dirty="0">
                <a:solidFill>
                  <a:srgbClr val="002060"/>
                </a:solidFill>
              </a:rPr>
              <a:t>	Постановлением Правительства Ульяновской области от 15.12.2022 № 765-П внесены изменения в постановление Правительства Ульяновской области от 25.03.2022 № 136-П </a:t>
            </a:r>
            <a:r>
              <a:rPr lang="ru-RU" sz="2200" dirty="0" smtClean="0">
                <a:solidFill>
                  <a:srgbClr val="002060"/>
                </a:solidFill>
              </a:rPr>
              <a:t>в </a:t>
            </a:r>
            <a:r>
              <a:rPr lang="ru-RU" sz="2200" dirty="0">
                <a:solidFill>
                  <a:srgbClr val="002060"/>
                </a:solidFill>
              </a:rPr>
              <a:t>части:</a:t>
            </a:r>
          </a:p>
          <a:p>
            <a:pPr marL="0" indent="360000" algn="just">
              <a:lnSpc>
                <a:spcPct val="100000"/>
              </a:lnSpc>
              <a:spcBef>
                <a:spcPts val="0"/>
              </a:spcBef>
              <a:buNone/>
            </a:pPr>
            <a:r>
              <a:rPr lang="ru-RU" sz="2200" dirty="0">
                <a:solidFill>
                  <a:srgbClr val="002060"/>
                </a:solidFill>
              </a:rPr>
              <a:t>- продления действия Правил осуществления закупок </a:t>
            </a:r>
            <a:r>
              <a:rPr lang="ru-RU" sz="2200" dirty="0" smtClean="0">
                <a:solidFill>
                  <a:srgbClr val="002060"/>
                </a:solidFill>
              </a:rPr>
              <a:t>ТРУ для </a:t>
            </a:r>
            <a:r>
              <a:rPr lang="ru-RU" sz="2200" dirty="0">
                <a:solidFill>
                  <a:srgbClr val="002060"/>
                </a:solidFill>
              </a:rPr>
              <a:t>обеспечения государственных нужд Ульяновской области и (или) муниципальных нужд </a:t>
            </a:r>
            <a:r>
              <a:rPr lang="ru-RU" sz="2200" dirty="0" smtClean="0">
                <a:solidFill>
                  <a:srgbClr val="002060"/>
                </a:solidFill>
              </a:rPr>
              <a:t>МО Ульяновской </a:t>
            </a:r>
            <a:r>
              <a:rPr lang="ru-RU" sz="2200" dirty="0">
                <a:solidFill>
                  <a:srgbClr val="002060"/>
                </a:solidFill>
              </a:rPr>
              <a:t>области </a:t>
            </a:r>
            <a:r>
              <a:rPr lang="ru-RU" sz="2200" dirty="0" smtClean="0">
                <a:solidFill>
                  <a:srgbClr val="002060"/>
                </a:solidFill>
              </a:rPr>
              <a:t>на </a:t>
            </a:r>
            <a:r>
              <a:rPr lang="ru-RU" sz="2200" dirty="0">
                <a:solidFill>
                  <a:srgbClr val="002060"/>
                </a:solidFill>
              </a:rPr>
              <a:t>2023 год;</a:t>
            </a:r>
          </a:p>
          <a:p>
            <a:pPr marL="0" indent="360000" algn="just">
              <a:lnSpc>
                <a:spcPct val="100000"/>
              </a:lnSpc>
              <a:spcBef>
                <a:spcPts val="0"/>
              </a:spcBef>
              <a:buNone/>
            </a:pPr>
            <a:r>
              <a:rPr lang="ru-RU" sz="2200" dirty="0">
                <a:solidFill>
                  <a:srgbClr val="002060"/>
                </a:solidFill>
              </a:rPr>
              <a:t>- корректировки содержания распоряжения Правительства Ульяновской области (постановления местной </a:t>
            </a:r>
            <a:r>
              <a:rPr lang="ru-RU" sz="2200" dirty="0" smtClean="0">
                <a:solidFill>
                  <a:srgbClr val="002060"/>
                </a:solidFill>
              </a:rPr>
              <a:t>администрации), </a:t>
            </a:r>
            <a:r>
              <a:rPr lang="ru-RU" sz="2200" dirty="0">
                <a:solidFill>
                  <a:srgbClr val="002060"/>
                </a:solidFill>
              </a:rPr>
              <a:t>на основании которого осуществляется </a:t>
            </a:r>
            <a:r>
              <a:rPr lang="ru-RU" sz="2200" dirty="0" smtClean="0">
                <a:solidFill>
                  <a:srgbClr val="002060"/>
                </a:solidFill>
              </a:rPr>
              <a:t>закупка у ед. поставщика;</a:t>
            </a:r>
            <a:endParaRPr lang="ru-RU" sz="2200" dirty="0">
              <a:solidFill>
                <a:srgbClr val="002060"/>
              </a:solidFill>
            </a:endParaRPr>
          </a:p>
          <a:p>
            <a:pPr marL="0" indent="360000" algn="just">
              <a:lnSpc>
                <a:spcPct val="100000"/>
              </a:lnSpc>
              <a:spcBef>
                <a:spcPts val="0"/>
              </a:spcBef>
              <a:buFontTx/>
              <a:buChar char="-"/>
            </a:pPr>
            <a:r>
              <a:rPr lang="ru-RU" sz="2200" dirty="0" smtClean="0">
                <a:solidFill>
                  <a:srgbClr val="002060"/>
                </a:solidFill>
              </a:rPr>
              <a:t>уточнения </a:t>
            </a:r>
            <a:r>
              <a:rPr lang="ru-RU" sz="2200" dirty="0">
                <a:solidFill>
                  <a:srgbClr val="002060"/>
                </a:solidFill>
              </a:rPr>
              <a:t>процедуры осуществления заказчиками закупок </a:t>
            </a:r>
            <a:r>
              <a:rPr lang="ru-RU" sz="2200" dirty="0" smtClean="0">
                <a:solidFill>
                  <a:srgbClr val="002060"/>
                </a:solidFill>
              </a:rPr>
              <a:t>у ед. поставщика;</a:t>
            </a:r>
          </a:p>
          <a:p>
            <a:pPr marL="0" indent="360000" algn="just">
              <a:lnSpc>
                <a:spcPct val="100000"/>
              </a:lnSpc>
              <a:spcBef>
                <a:spcPts val="0"/>
              </a:spcBef>
              <a:buFontTx/>
              <a:buChar char="-"/>
            </a:pPr>
            <a:endParaRPr lang="ru-RU" sz="2200" dirty="0">
              <a:solidFill>
                <a:srgbClr val="002060"/>
              </a:solidFill>
            </a:endParaRPr>
          </a:p>
          <a:p>
            <a:pPr marL="0" indent="360000" algn="just">
              <a:lnSpc>
                <a:spcPct val="100000"/>
              </a:lnSpc>
              <a:spcBef>
                <a:spcPts val="0"/>
              </a:spcBef>
              <a:buFont typeface="Wingdings" panose="05000000000000000000" pitchFamily="2" charset="2"/>
              <a:buChar char="ü"/>
            </a:pPr>
            <a:r>
              <a:rPr lang="ru-RU" sz="2200" dirty="0">
                <a:solidFill>
                  <a:srgbClr val="002060"/>
                </a:solidFill>
              </a:rPr>
              <a:t>Постановление Правительства Ульяновской области от 23.12.2022 № 797-П </a:t>
            </a:r>
            <a:r>
              <a:rPr lang="ru-RU" sz="2200" dirty="0" smtClean="0">
                <a:solidFill>
                  <a:srgbClr val="002060"/>
                </a:solidFill>
              </a:rPr>
              <a:t>внесены  изменения </a:t>
            </a:r>
            <a:r>
              <a:rPr lang="ru-RU" sz="2200" dirty="0">
                <a:solidFill>
                  <a:srgbClr val="002060"/>
                </a:solidFill>
              </a:rPr>
              <a:t>в </a:t>
            </a:r>
            <a:r>
              <a:rPr lang="ru-RU" sz="2200" dirty="0" smtClean="0">
                <a:solidFill>
                  <a:srgbClr val="002060"/>
                </a:solidFill>
              </a:rPr>
              <a:t>п. </a:t>
            </a:r>
            <a:r>
              <a:rPr lang="ru-RU" sz="2200" dirty="0">
                <a:solidFill>
                  <a:srgbClr val="002060"/>
                </a:solidFill>
              </a:rPr>
              <a:t>1 постановления Правительства Ульяновской области от 25.03.2022 № 135-П </a:t>
            </a:r>
            <a:r>
              <a:rPr lang="ru-RU" sz="2200" dirty="0" smtClean="0">
                <a:solidFill>
                  <a:srgbClr val="002060"/>
                </a:solidFill>
              </a:rPr>
              <a:t>в </a:t>
            </a:r>
            <a:r>
              <a:rPr lang="ru-RU" sz="2200" dirty="0">
                <a:solidFill>
                  <a:srgbClr val="002060"/>
                </a:solidFill>
              </a:rPr>
              <a:t>части продления возможности изменения существенных условий контрактов, </a:t>
            </a:r>
            <a:r>
              <a:rPr lang="ru-RU" sz="2200" dirty="0" smtClean="0">
                <a:solidFill>
                  <a:srgbClr val="002060"/>
                </a:solidFill>
              </a:rPr>
              <a:t>заключённых </a:t>
            </a:r>
            <a:r>
              <a:rPr lang="ru-RU" sz="2200" dirty="0">
                <a:solidFill>
                  <a:srgbClr val="002060"/>
                </a:solidFill>
              </a:rPr>
              <a:t>заказчиками до 01.01.2024. </a:t>
            </a:r>
          </a:p>
          <a:p>
            <a:pPr algn="just">
              <a:lnSpc>
                <a:spcPct val="100000"/>
              </a:lnSpc>
              <a:spcBef>
                <a:spcPts val="0"/>
              </a:spcBef>
              <a:buFontTx/>
              <a:buChar char="-"/>
            </a:pPr>
            <a:endParaRPr lang="ru-RU" sz="2400" dirty="0"/>
          </a:p>
          <a:p>
            <a:pPr marL="0" indent="0" algn="just">
              <a:lnSpc>
                <a:spcPct val="100000"/>
              </a:lnSpc>
              <a:spcBef>
                <a:spcPts val="0"/>
              </a:spcBef>
              <a:buNone/>
            </a:pPr>
            <a:endParaRPr lang="ru-RU" sz="2400" dirty="0"/>
          </a:p>
          <a:p>
            <a:pPr marL="0" indent="363538" algn="just">
              <a:lnSpc>
                <a:spcPct val="100000"/>
              </a:lnSpc>
              <a:spcBef>
                <a:spcPts val="0"/>
              </a:spcBef>
              <a:buNone/>
            </a:pPr>
            <a:endParaRPr lang="ru-RU" sz="2200" dirty="0">
              <a:solidFill>
                <a:srgbClr val="FF0000"/>
              </a:solidFill>
            </a:endParaRPr>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52926" y="92926"/>
            <a:ext cx="1481827" cy="119694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361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0" y="92927"/>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541072" y="365765"/>
            <a:ext cx="10515600" cy="1325563"/>
          </a:xfrm>
        </p:spPr>
        <p:txBody>
          <a:bodyPr>
            <a:normAutofit/>
          </a:bodyPr>
          <a:lstStyle/>
          <a:p>
            <a:pPr algn="ctr"/>
            <a:r>
              <a:rPr lang="ru-RU" b="1" dirty="0" smtClean="0">
                <a:solidFill>
                  <a:srgbClr val="002060"/>
                </a:solidFill>
                <a:latin typeface="+mn-lt"/>
              </a:rPr>
              <a:t>РЕГИОНАЛЬНЫЕ АКТЫ</a:t>
            </a:r>
            <a:endParaRPr lang="ru-RU" b="1" dirty="0">
              <a:solidFill>
                <a:srgbClr val="FF0000"/>
              </a:solidFill>
              <a:latin typeface="+mn-lt"/>
            </a:endParaRPr>
          </a:p>
        </p:txBody>
      </p:sp>
      <p:sp>
        <p:nvSpPr>
          <p:cNvPr id="5" name="Объект 4"/>
          <p:cNvSpPr>
            <a:spLocks noGrp="1"/>
          </p:cNvSpPr>
          <p:nvPr>
            <p:ph idx="1"/>
          </p:nvPr>
        </p:nvSpPr>
        <p:spPr>
          <a:xfrm>
            <a:off x="188685" y="1562707"/>
            <a:ext cx="7758527" cy="4749193"/>
          </a:xfrm>
        </p:spPr>
        <p:txBody>
          <a:bodyPr>
            <a:noAutofit/>
          </a:bodyPr>
          <a:lstStyle/>
          <a:p>
            <a:pPr marL="0" indent="363538" algn="just">
              <a:lnSpc>
                <a:spcPct val="100000"/>
              </a:lnSpc>
              <a:spcBef>
                <a:spcPts val="0"/>
              </a:spcBef>
              <a:buFont typeface="Wingdings" panose="05000000000000000000" pitchFamily="2" charset="2"/>
              <a:buChar char="ü"/>
            </a:pPr>
            <a:r>
              <a:rPr lang="ru-RU" sz="2200" dirty="0" smtClean="0">
                <a:solidFill>
                  <a:srgbClr val="002060"/>
                </a:solidFill>
              </a:rPr>
              <a:t>Постановлением Правительства Ульяновской </a:t>
            </a:r>
            <a:r>
              <a:rPr lang="ru-RU" sz="2200" dirty="0">
                <a:solidFill>
                  <a:srgbClr val="002060"/>
                </a:solidFill>
              </a:rPr>
              <a:t>области от 28.12.2022 № 825-П предусмотрена возможность изменения по соглашению сторон существенных условий контракта, заключённого для обеспечения государственных нужд Ульяновской области, если при исполнении такого контракта возникли не зависящие от сторон контракта обстоятельства, влекущие невозможность его исполнения в связи с мобилизацией в Российской Федерации</a:t>
            </a:r>
            <a:r>
              <a:rPr lang="ru-RU" sz="2200" dirty="0" smtClean="0">
                <a:solidFill>
                  <a:srgbClr val="002060"/>
                </a:solidFill>
              </a:rPr>
              <a:t>;</a:t>
            </a:r>
          </a:p>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a:p>
            <a:pPr marL="0" indent="363538" algn="just">
              <a:lnSpc>
                <a:spcPct val="100000"/>
              </a:lnSpc>
              <a:spcBef>
                <a:spcPts val="0"/>
              </a:spcBef>
              <a:buFont typeface="Wingdings" panose="05000000000000000000" pitchFamily="2" charset="2"/>
              <a:buChar char="ü"/>
            </a:pPr>
            <a:r>
              <a:rPr lang="ru-RU" sz="2200" dirty="0" smtClean="0">
                <a:solidFill>
                  <a:srgbClr val="002060"/>
                </a:solidFill>
              </a:rPr>
              <a:t>Распоряжение </a:t>
            </a:r>
            <a:r>
              <a:rPr lang="ru-RU" sz="2200" dirty="0">
                <a:solidFill>
                  <a:srgbClr val="002060"/>
                </a:solidFill>
              </a:rPr>
              <a:t>Губернатора Ульяновской области от </a:t>
            </a:r>
            <a:r>
              <a:rPr lang="ru-RU" sz="2200" dirty="0" smtClean="0">
                <a:solidFill>
                  <a:srgbClr val="002060"/>
                </a:solidFill>
              </a:rPr>
              <a:t>29.12.2022 № 1337-р предусматривает </a:t>
            </a:r>
            <a:r>
              <a:rPr lang="ru-RU" sz="2200" dirty="0">
                <a:solidFill>
                  <a:srgbClr val="002060"/>
                </a:solidFill>
              </a:rPr>
              <a:t>оптимизацию периодичности проведения недель контрактных отношений и </a:t>
            </a:r>
            <a:r>
              <a:rPr lang="ru-RU" sz="2200" dirty="0" smtClean="0">
                <a:solidFill>
                  <a:srgbClr val="002060"/>
                </a:solidFill>
              </a:rPr>
              <a:t>закупок до </a:t>
            </a:r>
            <a:r>
              <a:rPr lang="ru-RU" sz="2200" dirty="0">
                <a:solidFill>
                  <a:srgbClr val="002060"/>
                </a:solidFill>
              </a:rPr>
              <a:t>одного раза в год.</a:t>
            </a:r>
          </a:p>
          <a:p>
            <a:pPr algn="just">
              <a:lnSpc>
                <a:spcPct val="100000"/>
              </a:lnSpc>
              <a:spcBef>
                <a:spcPts val="0"/>
              </a:spcBef>
              <a:buFont typeface="Wingdings" panose="05000000000000000000" pitchFamily="2" charset="2"/>
              <a:buChar char="ü"/>
            </a:pPr>
            <a:endParaRPr lang="ru-RU" sz="2400" dirty="0" smtClean="0"/>
          </a:p>
          <a:p>
            <a:pPr algn="just">
              <a:lnSpc>
                <a:spcPct val="100000"/>
              </a:lnSpc>
              <a:spcBef>
                <a:spcPts val="0"/>
              </a:spcBef>
              <a:buFont typeface="Wingdings" panose="05000000000000000000" pitchFamily="2" charset="2"/>
              <a:buChar char="ü"/>
            </a:pPr>
            <a:endParaRPr lang="ru-RU" sz="2400" dirty="0"/>
          </a:p>
          <a:p>
            <a:pPr marL="0" indent="363538" algn="just">
              <a:lnSpc>
                <a:spcPct val="100000"/>
              </a:lnSpc>
              <a:spcBef>
                <a:spcPts val="0"/>
              </a:spcBef>
              <a:buNone/>
            </a:pPr>
            <a:endParaRPr lang="ru-RU" sz="2200" dirty="0">
              <a:solidFill>
                <a:srgbClr val="FF0000"/>
              </a:solidFill>
            </a:endParaRPr>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52926" y="92926"/>
            <a:ext cx="1481827" cy="1196942"/>
          </a:xfrm>
          <a:prstGeom prst="rect">
            <a:avLst/>
          </a:prstGeom>
          <a:effectLst>
            <a:outerShdw blurRad="50800" dist="38100" dir="5400000" algn="t" rotWithShape="0">
              <a:prstClr val="black">
                <a:alpha val="40000"/>
              </a:prstClr>
            </a:outerShdw>
          </a:effectLst>
        </p:spPr>
      </p:pic>
      <p:pic>
        <p:nvPicPr>
          <p:cNvPr id="2" name="Рисунок 1"/>
          <p:cNvPicPr>
            <a:picLocks noChangeAspect="1"/>
          </p:cNvPicPr>
          <p:nvPr/>
        </p:nvPicPr>
        <p:blipFill rotWithShape="1">
          <a:blip r:embed="rId4"/>
          <a:srcRect l="33800" t="24057" r="27710" b="8987"/>
          <a:stretch/>
        </p:blipFill>
        <p:spPr>
          <a:xfrm>
            <a:off x="8045103" y="1289868"/>
            <a:ext cx="2856542" cy="3719497"/>
          </a:xfrm>
          <a:prstGeom prst="rect">
            <a:avLst/>
          </a:prstGeom>
        </p:spPr>
      </p:pic>
      <p:pic>
        <p:nvPicPr>
          <p:cNvPr id="3" name="Рисунок 2"/>
          <p:cNvPicPr>
            <a:picLocks noChangeAspect="1"/>
          </p:cNvPicPr>
          <p:nvPr/>
        </p:nvPicPr>
        <p:blipFill rotWithShape="1">
          <a:blip r:embed="rId5"/>
          <a:srcRect l="30882" t="9981" r="28199" b="6254"/>
          <a:stretch/>
        </p:blipFill>
        <p:spPr>
          <a:xfrm>
            <a:off x="9200130" y="2755535"/>
            <a:ext cx="2856542" cy="3840990"/>
          </a:xfrm>
          <a:prstGeom prst="rect">
            <a:avLst/>
          </a:prstGeom>
        </p:spPr>
      </p:pic>
    </p:spTree>
    <p:extLst>
      <p:ext uri="{BB962C8B-B14F-4D97-AF65-F5344CB8AC3E}">
        <p14:creationId xmlns:p14="http://schemas.microsoft.com/office/powerpoint/2010/main" val="1825388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7" y="0"/>
            <a:ext cx="12192000" cy="6858000"/>
          </a:xfrm>
          <a:prstGeom prst="rect">
            <a:avLst/>
          </a:prstGeom>
          <a:blipFill dpi="0" rotWithShape="1">
            <a:blip r:embed="rId2" cstate="print"/>
            <a:srcRect/>
            <a:stretch>
              <a:fillRect/>
            </a:stretch>
          </a:blipFill>
        </p:spPr>
        <p:txBody>
          <a:bodyPr wrap="square" lIns="0" tIns="0" rIns="0" bIns="0" rtlCol="0"/>
          <a:lstStyle/>
          <a:p>
            <a:pPr marL="2758422" marR="2748841" algn="ctr">
              <a:lnSpc>
                <a:spcPct val="126299"/>
              </a:lnSpc>
              <a:spcBef>
                <a:spcPts val="119"/>
              </a:spcBef>
            </a:pPr>
            <a:endParaRPr lang="ru-RU" sz="2263" dirty="0">
              <a:latin typeface="Geometria"/>
              <a:cs typeface="Geometria"/>
            </a:endParaRPr>
          </a:p>
        </p:txBody>
      </p:sp>
      <p:sp>
        <p:nvSpPr>
          <p:cNvPr id="3" name="Заголовок 2"/>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pic>
        <p:nvPicPr>
          <p:cNvPr id="4" name="Объект 3"/>
          <p:cNvPicPr>
            <a:picLocks noGrp="1" noChangeAspect="1"/>
          </p:cNvPicPr>
          <p:nvPr>
            <p:ph idx="4294967295"/>
          </p:nvPr>
        </p:nvPicPr>
        <p:blipFill>
          <a:blip r:embed="rId3"/>
          <a:stretch>
            <a:fillRect/>
          </a:stretch>
        </p:blipFill>
        <p:spPr>
          <a:xfrm>
            <a:off x="-6" y="0"/>
            <a:ext cx="12192000" cy="6858000"/>
          </a:xfrm>
          <a:prstGeom prst="rect">
            <a:avLst/>
          </a:prstGeom>
          <a:gradFill>
            <a:gsLst>
              <a:gs pos="0">
                <a:schemeClr val="bg1"/>
              </a:gs>
              <a:gs pos="21000">
                <a:srgbClr val="4FBAAD"/>
              </a:gs>
              <a:gs pos="54000">
                <a:srgbClr val="009DB1"/>
              </a:gs>
              <a:gs pos="81000">
                <a:srgbClr val="006581"/>
              </a:gs>
            </a:gsLst>
            <a:lin ang="10800000" scaled="1"/>
          </a:gradFill>
        </p:spPr>
      </p:pic>
      <p:sp>
        <p:nvSpPr>
          <p:cNvPr id="6" name="Прямоугольник 5"/>
          <p:cNvSpPr/>
          <p:nvPr/>
        </p:nvSpPr>
        <p:spPr>
          <a:xfrm>
            <a:off x="382239" y="2750539"/>
            <a:ext cx="11693220" cy="21430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4400" b="1" dirty="0" smtClean="0"/>
              <a:t>ВОПРОС № 2</a:t>
            </a:r>
          </a:p>
          <a:p>
            <a:pPr marL="15968" marR="6387" algn="ctr">
              <a:spcBef>
                <a:spcPts val="126"/>
              </a:spcBef>
            </a:pPr>
            <a:r>
              <a:rPr lang="ru-RU" sz="4400" b="1" dirty="0" smtClean="0"/>
              <a:t>ОТДЕЛЬНЫЕ ВОПРОСЫ ИСПОЛНЕНИЯ КОНТРАКТОВ </a:t>
            </a:r>
          </a:p>
        </p:txBody>
      </p:sp>
      <p:sp>
        <p:nvSpPr>
          <p:cNvPr id="13" name="Объект 4"/>
          <p:cNvSpPr txBox="1">
            <a:spLocks/>
          </p:cNvSpPr>
          <p:nvPr/>
        </p:nvSpPr>
        <p:spPr>
          <a:xfrm>
            <a:off x="382239" y="630373"/>
            <a:ext cx="11427509" cy="10507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200" b="1" dirty="0" smtClean="0">
                <a:solidFill>
                  <a:schemeClr val="accent5">
                    <a:lumMod val="50000"/>
                  </a:schemeClr>
                </a:solidFill>
                <a:effectLst>
                  <a:outerShdw blurRad="38100" dist="38100" dir="2700000" algn="tl">
                    <a:srgbClr val="000000">
                      <a:alpha val="43137"/>
                    </a:srgbClr>
                  </a:outerShdw>
                </a:effectLst>
              </a:rPr>
              <a:t>Агентство государственных закупок </a:t>
            </a:r>
          </a:p>
          <a:p>
            <a:r>
              <a:rPr lang="ru-RU" sz="3200" b="1" dirty="0" smtClean="0">
                <a:solidFill>
                  <a:schemeClr val="accent5">
                    <a:lumMod val="50000"/>
                  </a:schemeClr>
                </a:solidFill>
                <a:effectLst>
                  <a:outerShdw blurRad="38100" dist="38100" dir="2700000" algn="tl">
                    <a:srgbClr val="000000">
                      <a:alpha val="43137"/>
                    </a:srgbClr>
                  </a:outerShdw>
                </a:effectLst>
              </a:rPr>
              <a:t>Ульяновской области</a:t>
            </a:r>
            <a:endParaRPr lang="ru-RU" sz="3200" b="1" dirty="0">
              <a:solidFill>
                <a:schemeClr val="accent5">
                  <a:lumMod val="50000"/>
                </a:schemeClr>
              </a:solidFill>
              <a:effectLst>
                <a:outerShdw blurRad="38100" dist="38100" dir="2700000" algn="tl">
                  <a:srgbClr val="000000">
                    <a:alpha val="43137"/>
                  </a:srgbClr>
                </a:outerShdw>
              </a:effectLst>
            </a:endParaRPr>
          </a:p>
        </p:txBody>
      </p:sp>
      <p:pic>
        <p:nvPicPr>
          <p:cNvPr id="11" name="Рисунок 10"/>
          <p:cNvPicPr/>
          <p:nvPr/>
        </p:nvPicPr>
        <p:blipFill>
          <a:blip r:embed="rId4" cstate="print"/>
          <a:stretch>
            <a:fillRect/>
          </a:stretch>
        </p:blipFill>
        <p:spPr>
          <a:xfrm>
            <a:off x="10347158" y="150944"/>
            <a:ext cx="1481827" cy="119694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0613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 y="0"/>
            <a:ext cx="12190530"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988996" y="444509"/>
            <a:ext cx="10515600" cy="813557"/>
          </a:xfrm>
        </p:spPr>
        <p:txBody>
          <a:bodyPr>
            <a:normAutofit/>
          </a:bodyPr>
          <a:lstStyle/>
          <a:p>
            <a:pPr algn="ctr"/>
            <a:r>
              <a:rPr lang="ru-RU" b="1" dirty="0" smtClean="0">
                <a:solidFill>
                  <a:srgbClr val="002060"/>
                </a:solidFill>
                <a:latin typeface="+mn-lt"/>
                <a:ea typeface="+mn-ea"/>
                <a:cs typeface="+mn-cs"/>
              </a:rPr>
              <a:t>РЕЕСТР КОНТРАКТОВ</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148389" y="2021236"/>
            <a:ext cx="6445955" cy="3705001"/>
          </a:xfrm>
        </p:spPr>
        <p:txBody>
          <a:bodyPr>
            <a:noAutofit/>
          </a:bodyPr>
          <a:lstStyle/>
          <a:p>
            <a:pPr marL="457200" indent="-457200" algn="just">
              <a:lnSpc>
                <a:spcPct val="100000"/>
              </a:lnSpc>
              <a:spcBef>
                <a:spcPts val="0"/>
              </a:spcBef>
              <a:buAutoNum type="arabicParenR"/>
            </a:pPr>
            <a:endParaRPr lang="ru-RU" sz="2400" dirty="0" smtClean="0">
              <a:solidFill>
                <a:srgbClr val="FF0000"/>
              </a:solidFill>
            </a:endParaRPr>
          </a:p>
          <a:p>
            <a:pPr marL="457200" indent="-457200" algn="just">
              <a:lnSpc>
                <a:spcPct val="100000"/>
              </a:lnSpc>
              <a:spcBef>
                <a:spcPts val="0"/>
              </a:spcBef>
              <a:buAutoNum type="arabicParenR"/>
            </a:pPr>
            <a:endParaRPr lang="ru-RU" sz="2400" dirty="0">
              <a:solidFill>
                <a:srgbClr val="FF0000"/>
              </a:solidFill>
            </a:endParaRPr>
          </a:p>
          <a:p>
            <a:pPr marL="457200" indent="-457200" algn="just">
              <a:lnSpc>
                <a:spcPct val="100000"/>
              </a:lnSpc>
              <a:spcBef>
                <a:spcPts val="0"/>
              </a:spcBef>
              <a:buAutoNum type="arabicParenR"/>
            </a:pPr>
            <a:endParaRPr lang="ru-RU" sz="2400" dirty="0" smtClean="0">
              <a:solidFill>
                <a:srgbClr val="FF0000"/>
              </a:solidFill>
            </a:endParaRPr>
          </a:p>
          <a:p>
            <a:pPr marL="0" indent="444500" algn="just">
              <a:lnSpc>
                <a:spcPct val="100000"/>
              </a:lnSpc>
              <a:spcBef>
                <a:spcPts val="0"/>
              </a:spcBef>
              <a:buFont typeface="Wingdings" panose="05000000000000000000" pitchFamily="2" charset="2"/>
              <a:buChar char="ü"/>
            </a:pPr>
            <a:endParaRPr lang="en-US" sz="2400" dirty="0">
              <a:solidFill>
                <a:srgbClr val="FF0000"/>
              </a:solidFill>
            </a:endParaRPr>
          </a:p>
        </p:txBody>
      </p:sp>
      <p:sp>
        <p:nvSpPr>
          <p:cNvPr id="7" name="Прямоугольник 6"/>
          <p:cNvSpPr/>
          <p:nvPr/>
        </p:nvSpPr>
        <p:spPr>
          <a:xfrm>
            <a:off x="1470" y="6512570"/>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013712" y="485621"/>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81771" y="133579"/>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
        <p:nvSpPr>
          <p:cNvPr id="16" name="Нашивка 15"/>
          <p:cNvSpPr/>
          <p:nvPr/>
        </p:nvSpPr>
        <p:spPr>
          <a:xfrm>
            <a:off x="9392" y="2043629"/>
            <a:ext cx="7993927" cy="1424923"/>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solidFill>
                  <a:srgbClr val="002060"/>
                </a:solidFill>
              </a:rPr>
              <a:t>Статья </a:t>
            </a:r>
            <a:r>
              <a:rPr lang="ru-RU" sz="2000" b="1" dirty="0">
                <a:solidFill>
                  <a:srgbClr val="002060"/>
                </a:solidFill>
              </a:rPr>
              <a:t>103 Закона № </a:t>
            </a:r>
            <a:r>
              <a:rPr lang="ru-RU" sz="2000" b="1" dirty="0" smtClean="0">
                <a:solidFill>
                  <a:srgbClr val="002060"/>
                </a:solidFill>
              </a:rPr>
              <a:t>44-ФЗ</a:t>
            </a:r>
          </a:p>
          <a:p>
            <a:pPr algn="ctr"/>
            <a:r>
              <a:rPr lang="ru-RU" sz="2000" dirty="0">
                <a:solidFill>
                  <a:srgbClr val="002060"/>
                </a:solidFill>
              </a:rPr>
              <a:t>срок направления сведений - </a:t>
            </a:r>
            <a:r>
              <a:rPr lang="ru-RU" sz="2000" i="1" dirty="0">
                <a:solidFill>
                  <a:srgbClr val="002060"/>
                </a:solidFill>
              </a:rPr>
              <a:t>в течение </a:t>
            </a:r>
            <a:r>
              <a:rPr lang="ru-RU" sz="2000" i="1" dirty="0">
                <a:solidFill>
                  <a:srgbClr val="FF0000"/>
                </a:solidFill>
              </a:rPr>
              <a:t>5 раб. дней </a:t>
            </a:r>
            <a:r>
              <a:rPr lang="ru-RU" sz="2000" i="1" dirty="0">
                <a:solidFill>
                  <a:srgbClr val="002060"/>
                </a:solidFill>
              </a:rPr>
              <a:t>с даты заключения контракта; в течение </a:t>
            </a:r>
            <a:r>
              <a:rPr lang="ru-RU" sz="2000" i="1" dirty="0">
                <a:solidFill>
                  <a:srgbClr val="FF0000"/>
                </a:solidFill>
              </a:rPr>
              <a:t>3 раб. дней </a:t>
            </a:r>
            <a:r>
              <a:rPr lang="ru-RU" sz="2000" i="1" dirty="0">
                <a:solidFill>
                  <a:srgbClr val="002060"/>
                </a:solidFill>
              </a:rPr>
              <a:t>с даты заключения контракта по итогам электронных </a:t>
            </a:r>
            <a:r>
              <a:rPr lang="ru-RU" sz="2000" i="1" dirty="0" smtClean="0">
                <a:solidFill>
                  <a:srgbClr val="002060"/>
                </a:solidFill>
              </a:rPr>
              <a:t>процедур</a:t>
            </a:r>
            <a:endParaRPr lang="ru-RU" sz="2000" dirty="0">
              <a:solidFill>
                <a:srgbClr val="002060"/>
              </a:solidFill>
            </a:endParaRPr>
          </a:p>
        </p:txBody>
      </p:sp>
      <p:sp>
        <p:nvSpPr>
          <p:cNvPr id="19" name="Нашивка 18"/>
          <p:cNvSpPr/>
          <p:nvPr/>
        </p:nvSpPr>
        <p:spPr>
          <a:xfrm>
            <a:off x="943057" y="3487920"/>
            <a:ext cx="8071104" cy="144425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2000" b="1" dirty="0">
                <a:solidFill>
                  <a:srgbClr val="002060"/>
                </a:solidFill>
              </a:rPr>
              <a:t>ПП РФ от 28.11.2013 № 1084 </a:t>
            </a:r>
            <a:r>
              <a:rPr lang="ru-RU" sz="2000" dirty="0">
                <a:solidFill>
                  <a:srgbClr val="002060"/>
                </a:solidFill>
              </a:rPr>
              <a:t>«О порядке ведения реестра контрактов, содержащего сведения, составляющие </a:t>
            </a:r>
            <a:r>
              <a:rPr lang="ru-RU" sz="2000" dirty="0" err="1" smtClean="0">
                <a:solidFill>
                  <a:srgbClr val="002060"/>
                </a:solidFill>
              </a:rPr>
              <a:t>гос</a:t>
            </a:r>
            <a:r>
              <a:rPr lang="ru-RU" sz="2000" dirty="0" smtClean="0">
                <a:solidFill>
                  <a:srgbClr val="002060"/>
                </a:solidFill>
              </a:rPr>
              <a:t> </a:t>
            </a:r>
            <a:r>
              <a:rPr lang="ru-RU" sz="2000" dirty="0">
                <a:solidFill>
                  <a:srgbClr val="002060"/>
                </a:solidFill>
              </a:rPr>
              <a:t>тайну</a:t>
            </a:r>
            <a:r>
              <a:rPr lang="ru-RU" sz="2000" dirty="0" smtClean="0">
                <a:solidFill>
                  <a:srgbClr val="002060"/>
                </a:solidFill>
              </a:rPr>
              <a:t>»</a:t>
            </a:r>
            <a:endParaRPr lang="ru-RU" sz="2000" dirty="0">
              <a:solidFill>
                <a:srgbClr val="002060"/>
              </a:solidFill>
            </a:endParaRPr>
          </a:p>
        </p:txBody>
      </p:sp>
      <p:sp>
        <p:nvSpPr>
          <p:cNvPr id="20" name="Нашивка 19"/>
          <p:cNvSpPr/>
          <p:nvPr/>
        </p:nvSpPr>
        <p:spPr>
          <a:xfrm>
            <a:off x="1863598" y="4942667"/>
            <a:ext cx="8032157" cy="1492724"/>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2000" dirty="0">
                <a:solidFill>
                  <a:srgbClr val="002060"/>
                </a:solidFill>
              </a:rPr>
              <a:t>Правила ведения реестра контрактов, заключённых заказчиками, утверждённые </a:t>
            </a:r>
            <a:r>
              <a:rPr lang="ru-RU" sz="2000" b="1" dirty="0">
                <a:solidFill>
                  <a:srgbClr val="002060"/>
                </a:solidFill>
              </a:rPr>
              <a:t>ПП РФ от 27.01.2022 №</a:t>
            </a:r>
            <a:r>
              <a:rPr lang="en-US" sz="2000" b="1" dirty="0">
                <a:solidFill>
                  <a:srgbClr val="002060"/>
                </a:solidFill>
              </a:rPr>
              <a:t> </a:t>
            </a:r>
            <a:r>
              <a:rPr lang="en-US" sz="2000" b="1" dirty="0" smtClean="0">
                <a:solidFill>
                  <a:srgbClr val="002060"/>
                </a:solidFill>
              </a:rPr>
              <a:t>60</a:t>
            </a:r>
            <a:endParaRPr lang="en-US" sz="2000" b="1" dirty="0">
              <a:solidFill>
                <a:srgbClr val="002060"/>
              </a:solidFill>
            </a:endParaRPr>
          </a:p>
        </p:txBody>
      </p:sp>
      <p:sp>
        <p:nvSpPr>
          <p:cNvPr id="21" name="Объект 4"/>
          <p:cNvSpPr txBox="1">
            <a:spLocks/>
          </p:cNvSpPr>
          <p:nvPr/>
        </p:nvSpPr>
        <p:spPr>
          <a:xfrm>
            <a:off x="3861464" y="793824"/>
            <a:ext cx="4770664" cy="85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a:p>
            <a:pPr marL="0" indent="0" algn="ctr">
              <a:lnSpc>
                <a:spcPct val="100000"/>
              </a:lnSpc>
              <a:spcBef>
                <a:spcPts val="0"/>
              </a:spcBef>
              <a:buNone/>
            </a:pPr>
            <a:r>
              <a:rPr lang="ru-RU" sz="3000" b="1" dirty="0" smtClean="0">
                <a:solidFill>
                  <a:srgbClr val="002060"/>
                </a:solidFill>
              </a:rPr>
              <a:t>НОРМАТИВНАЯ БАЗА</a:t>
            </a:r>
          </a:p>
          <a:p>
            <a:pPr algn="just">
              <a:lnSpc>
                <a:spcPct val="100000"/>
              </a:lnSpc>
              <a:spcBef>
                <a:spcPts val="0"/>
              </a:spcBef>
              <a:buFont typeface="Wingdings" panose="05000000000000000000" pitchFamily="2" charset="2"/>
              <a:buChar char="ü"/>
            </a:pPr>
            <a:endParaRPr lang="ru-RU" sz="2400" dirty="0" smtClean="0"/>
          </a:p>
          <a:p>
            <a:pPr marL="0" indent="363538" algn="just">
              <a:lnSpc>
                <a:spcPct val="100000"/>
              </a:lnSpc>
              <a:spcBef>
                <a:spcPts val="0"/>
              </a:spcBef>
              <a:buFont typeface="Arial" panose="020B0604020202020204" pitchFamily="34" charset="0"/>
              <a:buNone/>
            </a:pPr>
            <a:endParaRPr lang="ru-RU" sz="2200" dirty="0">
              <a:solidFill>
                <a:srgbClr val="FF0000"/>
              </a:solidFill>
            </a:endParaRPr>
          </a:p>
          <a:p>
            <a:pPr algn="just">
              <a:lnSpc>
                <a:spcPct val="100000"/>
              </a:lnSpc>
              <a:spcBef>
                <a:spcPts val="0"/>
              </a:spcBef>
              <a:buFont typeface="Wingdings" panose="05000000000000000000" pitchFamily="2" charset="2"/>
              <a:buChar char="ü"/>
            </a:pPr>
            <a:endParaRPr lang="ru-RU" sz="2400" dirty="0" smtClean="0"/>
          </a:p>
        </p:txBody>
      </p:sp>
      <p:pic>
        <p:nvPicPr>
          <p:cNvPr id="18" name="Рисунок 17"/>
          <p:cNvPicPr>
            <a:picLocks noChangeAspect="1"/>
          </p:cNvPicPr>
          <p:nvPr/>
        </p:nvPicPr>
        <p:blipFill rotWithShape="1">
          <a:blip r:embed="rId4"/>
          <a:srcRect l="45331" t="17630" r="26213" b="7235"/>
          <a:stretch/>
        </p:blipFill>
        <p:spPr>
          <a:xfrm>
            <a:off x="8668595" y="1172833"/>
            <a:ext cx="1999897" cy="2639780"/>
          </a:xfrm>
          <a:prstGeom prst="rect">
            <a:avLst/>
          </a:prstGeom>
        </p:spPr>
      </p:pic>
      <p:pic>
        <p:nvPicPr>
          <p:cNvPr id="23" name="Рисунок 22"/>
          <p:cNvPicPr>
            <a:picLocks noChangeAspect="1"/>
          </p:cNvPicPr>
          <p:nvPr/>
        </p:nvPicPr>
        <p:blipFill rotWithShape="1">
          <a:blip r:embed="rId5"/>
          <a:srcRect l="46875" t="19987" r="25772" b="5860"/>
          <a:stretch/>
        </p:blipFill>
        <p:spPr>
          <a:xfrm>
            <a:off x="9455383" y="2050695"/>
            <a:ext cx="2139286" cy="2852001"/>
          </a:xfrm>
          <a:prstGeom prst="rect">
            <a:avLst/>
          </a:prstGeom>
        </p:spPr>
      </p:pic>
      <p:pic>
        <p:nvPicPr>
          <p:cNvPr id="24" name="Рисунок 23"/>
          <p:cNvPicPr>
            <a:picLocks noChangeAspect="1"/>
          </p:cNvPicPr>
          <p:nvPr/>
        </p:nvPicPr>
        <p:blipFill rotWithShape="1">
          <a:blip r:embed="rId6"/>
          <a:srcRect l="32978" t="11157" r="34927" b="7430"/>
          <a:stretch/>
        </p:blipFill>
        <p:spPr>
          <a:xfrm>
            <a:off x="10077570" y="3140266"/>
            <a:ext cx="2043069" cy="2917359"/>
          </a:xfrm>
          <a:prstGeom prst="rect">
            <a:avLst/>
          </a:prstGeom>
        </p:spPr>
      </p:pic>
    </p:spTree>
    <p:extLst>
      <p:ext uri="{BB962C8B-B14F-4D97-AF65-F5344CB8AC3E}">
        <p14:creationId xmlns:p14="http://schemas.microsoft.com/office/powerpoint/2010/main" val="2332779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 y="268941"/>
            <a:ext cx="12191999" cy="65796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286435" y="380265"/>
            <a:ext cx="10515600" cy="1325563"/>
          </a:xfrm>
        </p:spPr>
        <p:txBody>
          <a:bodyPr>
            <a:normAutofit/>
          </a:bodyPr>
          <a:lstStyle/>
          <a:p>
            <a:pPr algn="ctr"/>
            <a:r>
              <a:rPr lang="ru-RU" b="1" dirty="0" smtClean="0">
                <a:solidFill>
                  <a:srgbClr val="002060"/>
                </a:solidFill>
                <a:latin typeface="+mn-lt"/>
                <a:ea typeface="+mn-ea"/>
                <a:cs typeface="+mn-cs"/>
              </a:rPr>
              <a:t>СРОК</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452102" y="1635755"/>
            <a:ext cx="11502333" cy="4083437"/>
          </a:xfrm>
        </p:spPr>
        <p:txBody>
          <a:bodyPr>
            <a:noAutofit/>
          </a:bodyPr>
          <a:lstStyle/>
          <a:p>
            <a:pPr marL="0" lvl="0" indent="444500" algn="just">
              <a:lnSpc>
                <a:spcPct val="100000"/>
              </a:lnSpc>
              <a:spcBef>
                <a:spcPts val="0"/>
              </a:spcBef>
              <a:buNone/>
            </a:pPr>
            <a:endParaRPr lang="ru-RU" sz="2400" dirty="0" smtClean="0">
              <a:solidFill>
                <a:srgbClr val="002060"/>
              </a:solidFill>
            </a:endParaRPr>
          </a:p>
          <a:p>
            <a:pPr marL="0" lvl="0" indent="444500" algn="just">
              <a:lnSpc>
                <a:spcPct val="100000"/>
              </a:lnSpc>
              <a:spcBef>
                <a:spcPts val="0"/>
              </a:spcBef>
              <a:buNone/>
            </a:pPr>
            <a:endParaRPr lang="ru-RU" sz="2400" dirty="0">
              <a:solidFill>
                <a:srgbClr val="002060"/>
              </a:solidFill>
            </a:endParaRPr>
          </a:p>
          <a:p>
            <a:pPr marL="0" lvl="0" indent="444500" algn="just">
              <a:lnSpc>
                <a:spcPct val="100000"/>
              </a:lnSpc>
              <a:spcBef>
                <a:spcPts val="0"/>
              </a:spcBef>
              <a:buFont typeface="Wingdings" panose="05000000000000000000" pitchFamily="2" charset="2"/>
              <a:buChar char="ü"/>
            </a:pPr>
            <a:endParaRPr lang="ru-RU" sz="2400" dirty="0" smtClean="0">
              <a:solidFill>
                <a:srgbClr val="002060"/>
              </a:solidFill>
            </a:endParaRPr>
          </a:p>
          <a:p>
            <a:pPr marL="0" lvl="0" indent="444500" algn="just">
              <a:lnSpc>
                <a:spcPct val="100000"/>
              </a:lnSpc>
              <a:spcBef>
                <a:spcPts val="0"/>
              </a:spcBef>
              <a:buFont typeface="Wingdings" panose="05000000000000000000" pitchFamily="2" charset="2"/>
              <a:buChar char="ü"/>
            </a:pPr>
            <a:endParaRPr lang="ru-RU" sz="2400" dirty="0" smtClean="0">
              <a:solidFill>
                <a:srgbClr val="002060"/>
              </a:solidFill>
            </a:endParaRPr>
          </a:p>
        </p:txBody>
      </p:sp>
      <p:sp>
        <p:nvSpPr>
          <p:cNvPr id="7" name="Прямоугольник 6"/>
          <p:cNvSpPr/>
          <p:nvPr/>
        </p:nvSpPr>
        <p:spPr>
          <a:xfrm>
            <a:off x="0" y="6311900"/>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288171" y="152548"/>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
        <p:nvSpPr>
          <p:cNvPr id="10" name="Объект 4"/>
          <p:cNvSpPr txBox="1">
            <a:spLocks/>
          </p:cNvSpPr>
          <p:nvPr/>
        </p:nvSpPr>
        <p:spPr>
          <a:xfrm>
            <a:off x="148388" y="1867909"/>
            <a:ext cx="11806048" cy="4083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ü"/>
            </a:pPr>
            <a:r>
              <a:rPr lang="ru-RU" sz="2200" dirty="0" smtClean="0">
                <a:solidFill>
                  <a:srgbClr val="002060"/>
                </a:solidFill>
              </a:rPr>
              <a:t>До 01.07.2023 срок </a:t>
            </a:r>
            <a:r>
              <a:rPr lang="ru-RU" sz="2200" dirty="0">
                <a:solidFill>
                  <a:srgbClr val="002060"/>
                </a:solidFill>
              </a:rPr>
              <a:t>направления сведений о контракте в реестр контрактов </a:t>
            </a:r>
            <a:r>
              <a:rPr lang="ru-RU" sz="2200" dirty="0" smtClean="0">
                <a:solidFill>
                  <a:srgbClr val="002060"/>
                </a:solidFill>
              </a:rPr>
              <a:t>составляет </a:t>
            </a:r>
            <a:r>
              <a:rPr lang="ru-RU" sz="2200" dirty="0">
                <a:solidFill>
                  <a:srgbClr val="FF0000"/>
                </a:solidFill>
              </a:rPr>
              <a:t>5 рабочих дней</a:t>
            </a:r>
            <a:r>
              <a:rPr lang="ru-RU" sz="2200" dirty="0">
                <a:solidFill>
                  <a:srgbClr val="002060"/>
                </a:solidFill>
              </a:rPr>
              <a:t> с даты заключения контракта. </a:t>
            </a:r>
            <a:endParaRPr lang="ru-RU" sz="2200" dirty="0" smtClean="0">
              <a:solidFill>
                <a:srgbClr val="002060"/>
              </a:solidFill>
            </a:endParaRPr>
          </a:p>
          <a:p>
            <a:pPr algn="just">
              <a:lnSpc>
                <a:spcPct val="100000"/>
              </a:lnSpc>
              <a:spcBef>
                <a:spcPts val="0"/>
              </a:spcBef>
              <a:buFont typeface="Wingdings" panose="05000000000000000000" pitchFamily="2" charset="2"/>
              <a:buChar char="ü"/>
            </a:pPr>
            <a:r>
              <a:rPr lang="ru-RU" sz="2200" dirty="0" smtClean="0">
                <a:solidFill>
                  <a:srgbClr val="002060"/>
                </a:solidFill>
              </a:rPr>
              <a:t>С 01.07.2023 срок </a:t>
            </a:r>
            <a:r>
              <a:rPr lang="ru-RU" sz="2200" dirty="0">
                <a:solidFill>
                  <a:srgbClr val="002060"/>
                </a:solidFill>
              </a:rPr>
              <a:t>будет составлять </a:t>
            </a:r>
            <a:r>
              <a:rPr lang="ru-RU" sz="2200" dirty="0">
                <a:solidFill>
                  <a:srgbClr val="FF0000"/>
                </a:solidFill>
              </a:rPr>
              <a:t>3 рабочих дня </a:t>
            </a:r>
            <a:r>
              <a:rPr lang="ru-RU" sz="2200" dirty="0">
                <a:solidFill>
                  <a:srgbClr val="002060"/>
                </a:solidFill>
              </a:rPr>
              <a:t>со дня, следующего за днем подписания контракта (изменения предусмотрены ч. 11 ст. 8 Закона № 360-ФЗ от 02.07.2021, </a:t>
            </a:r>
            <a:r>
              <a:rPr lang="ru-RU" sz="2200" dirty="0" err="1">
                <a:solidFill>
                  <a:srgbClr val="002060"/>
                </a:solidFill>
              </a:rPr>
              <a:t>пп</a:t>
            </a:r>
            <a:r>
              <a:rPr lang="ru-RU" sz="2200" dirty="0">
                <a:solidFill>
                  <a:srgbClr val="002060"/>
                </a:solidFill>
              </a:rPr>
              <a:t>. «г» п. 2 ст. 4 Закона № 104-ФЗ от 16.04.2022, </a:t>
            </a:r>
            <a:r>
              <a:rPr lang="ru-RU" sz="2200" dirty="0" err="1">
                <a:solidFill>
                  <a:srgbClr val="002060"/>
                </a:solidFill>
              </a:rPr>
              <a:t>пп</a:t>
            </a:r>
            <a:r>
              <a:rPr lang="ru-RU" sz="2200" dirty="0">
                <a:solidFill>
                  <a:srgbClr val="002060"/>
                </a:solidFill>
              </a:rPr>
              <a:t>. «а» п. 15 Правил ведения реестра контрактов, заключенных заказчиками, утвержденных Постановлением № 60 от 27.01.2022</a:t>
            </a:r>
            <a:r>
              <a:rPr lang="ru-RU" sz="2200" dirty="0" smtClean="0">
                <a:solidFill>
                  <a:srgbClr val="002060"/>
                </a:solidFill>
              </a:rPr>
              <a:t>).</a:t>
            </a:r>
          </a:p>
          <a:p>
            <a:pPr algn="just">
              <a:lnSpc>
                <a:spcPct val="100000"/>
              </a:lnSpc>
              <a:spcBef>
                <a:spcPts val="0"/>
              </a:spcBef>
              <a:buFont typeface="Wingdings" panose="05000000000000000000" pitchFamily="2" charset="2"/>
              <a:buChar char="ü"/>
            </a:pPr>
            <a:endParaRPr lang="ru-RU" sz="2200" dirty="0">
              <a:solidFill>
                <a:srgbClr val="002060"/>
              </a:solidFill>
            </a:endParaRPr>
          </a:p>
          <a:p>
            <a:pPr algn="just">
              <a:lnSpc>
                <a:spcPct val="100000"/>
              </a:lnSpc>
              <a:spcBef>
                <a:spcPts val="0"/>
              </a:spcBef>
              <a:buFont typeface="Wingdings" panose="05000000000000000000" pitchFamily="2" charset="2"/>
              <a:buChar char="ü"/>
            </a:pPr>
            <a:endParaRPr lang="ru-RU" sz="2200" dirty="0" smtClean="0">
              <a:solidFill>
                <a:srgbClr val="002060"/>
              </a:solidFill>
            </a:endParaRPr>
          </a:p>
          <a:p>
            <a:pPr marL="0" indent="0">
              <a:buNone/>
            </a:pPr>
            <a:r>
              <a:rPr lang="ru-RU" sz="2000" dirty="0">
                <a:solidFill>
                  <a:srgbClr val="FF0000"/>
                </a:solidFill>
              </a:rPr>
              <a:t>срок направления сведений </a:t>
            </a:r>
            <a:r>
              <a:rPr lang="ru-RU" sz="2000" dirty="0" smtClean="0">
                <a:solidFill>
                  <a:srgbClr val="FF0000"/>
                </a:solidFill>
              </a:rPr>
              <a:t>- </a:t>
            </a:r>
            <a:r>
              <a:rPr lang="ru-RU" sz="2000" i="1" dirty="0" smtClean="0">
                <a:solidFill>
                  <a:srgbClr val="FF0000"/>
                </a:solidFill>
              </a:rPr>
              <a:t>в </a:t>
            </a:r>
            <a:r>
              <a:rPr lang="ru-RU" sz="2000" i="1" dirty="0">
                <a:solidFill>
                  <a:srgbClr val="FF0000"/>
                </a:solidFill>
              </a:rPr>
              <a:t>течение 5 </a:t>
            </a:r>
            <a:r>
              <a:rPr lang="ru-RU" sz="2000" i="1" dirty="0" smtClean="0">
                <a:solidFill>
                  <a:srgbClr val="FF0000"/>
                </a:solidFill>
              </a:rPr>
              <a:t>раб. </a:t>
            </a:r>
            <a:r>
              <a:rPr lang="ru-RU" sz="2000" i="1" dirty="0">
                <a:solidFill>
                  <a:srgbClr val="FF0000"/>
                </a:solidFill>
              </a:rPr>
              <a:t>дней с даты заключения </a:t>
            </a:r>
            <a:r>
              <a:rPr lang="ru-RU" sz="2000" i="1" dirty="0" smtClean="0">
                <a:solidFill>
                  <a:srgbClr val="FF0000"/>
                </a:solidFill>
              </a:rPr>
              <a:t>контракта; в </a:t>
            </a:r>
            <a:r>
              <a:rPr lang="ru-RU" sz="2000" i="1" dirty="0">
                <a:solidFill>
                  <a:srgbClr val="FF0000"/>
                </a:solidFill>
              </a:rPr>
              <a:t>течение 3 </a:t>
            </a:r>
            <a:r>
              <a:rPr lang="ru-RU" sz="2000" i="1" dirty="0" smtClean="0">
                <a:solidFill>
                  <a:srgbClr val="FF0000"/>
                </a:solidFill>
              </a:rPr>
              <a:t>раб. </a:t>
            </a:r>
            <a:r>
              <a:rPr lang="ru-RU" sz="2000" i="1" dirty="0">
                <a:solidFill>
                  <a:srgbClr val="FF0000"/>
                </a:solidFill>
              </a:rPr>
              <a:t>дней с даты заключения контракта по итогам электронных процедур</a:t>
            </a:r>
          </a:p>
          <a:p>
            <a:pPr algn="just">
              <a:lnSpc>
                <a:spcPct val="100000"/>
              </a:lnSpc>
              <a:spcBef>
                <a:spcPts val="0"/>
              </a:spcBef>
              <a:buFont typeface="Wingdings" panose="05000000000000000000" pitchFamily="2" charset="2"/>
              <a:buChar char="ü"/>
            </a:pPr>
            <a:endParaRPr lang="ru-RU" sz="2200" dirty="0" smtClean="0">
              <a:solidFill>
                <a:srgbClr val="002060"/>
              </a:solidFill>
            </a:endParaRPr>
          </a:p>
        </p:txBody>
      </p:sp>
    </p:spTree>
    <p:extLst>
      <p:ext uri="{BB962C8B-B14F-4D97-AF65-F5344CB8AC3E}">
        <p14:creationId xmlns:p14="http://schemas.microsoft.com/office/powerpoint/2010/main" val="3307088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5654"/>
            <a:ext cx="12192000" cy="423361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182583" y="547685"/>
            <a:ext cx="10515600" cy="1048307"/>
          </a:xfrm>
        </p:spPr>
        <p:txBody>
          <a:bodyPr>
            <a:normAutofit/>
          </a:bodyPr>
          <a:lstStyle/>
          <a:p>
            <a:pPr algn="ctr"/>
            <a:r>
              <a:rPr lang="ru-RU" b="1" dirty="0" smtClean="0">
                <a:solidFill>
                  <a:srgbClr val="002060"/>
                </a:solidFill>
                <a:latin typeface="+mn-lt"/>
              </a:rPr>
              <a:t>РЕГЛАМЕНТЫ РАБОТЫ В ЕИС</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7186357" y="2021693"/>
            <a:ext cx="4733079" cy="4402809"/>
          </a:xfrm>
        </p:spPr>
        <p:txBody>
          <a:bodyPr>
            <a:noAutofit/>
          </a:bodyPr>
          <a:lstStyle/>
          <a:p>
            <a:pPr marL="0" indent="444500" algn="just">
              <a:lnSpc>
                <a:spcPct val="100000"/>
              </a:lnSpc>
              <a:spcBef>
                <a:spcPts val="0"/>
              </a:spcBef>
              <a:buFont typeface="Wingdings" panose="05000000000000000000" pitchFamily="2" charset="2"/>
              <a:buChar char="ü"/>
            </a:pPr>
            <a:r>
              <a:rPr lang="ru-RU" sz="2200" dirty="0" smtClean="0">
                <a:solidFill>
                  <a:srgbClr val="002060"/>
                </a:solidFill>
              </a:rPr>
              <a:t>Личный кабинет в ЕИС → База знаний → Руководство пользователя и видеоролики → Реестр контрактов → Руководство пользователя:</a:t>
            </a:r>
          </a:p>
          <a:p>
            <a:pPr marL="0" indent="0" algn="just">
              <a:lnSpc>
                <a:spcPct val="100000"/>
              </a:lnSpc>
              <a:spcBef>
                <a:spcPts val="0"/>
              </a:spcBef>
              <a:buNone/>
            </a:pPr>
            <a:r>
              <a:rPr lang="ru-RU" sz="2200" dirty="0">
                <a:solidFill>
                  <a:srgbClr val="002060"/>
                </a:solidFill>
              </a:rPr>
              <a:t>- Реестр контрактов;</a:t>
            </a:r>
          </a:p>
          <a:p>
            <a:pPr marL="0" indent="0" algn="just">
              <a:lnSpc>
                <a:spcPct val="100000"/>
              </a:lnSpc>
              <a:spcBef>
                <a:spcPts val="0"/>
              </a:spcBef>
              <a:buNone/>
            </a:pPr>
            <a:r>
              <a:rPr lang="ru-RU" sz="2200" dirty="0" smtClean="0">
                <a:solidFill>
                  <a:srgbClr val="002060"/>
                </a:solidFill>
              </a:rPr>
              <a:t>- Краткое </a:t>
            </a:r>
            <a:r>
              <a:rPr lang="ru-RU" sz="2200" dirty="0">
                <a:solidFill>
                  <a:srgbClr val="002060"/>
                </a:solidFill>
              </a:rPr>
              <a:t>РП Реестр контрактов Версия 13.07;</a:t>
            </a:r>
          </a:p>
          <a:p>
            <a:pPr marL="0" indent="0" algn="just">
              <a:lnSpc>
                <a:spcPct val="100000"/>
              </a:lnSpc>
              <a:spcBef>
                <a:spcPts val="0"/>
              </a:spcBef>
              <a:buNone/>
            </a:pPr>
            <a:r>
              <a:rPr lang="ru-RU" sz="2200" dirty="0" smtClean="0">
                <a:solidFill>
                  <a:srgbClr val="002060"/>
                </a:solidFill>
              </a:rPr>
              <a:t>- Шаблон </a:t>
            </a:r>
            <a:r>
              <a:rPr lang="ru-RU" sz="2200" dirty="0">
                <a:solidFill>
                  <a:srgbClr val="002060"/>
                </a:solidFill>
              </a:rPr>
              <a:t>загрузки объекта закупки;</a:t>
            </a:r>
          </a:p>
          <a:p>
            <a:pPr marL="0" indent="0" algn="just">
              <a:lnSpc>
                <a:spcPct val="100000"/>
              </a:lnSpc>
              <a:spcBef>
                <a:spcPts val="0"/>
              </a:spcBef>
              <a:buNone/>
            </a:pPr>
            <a:r>
              <a:rPr lang="ru-RU" sz="2200" dirty="0" smtClean="0">
                <a:solidFill>
                  <a:srgbClr val="002060"/>
                </a:solidFill>
              </a:rPr>
              <a:t>- Инструкция </a:t>
            </a:r>
            <a:r>
              <a:rPr lang="ru-RU" sz="2200" dirty="0">
                <a:solidFill>
                  <a:srgbClr val="002060"/>
                </a:solidFill>
              </a:rPr>
              <a:t>для формирования шаблона загрузки объекта закупки;</a:t>
            </a:r>
          </a:p>
          <a:p>
            <a:pPr marL="0" indent="0" algn="just">
              <a:lnSpc>
                <a:spcPct val="100000"/>
              </a:lnSpc>
              <a:spcBef>
                <a:spcPts val="0"/>
              </a:spcBef>
              <a:buNone/>
            </a:pPr>
            <a:r>
              <a:rPr lang="ru-RU" sz="2200" dirty="0" smtClean="0">
                <a:solidFill>
                  <a:srgbClr val="002060"/>
                </a:solidFill>
              </a:rPr>
              <a:t>- Инструкция </a:t>
            </a:r>
            <a:r>
              <a:rPr lang="ru-RU" sz="2200" dirty="0">
                <a:solidFill>
                  <a:srgbClr val="002060"/>
                </a:solidFill>
              </a:rPr>
              <a:t>по внесению информации об объекте закупке лекарственных препаратов</a:t>
            </a:r>
          </a:p>
          <a:p>
            <a:pPr marL="0" indent="0" algn="just">
              <a:lnSpc>
                <a:spcPct val="100000"/>
              </a:lnSpc>
              <a:spcBef>
                <a:spcPts val="0"/>
              </a:spcBef>
              <a:buNone/>
            </a:pPr>
            <a:endParaRPr lang="ru-RU" sz="2400" dirty="0">
              <a:solidFill>
                <a:srgbClr val="FF0000"/>
              </a:solidFill>
            </a:endParaRPr>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81771" y="133579"/>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
        <p:nvSpPr>
          <p:cNvPr id="10" name="Объект 4"/>
          <p:cNvSpPr txBox="1">
            <a:spLocks/>
          </p:cNvSpPr>
          <p:nvPr/>
        </p:nvSpPr>
        <p:spPr>
          <a:xfrm>
            <a:off x="3739686" y="1162235"/>
            <a:ext cx="4712627" cy="433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ü"/>
            </a:pPr>
            <a:endParaRPr lang="ru-RU" sz="2400" dirty="0" smtClean="0"/>
          </a:p>
          <a:p>
            <a:pPr marL="0" indent="363538" algn="just">
              <a:lnSpc>
                <a:spcPct val="100000"/>
              </a:lnSpc>
              <a:spcBef>
                <a:spcPts val="0"/>
              </a:spcBef>
              <a:buFont typeface="Arial" panose="020B0604020202020204" pitchFamily="34" charset="0"/>
              <a:buNone/>
            </a:pPr>
            <a:endParaRPr lang="ru-RU" sz="2200" dirty="0">
              <a:solidFill>
                <a:srgbClr val="FF0000"/>
              </a:solidFill>
            </a:endParaRPr>
          </a:p>
        </p:txBody>
      </p:sp>
      <p:pic>
        <p:nvPicPr>
          <p:cNvPr id="2" name="Рисунок 1"/>
          <p:cNvPicPr>
            <a:picLocks noChangeAspect="1"/>
          </p:cNvPicPr>
          <p:nvPr/>
        </p:nvPicPr>
        <p:blipFill rotWithShape="1">
          <a:blip r:embed="rId4"/>
          <a:srcRect t="9863" r="3148" b="5011"/>
          <a:stretch/>
        </p:blipFill>
        <p:spPr>
          <a:xfrm>
            <a:off x="0" y="1779635"/>
            <a:ext cx="7037968" cy="4755636"/>
          </a:xfrm>
          <a:prstGeom prst="rect">
            <a:avLst/>
          </a:prstGeom>
        </p:spPr>
      </p:pic>
    </p:spTree>
    <p:extLst>
      <p:ext uri="{BB962C8B-B14F-4D97-AF65-F5344CB8AC3E}">
        <p14:creationId xmlns:p14="http://schemas.microsoft.com/office/powerpoint/2010/main" val="13883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2167916"/>
            <a:ext cx="12192000" cy="4665519"/>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a:xfrm>
            <a:off x="7113494" y="2299420"/>
            <a:ext cx="4719917" cy="2823909"/>
          </a:xfrm>
        </p:spPr>
        <p:txBody>
          <a:bodyPr>
            <a:noAutofit/>
          </a:bodyPr>
          <a:lstStyle/>
          <a:p>
            <a:pPr marL="0" lvl="0" indent="444500" algn="just">
              <a:lnSpc>
                <a:spcPct val="100000"/>
              </a:lnSpc>
              <a:spcBef>
                <a:spcPts val="0"/>
              </a:spcBef>
              <a:buFont typeface="Wingdings" panose="05000000000000000000" pitchFamily="2" charset="2"/>
              <a:buChar char="ü"/>
            </a:pPr>
            <a:r>
              <a:rPr lang="en-US" sz="2200" dirty="0" smtClean="0">
                <a:solidFill>
                  <a:srgbClr val="002060"/>
                </a:solidFill>
              </a:rPr>
              <a:t>ul-goszak.ru</a:t>
            </a:r>
            <a:r>
              <a:rPr lang="ru-RU" sz="2200" dirty="0" smtClean="0">
                <a:solidFill>
                  <a:srgbClr val="002060"/>
                </a:solidFill>
              </a:rPr>
              <a:t> </a:t>
            </a:r>
            <a:r>
              <a:rPr lang="ru-RU" sz="2200" dirty="0">
                <a:solidFill>
                  <a:srgbClr val="002060"/>
                </a:solidFill>
              </a:rPr>
              <a:t>→ Информация → Часто задаваемые </a:t>
            </a:r>
            <a:r>
              <a:rPr lang="ru-RU" sz="2200" dirty="0" smtClean="0">
                <a:solidFill>
                  <a:srgbClr val="002060"/>
                </a:solidFill>
              </a:rPr>
              <a:t>вопросы:</a:t>
            </a:r>
          </a:p>
          <a:p>
            <a:pPr marL="0" lvl="0" indent="0" algn="just">
              <a:lnSpc>
                <a:spcPct val="100000"/>
              </a:lnSpc>
              <a:spcBef>
                <a:spcPts val="0"/>
              </a:spcBef>
              <a:buNone/>
            </a:pPr>
            <a:r>
              <a:rPr lang="ru-RU" sz="2200" dirty="0" smtClean="0">
                <a:solidFill>
                  <a:srgbClr val="002060"/>
                </a:solidFill>
              </a:rPr>
              <a:t>- ЭД </a:t>
            </a:r>
            <a:r>
              <a:rPr lang="ru-RU" sz="2200" dirty="0">
                <a:solidFill>
                  <a:srgbClr val="002060"/>
                </a:solidFill>
              </a:rPr>
              <a:t>«Проект контракта</a:t>
            </a:r>
            <a:r>
              <a:rPr lang="ru-RU" sz="2200" dirty="0" smtClean="0">
                <a:solidFill>
                  <a:srgbClr val="002060"/>
                </a:solidFill>
              </a:rPr>
              <a:t>»;</a:t>
            </a:r>
            <a:endParaRPr lang="ru-RU" sz="2200" dirty="0">
              <a:solidFill>
                <a:srgbClr val="002060"/>
              </a:solidFill>
            </a:endParaRPr>
          </a:p>
          <a:p>
            <a:pPr marL="0" lvl="0" indent="0" algn="just">
              <a:lnSpc>
                <a:spcPct val="100000"/>
              </a:lnSpc>
              <a:spcBef>
                <a:spcPts val="0"/>
              </a:spcBef>
              <a:buNone/>
            </a:pPr>
            <a:r>
              <a:rPr lang="ru-RU" sz="2200" dirty="0" smtClean="0">
                <a:solidFill>
                  <a:srgbClr val="002060"/>
                </a:solidFill>
              </a:rPr>
              <a:t>- ЭД </a:t>
            </a:r>
            <a:r>
              <a:rPr lang="ru-RU" sz="2200" dirty="0">
                <a:solidFill>
                  <a:srgbClr val="002060"/>
                </a:solidFill>
              </a:rPr>
              <a:t>«Контракт</a:t>
            </a:r>
            <a:r>
              <a:rPr lang="ru-RU" sz="2200" dirty="0" smtClean="0">
                <a:solidFill>
                  <a:srgbClr val="002060"/>
                </a:solidFill>
              </a:rPr>
              <a:t>»; </a:t>
            </a:r>
            <a:endParaRPr lang="ru-RU" sz="2200" dirty="0">
              <a:solidFill>
                <a:srgbClr val="002060"/>
              </a:solidFill>
            </a:endParaRPr>
          </a:p>
          <a:p>
            <a:pPr marL="0" lvl="0" indent="0" algn="just">
              <a:lnSpc>
                <a:spcPct val="100000"/>
              </a:lnSpc>
              <a:spcBef>
                <a:spcPts val="0"/>
              </a:spcBef>
              <a:buNone/>
            </a:pPr>
            <a:r>
              <a:rPr lang="ru-RU" sz="2200" dirty="0" smtClean="0">
                <a:solidFill>
                  <a:srgbClr val="002060"/>
                </a:solidFill>
              </a:rPr>
              <a:t>- ЭД </a:t>
            </a:r>
            <a:r>
              <a:rPr lang="ru-RU" sz="2200" dirty="0">
                <a:solidFill>
                  <a:srgbClr val="002060"/>
                </a:solidFill>
              </a:rPr>
              <a:t>«Договор</a:t>
            </a:r>
            <a:r>
              <a:rPr lang="ru-RU" sz="2200" dirty="0" smtClean="0">
                <a:solidFill>
                  <a:srgbClr val="002060"/>
                </a:solidFill>
              </a:rPr>
              <a:t>»; </a:t>
            </a:r>
            <a:endParaRPr lang="ru-RU" sz="2200" dirty="0">
              <a:solidFill>
                <a:srgbClr val="002060"/>
              </a:solidFill>
            </a:endParaRPr>
          </a:p>
          <a:p>
            <a:pPr marL="0" lvl="0" indent="0" algn="just">
              <a:lnSpc>
                <a:spcPct val="100000"/>
              </a:lnSpc>
              <a:spcBef>
                <a:spcPts val="0"/>
              </a:spcBef>
              <a:buNone/>
            </a:pPr>
            <a:r>
              <a:rPr lang="ru-RU" sz="2200" dirty="0" smtClean="0">
                <a:solidFill>
                  <a:srgbClr val="002060"/>
                </a:solidFill>
              </a:rPr>
              <a:t>- Особенности </a:t>
            </a:r>
            <a:r>
              <a:rPr lang="ru-RU" sz="2200" dirty="0">
                <a:solidFill>
                  <a:srgbClr val="002060"/>
                </a:solidFill>
              </a:rPr>
              <a:t>создания ГК с несколькими </a:t>
            </a:r>
            <a:r>
              <a:rPr lang="ru-RU" sz="2200" dirty="0" smtClean="0">
                <a:solidFill>
                  <a:srgbClr val="002060"/>
                </a:solidFill>
              </a:rPr>
              <a:t>этапами;</a:t>
            </a:r>
            <a:endParaRPr lang="ru-RU" sz="2200" dirty="0">
              <a:solidFill>
                <a:srgbClr val="002060"/>
              </a:solidFill>
            </a:endParaRPr>
          </a:p>
          <a:p>
            <a:pPr marL="0" lvl="0" indent="444500" algn="just">
              <a:lnSpc>
                <a:spcPct val="100000"/>
              </a:lnSpc>
              <a:spcBef>
                <a:spcPts val="0"/>
              </a:spcBef>
              <a:buFont typeface="Wingdings" panose="05000000000000000000" pitchFamily="2" charset="2"/>
              <a:buChar char="ü"/>
            </a:pPr>
            <a:endParaRPr lang="ru-RU" sz="2200" dirty="0">
              <a:solidFill>
                <a:srgbClr val="FF0000"/>
              </a:solidFill>
            </a:endParaRPr>
          </a:p>
          <a:p>
            <a:pPr marL="0" lvl="0" indent="444500" algn="just">
              <a:lnSpc>
                <a:spcPct val="100000"/>
              </a:lnSpc>
              <a:spcBef>
                <a:spcPts val="0"/>
              </a:spcBef>
              <a:buFont typeface="Wingdings" panose="05000000000000000000" pitchFamily="2" charset="2"/>
              <a:buChar char="ü"/>
            </a:pPr>
            <a:endParaRPr lang="en-US" sz="2200" dirty="0">
              <a:solidFill>
                <a:srgbClr val="FF0000"/>
              </a:solidFill>
            </a:endParaRPr>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288171" y="152548"/>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
        <p:nvSpPr>
          <p:cNvPr id="10" name="Заголовок 3"/>
          <p:cNvSpPr txBox="1">
            <a:spLocks/>
          </p:cNvSpPr>
          <p:nvPr/>
        </p:nvSpPr>
        <p:spPr>
          <a:xfrm>
            <a:off x="945468" y="398526"/>
            <a:ext cx="10515600" cy="104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002060"/>
                </a:solidFill>
                <a:latin typeface="+mn-lt"/>
              </a:rPr>
              <a:t>РЕГЛАМЕНТЫ РАБОТЫ В </a:t>
            </a:r>
            <a:r>
              <a:rPr lang="ru-RU" b="1" dirty="0" smtClean="0">
                <a:solidFill>
                  <a:srgbClr val="002060"/>
                </a:solidFill>
                <a:latin typeface="+mn-lt"/>
              </a:rPr>
              <a:t>АЦК</a:t>
            </a:r>
            <a:endParaRPr lang="ru-RU" b="1" dirty="0">
              <a:solidFill>
                <a:srgbClr val="002060"/>
              </a:solidFill>
              <a:latin typeface="+mn-lt"/>
              <a:ea typeface="+mn-ea"/>
              <a:cs typeface="+mn-cs"/>
            </a:endParaRPr>
          </a:p>
        </p:txBody>
      </p:sp>
      <p:sp>
        <p:nvSpPr>
          <p:cNvPr id="12" name="Объект 4"/>
          <p:cNvSpPr txBox="1">
            <a:spLocks/>
          </p:cNvSpPr>
          <p:nvPr/>
        </p:nvSpPr>
        <p:spPr>
          <a:xfrm>
            <a:off x="3739686" y="1162235"/>
            <a:ext cx="4712627" cy="433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ü"/>
            </a:pPr>
            <a:endParaRPr lang="ru-RU" sz="2400" dirty="0" smtClean="0"/>
          </a:p>
          <a:p>
            <a:pPr marL="0" indent="363538" algn="just">
              <a:lnSpc>
                <a:spcPct val="100000"/>
              </a:lnSpc>
              <a:spcBef>
                <a:spcPts val="0"/>
              </a:spcBef>
              <a:buFont typeface="Arial" panose="020B0604020202020204" pitchFamily="34" charset="0"/>
              <a:buNone/>
            </a:pPr>
            <a:endParaRPr lang="ru-RU" sz="2200" dirty="0">
              <a:solidFill>
                <a:srgbClr val="FF0000"/>
              </a:solidFill>
            </a:endParaRPr>
          </a:p>
        </p:txBody>
      </p:sp>
      <p:pic>
        <p:nvPicPr>
          <p:cNvPr id="2" name="Рисунок 1"/>
          <p:cNvPicPr>
            <a:picLocks noChangeAspect="1"/>
          </p:cNvPicPr>
          <p:nvPr/>
        </p:nvPicPr>
        <p:blipFill rotWithShape="1">
          <a:blip r:embed="rId4"/>
          <a:srcRect l="4412" t="10174" r="22657" b="5099"/>
          <a:stretch/>
        </p:blipFill>
        <p:spPr>
          <a:xfrm>
            <a:off x="148389" y="1692811"/>
            <a:ext cx="6965576" cy="4956848"/>
          </a:xfrm>
          <a:prstGeom prst="rect">
            <a:avLst/>
          </a:prstGeom>
        </p:spPr>
      </p:pic>
    </p:spTree>
    <p:extLst>
      <p:ext uri="{BB962C8B-B14F-4D97-AF65-F5344CB8AC3E}">
        <p14:creationId xmlns:p14="http://schemas.microsoft.com/office/powerpoint/2010/main" val="122754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 y="268941"/>
            <a:ext cx="12191999" cy="65796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286435" y="380265"/>
            <a:ext cx="10515600" cy="1325563"/>
          </a:xfrm>
        </p:spPr>
        <p:txBody>
          <a:bodyPr>
            <a:normAutofit/>
          </a:bodyPr>
          <a:lstStyle/>
          <a:p>
            <a:pPr algn="ctr"/>
            <a:r>
              <a:rPr lang="ru-RU" sz="3800" b="1" dirty="0" smtClean="0">
                <a:solidFill>
                  <a:srgbClr val="002060"/>
                </a:solidFill>
                <a:latin typeface="+mn-lt"/>
                <a:ea typeface="+mn-ea"/>
                <a:cs typeface="+mn-cs"/>
              </a:rPr>
              <a:t>АДМИНИСТРАТИВНАЯ ОТВЕТСТВЕННОСТЬ</a:t>
            </a:r>
            <a:endParaRPr lang="ru-RU" sz="3800" b="1" dirty="0">
              <a:solidFill>
                <a:srgbClr val="002060"/>
              </a:solidFill>
              <a:latin typeface="+mn-lt"/>
              <a:ea typeface="+mn-ea"/>
              <a:cs typeface="+mn-cs"/>
            </a:endParaRPr>
          </a:p>
        </p:txBody>
      </p:sp>
      <p:sp>
        <p:nvSpPr>
          <p:cNvPr id="5" name="Объект 4"/>
          <p:cNvSpPr>
            <a:spLocks noGrp="1"/>
          </p:cNvSpPr>
          <p:nvPr>
            <p:ph idx="1"/>
          </p:nvPr>
        </p:nvSpPr>
        <p:spPr>
          <a:xfrm>
            <a:off x="452102" y="1635755"/>
            <a:ext cx="11502333" cy="4083437"/>
          </a:xfrm>
        </p:spPr>
        <p:txBody>
          <a:bodyPr>
            <a:noAutofit/>
          </a:bodyPr>
          <a:lstStyle/>
          <a:p>
            <a:pPr marL="0" lvl="0" indent="444500" algn="just">
              <a:lnSpc>
                <a:spcPct val="100000"/>
              </a:lnSpc>
              <a:spcBef>
                <a:spcPts val="0"/>
              </a:spcBef>
              <a:buNone/>
            </a:pPr>
            <a:endParaRPr lang="ru-RU" sz="2400" dirty="0" smtClean="0">
              <a:solidFill>
                <a:srgbClr val="002060"/>
              </a:solidFill>
            </a:endParaRPr>
          </a:p>
          <a:p>
            <a:pPr marL="0" lvl="0" indent="444500" algn="just">
              <a:lnSpc>
                <a:spcPct val="100000"/>
              </a:lnSpc>
              <a:spcBef>
                <a:spcPts val="0"/>
              </a:spcBef>
              <a:buNone/>
            </a:pPr>
            <a:endParaRPr lang="ru-RU" sz="2400" dirty="0">
              <a:solidFill>
                <a:srgbClr val="002060"/>
              </a:solidFill>
            </a:endParaRPr>
          </a:p>
          <a:p>
            <a:pPr marL="0" lvl="0" indent="444500" algn="just">
              <a:lnSpc>
                <a:spcPct val="100000"/>
              </a:lnSpc>
              <a:spcBef>
                <a:spcPts val="0"/>
              </a:spcBef>
              <a:buFont typeface="Wingdings" panose="05000000000000000000" pitchFamily="2" charset="2"/>
              <a:buChar char="ü"/>
            </a:pPr>
            <a:endParaRPr lang="ru-RU" sz="2400" dirty="0" smtClean="0">
              <a:solidFill>
                <a:srgbClr val="002060"/>
              </a:solidFill>
            </a:endParaRPr>
          </a:p>
        </p:txBody>
      </p:sp>
      <p:sp>
        <p:nvSpPr>
          <p:cNvPr id="7" name="Прямоугольник 6"/>
          <p:cNvSpPr/>
          <p:nvPr/>
        </p:nvSpPr>
        <p:spPr>
          <a:xfrm>
            <a:off x="0" y="6311900"/>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288171" y="152548"/>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
        <p:nvSpPr>
          <p:cNvPr id="10" name="Объект 4"/>
          <p:cNvSpPr txBox="1">
            <a:spLocks/>
          </p:cNvSpPr>
          <p:nvPr/>
        </p:nvSpPr>
        <p:spPr>
          <a:xfrm>
            <a:off x="1936376" y="1867909"/>
            <a:ext cx="10018059" cy="4083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ü"/>
            </a:pPr>
            <a:endParaRPr lang="ru-RU" sz="2400" dirty="0" smtClean="0">
              <a:solidFill>
                <a:srgbClr val="002060"/>
              </a:solidFill>
            </a:endParaRPr>
          </a:p>
          <a:p>
            <a:pPr marL="0" indent="444500" algn="just">
              <a:lnSpc>
                <a:spcPct val="100000"/>
              </a:lnSpc>
              <a:spcBef>
                <a:spcPts val="0"/>
              </a:spcBef>
              <a:buFont typeface="Wingdings" panose="05000000000000000000" pitchFamily="2" charset="2"/>
              <a:buChar char="ü"/>
            </a:pPr>
            <a:r>
              <a:rPr lang="ru-RU" sz="2400" dirty="0" smtClean="0">
                <a:solidFill>
                  <a:srgbClr val="FF0000"/>
                </a:solidFill>
              </a:rPr>
              <a:t>Ч. 2 ст. 7.31 КоАП РФ </a:t>
            </a:r>
            <a:r>
              <a:rPr lang="ru-RU" sz="2400" dirty="0" smtClean="0">
                <a:solidFill>
                  <a:srgbClr val="002060"/>
                </a:solidFill>
              </a:rPr>
              <a:t>предусмотрена административная ответственность за несвоевременное направление информации (сведений) и (или) документов, подлежащих включению в реестр контрактов, если направление, представление указанных информации (сведений) и (или) документов являются обязательными в соответствии с законодательством о контрактной системе, а также за направление недостоверной информации (сведений) и (или) документов, содержащих недостоверную информацию в реестр контрактов, - </a:t>
            </a:r>
            <a:r>
              <a:rPr lang="ru-RU" sz="2400" dirty="0" smtClean="0">
                <a:solidFill>
                  <a:srgbClr val="FF0000"/>
                </a:solidFill>
              </a:rPr>
              <a:t>влечёт </a:t>
            </a:r>
            <a:r>
              <a:rPr lang="ru-RU" sz="2400" dirty="0">
                <a:solidFill>
                  <a:srgbClr val="FF0000"/>
                </a:solidFill>
              </a:rPr>
              <a:t>наложение административного штрафа на должностных лиц в размере </a:t>
            </a:r>
            <a:r>
              <a:rPr lang="ru-RU" sz="2400" dirty="0" smtClean="0">
                <a:solidFill>
                  <a:srgbClr val="FF0000"/>
                </a:solidFill>
              </a:rPr>
              <a:t>20 тыс. руб.</a:t>
            </a:r>
            <a:endParaRPr lang="ru-RU" sz="2400" dirty="0">
              <a:solidFill>
                <a:srgbClr val="FF0000"/>
              </a:solidFill>
            </a:endParaRPr>
          </a:p>
        </p:txBody>
      </p:sp>
      <p:pic>
        <p:nvPicPr>
          <p:cNvPr id="1028" name="Picture 4" descr="https://flomaster.club/uploads/posts/2022-07/1656785645_36-flomaster-club-p-vosklitsatelnii-znak-risunok-krasivo-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92" t="8800" r="30520" b="11366"/>
          <a:stretch/>
        </p:blipFill>
        <p:spPr bwMode="auto">
          <a:xfrm>
            <a:off x="377818" y="2290599"/>
            <a:ext cx="1285135" cy="277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1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7" y="0"/>
            <a:ext cx="12192000" cy="6858000"/>
          </a:xfrm>
          <a:prstGeom prst="rect">
            <a:avLst/>
          </a:prstGeom>
          <a:blipFill dpi="0" rotWithShape="1">
            <a:blip r:embed="rId2" cstate="print"/>
            <a:srcRect/>
            <a:stretch>
              <a:fillRect/>
            </a:stretch>
          </a:blipFill>
        </p:spPr>
        <p:txBody>
          <a:bodyPr wrap="square" lIns="0" tIns="0" rIns="0" bIns="0" rtlCol="0"/>
          <a:lstStyle/>
          <a:p>
            <a:pPr marL="2758422" marR="2748841" algn="ctr">
              <a:lnSpc>
                <a:spcPct val="126299"/>
              </a:lnSpc>
              <a:spcBef>
                <a:spcPts val="119"/>
              </a:spcBef>
            </a:pPr>
            <a:endParaRPr lang="ru-RU" sz="2263" dirty="0">
              <a:latin typeface="Geometria"/>
              <a:cs typeface="Geometria"/>
            </a:endParaRPr>
          </a:p>
        </p:txBody>
      </p:sp>
      <p:sp>
        <p:nvSpPr>
          <p:cNvPr id="3" name="Заголовок 2"/>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pic>
        <p:nvPicPr>
          <p:cNvPr id="4" name="Объект 3"/>
          <p:cNvPicPr>
            <a:picLocks noGrp="1" noChangeAspect="1"/>
          </p:cNvPicPr>
          <p:nvPr>
            <p:ph idx="4294967295"/>
          </p:nvPr>
        </p:nvPicPr>
        <p:blipFill>
          <a:blip r:embed="rId3"/>
          <a:stretch>
            <a:fillRect/>
          </a:stretch>
        </p:blipFill>
        <p:spPr>
          <a:xfrm>
            <a:off x="-6" y="0"/>
            <a:ext cx="12192000" cy="6858000"/>
          </a:xfrm>
          <a:prstGeom prst="rect">
            <a:avLst/>
          </a:prstGeom>
          <a:gradFill>
            <a:gsLst>
              <a:gs pos="0">
                <a:schemeClr val="bg1"/>
              </a:gs>
              <a:gs pos="21000">
                <a:srgbClr val="4FBAAD"/>
              </a:gs>
              <a:gs pos="54000">
                <a:srgbClr val="009DB1"/>
              </a:gs>
              <a:gs pos="81000">
                <a:srgbClr val="006581"/>
              </a:gs>
            </a:gsLst>
            <a:lin ang="10800000" scaled="1"/>
          </a:gradFill>
        </p:spPr>
      </p:pic>
      <p:sp>
        <p:nvSpPr>
          <p:cNvPr id="6" name="Прямоугольник 5"/>
          <p:cNvSpPr/>
          <p:nvPr/>
        </p:nvSpPr>
        <p:spPr>
          <a:xfrm>
            <a:off x="382239" y="2750539"/>
            <a:ext cx="11693220" cy="21430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968" marR="6387" algn="ctr">
              <a:spcBef>
                <a:spcPts val="126"/>
              </a:spcBef>
            </a:pPr>
            <a:r>
              <a:rPr lang="ru-RU" sz="4400" b="1" dirty="0" smtClean="0"/>
              <a:t>ВОПРОС № 1</a:t>
            </a:r>
          </a:p>
          <a:p>
            <a:pPr marL="15968" marR="6387" algn="ctr">
              <a:spcBef>
                <a:spcPts val="126"/>
              </a:spcBef>
            </a:pPr>
            <a:r>
              <a:rPr lang="ru-RU" sz="4400" b="1" dirty="0" smtClean="0"/>
              <a:t>КЛЮЧЕВЫЕ ИЗМЕНЕНИЯ И НОВОВВЕДЕНИЯ ЗАКОНОДАТЕЛЬСТВА ПО 44-ФЗ</a:t>
            </a:r>
          </a:p>
        </p:txBody>
      </p:sp>
      <p:sp>
        <p:nvSpPr>
          <p:cNvPr id="13" name="Объект 4"/>
          <p:cNvSpPr txBox="1">
            <a:spLocks/>
          </p:cNvSpPr>
          <p:nvPr/>
        </p:nvSpPr>
        <p:spPr>
          <a:xfrm>
            <a:off x="382239" y="630373"/>
            <a:ext cx="11427509" cy="10507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200" b="1" dirty="0" smtClean="0">
                <a:solidFill>
                  <a:schemeClr val="accent5">
                    <a:lumMod val="50000"/>
                  </a:schemeClr>
                </a:solidFill>
                <a:effectLst>
                  <a:outerShdw blurRad="38100" dist="38100" dir="2700000" algn="tl">
                    <a:srgbClr val="000000">
                      <a:alpha val="43137"/>
                    </a:srgbClr>
                  </a:outerShdw>
                </a:effectLst>
              </a:rPr>
              <a:t>Агентство государственных закупок </a:t>
            </a:r>
          </a:p>
          <a:p>
            <a:r>
              <a:rPr lang="ru-RU" sz="3200" b="1" dirty="0" smtClean="0">
                <a:solidFill>
                  <a:schemeClr val="accent5">
                    <a:lumMod val="50000"/>
                  </a:schemeClr>
                </a:solidFill>
                <a:effectLst>
                  <a:outerShdw blurRad="38100" dist="38100" dir="2700000" algn="tl">
                    <a:srgbClr val="000000">
                      <a:alpha val="43137"/>
                    </a:srgbClr>
                  </a:outerShdw>
                </a:effectLst>
              </a:rPr>
              <a:t>Ульяновской области</a:t>
            </a:r>
            <a:endParaRPr lang="ru-RU" sz="3200" b="1" dirty="0">
              <a:solidFill>
                <a:schemeClr val="accent5">
                  <a:lumMod val="50000"/>
                </a:schemeClr>
              </a:solidFill>
              <a:effectLst>
                <a:outerShdw blurRad="38100" dist="38100" dir="2700000" algn="tl">
                  <a:srgbClr val="000000">
                    <a:alpha val="43137"/>
                  </a:srgbClr>
                </a:outerShdw>
              </a:effectLst>
            </a:endParaRPr>
          </a:p>
        </p:txBody>
      </p:sp>
      <p:pic>
        <p:nvPicPr>
          <p:cNvPr id="11" name="Рисунок 10"/>
          <p:cNvPicPr/>
          <p:nvPr/>
        </p:nvPicPr>
        <p:blipFill>
          <a:blip r:embed="rId4" cstate="print"/>
          <a:stretch>
            <a:fillRect/>
          </a:stretch>
        </p:blipFill>
        <p:spPr>
          <a:xfrm>
            <a:off x="10347158" y="150944"/>
            <a:ext cx="1481827" cy="119694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35733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44834" y="1538026"/>
            <a:ext cx="11497544" cy="5198950"/>
          </a:xfrm>
        </p:spPr>
        <p:txBody>
          <a:bodyPr>
            <a:noAutofit/>
          </a:bodyPr>
          <a:lstStyle/>
          <a:p>
            <a:pPr marL="0" lvl="0" indent="0" algn="just">
              <a:lnSpc>
                <a:spcPct val="100000"/>
              </a:lnSpc>
              <a:spcBef>
                <a:spcPts val="0"/>
              </a:spcBef>
              <a:buNone/>
            </a:pPr>
            <a:endParaRPr lang="ru-RU" sz="2200" dirty="0">
              <a:solidFill>
                <a:srgbClr val="002060"/>
              </a:solidFill>
            </a:endParaRPr>
          </a:p>
        </p:txBody>
      </p:sp>
      <p:pic>
        <p:nvPicPr>
          <p:cNvPr id="9" name="Рисунок 8"/>
          <p:cNvPicPr/>
          <p:nvPr/>
        </p:nvPicPr>
        <p:blipFill>
          <a:blip r:embed="rId2" cstate="print"/>
          <a:stretch>
            <a:fillRect/>
          </a:stretch>
        </p:blipFill>
        <p:spPr>
          <a:xfrm>
            <a:off x="288171" y="152548"/>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2" name="Рисунок 1"/>
          <p:cNvPicPr>
            <a:picLocks noChangeAspect="1"/>
          </p:cNvPicPr>
          <p:nvPr/>
        </p:nvPicPr>
        <p:blipFill rotWithShape="1">
          <a:blip r:embed="rId3"/>
          <a:srcRect l="40037" t="23124" r="34595" b="9196"/>
          <a:stretch/>
        </p:blipFill>
        <p:spPr>
          <a:xfrm>
            <a:off x="1999663" y="426191"/>
            <a:ext cx="4334589" cy="6431807"/>
          </a:xfrm>
          <a:prstGeom prst="rect">
            <a:avLst/>
          </a:prstGeom>
        </p:spPr>
      </p:pic>
      <p:pic>
        <p:nvPicPr>
          <p:cNvPr id="3" name="Рисунок 2"/>
          <p:cNvPicPr>
            <a:picLocks noChangeAspect="1"/>
          </p:cNvPicPr>
          <p:nvPr/>
        </p:nvPicPr>
        <p:blipFill rotWithShape="1">
          <a:blip r:embed="rId4"/>
          <a:srcRect l="39279" t="26796" r="35022" b="8859"/>
          <a:stretch/>
        </p:blipFill>
        <p:spPr>
          <a:xfrm>
            <a:off x="6334252" y="426192"/>
            <a:ext cx="4715122" cy="6431807"/>
          </a:xfrm>
          <a:prstGeom prst="rect">
            <a:avLst/>
          </a:prstGeom>
        </p:spPr>
      </p:pic>
    </p:spTree>
    <p:extLst>
      <p:ext uri="{BB962C8B-B14F-4D97-AF65-F5344CB8AC3E}">
        <p14:creationId xmlns:p14="http://schemas.microsoft.com/office/powerpoint/2010/main" val="261078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182047" y="392109"/>
            <a:ext cx="11143129" cy="938412"/>
          </a:xfrm>
        </p:spPr>
        <p:txBody>
          <a:bodyPr>
            <a:normAutofit/>
          </a:bodyPr>
          <a:lstStyle/>
          <a:p>
            <a:pPr algn="ctr"/>
            <a:r>
              <a:rPr lang="ru-RU" sz="3900" b="1" dirty="0" smtClean="0">
                <a:solidFill>
                  <a:srgbClr val="002060"/>
                </a:solidFill>
                <a:latin typeface="+mn-lt"/>
              </a:rPr>
              <a:t>ИЗМЕНЕНИЯ В ПОСТАНОВЛЕНИЯ №</a:t>
            </a:r>
            <a:r>
              <a:rPr lang="ru-RU" sz="3900" dirty="0"/>
              <a:t> </a:t>
            </a:r>
            <a:r>
              <a:rPr lang="ru-RU" sz="3900" b="1" dirty="0" smtClean="0">
                <a:solidFill>
                  <a:srgbClr val="002060"/>
                </a:solidFill>
                <a:latin typeface="+mn-lt"/>
              </a:rPr>
              <a:t>2024 и № 2271</a:t>
            </a:r>
            <a:endParaRPr lang="ru-RU" sz="3900" b="1" dirty="0">
              <a:solidFill>
                <a:srgbClr val="002060"/>
              </a:solidFill>
              <a:latin typeface="+mn-lt"/>
            </a:endParaRPr>
          </a:p>
        </p:txBody>
      </p:sp>
      <p:sp>
        <p:nvSpPr>
          <p:cNvPr id="5" name="Объект 4"/>
          <p:cNvSpPr>
            <a:spLocks noGrp="1"/>
          </p:cNvSpPr>
          <p:nvPr>
            <p:ph idx="1"/>
          </p:nvPr>
        </p:nvSpPr>
        <p:spPr>
          <a:xfrm>
            <a:off x="227323" y="1330521"/>
            <a:ext cx="11737348" cy="5378636"/>
          </a:xfrm>
        </p:spPr>
        <p:txBody>
          <a:bodyPr>
            <a:noAutofit/>
          </a:bodyPr>
          <a:lstStyle/>
          <a:p>
            <a:pPr marL="0" indent="360000" algn="just">
              <a:lnSpc>
                <a:spcPct val="100000"/>
              </a:lnSpc>
              <a:spcBef>
                <a:spcPts val="0"/>
              </a:spcBef>
              <a:buFont typeface="Wingdings" panose="05000000000000000000" pitchFamily="2" charset="2"/>
              <a:buChar char="ü"/>
              <a:tabLst>
                <a:tab pos="93663" algn="l"/>
              </a:tabLst>
            </a:pPr>
            <a:r>
              <a:rPr lang="ru-RU" sz="2000" dirty="0" smtClean="0">
                <a:solidFill>
                  <a:srgbClr val="002060"/>
                </a:solidFill>
              </a:rPr>
              <a:t>С </a:t>
            </a:r>
            <a:r>
              <a:rPr lang="ru-RU" sz="2000" b="1" dirty="0" smtClean="0">
                <a:solidFill>
                  <a:srgbClr val="FF0000"/>
                </a:solidFill>
              </a:rPr>
              <a:t>29.12.2022</a:t>
            </a:r>
            <a:r>
              <a:rPr lang="ru-RU" sz="2000" dirty="0" smtClean="0">
                <a:solidFill>
                  <a:srgbClr val="002060"/>
                </a:solidFill>
              </a:rPr>
              <a:t> действуют изменения, внесённые </a:t>
            </a:r>
            <a:r>
              <a:rPr lang="ru-RU" sz="2000" dirty="0">
                <a:solidFill>
                  <a:srgbClr val="002060"/>
                </a:solidFill>
              </a:rPr>
              <a:t>в следующие акты: </a:t>
            </a:r>
            <a:endParaRPr lang="ru-RU" sz="2000" dirty="0" smtClean="0">
              <a:solidFill>
                <a:srgbClr val="002060"/>
              </a:solidFill>
            </a:endParaRPr>
          </a:p>
          <a:p>
            <a:pPr marL="0" indent="360000" algn="just">
              <a:lnSpc>
                <a:spcPct val="100000"/>
              </a:lnSpc>
              <a:spcBef>
                <a:spcPts val="0"/>
              </a:spcBef>
              <a:buFont typeface="Wingdings" panose="05000000000000000000" pitchFamily="2" charset="2"/>
              <a:buChar char="ü"/>
              <a:tabLst>
                <a:tab pos="93663" algn="l"/>
              </a:tabLst>
            </a:pPr>
            <a:endParaRPr lang="ru-RU" sz="1000" dirty="0">
              <a:solidFill>
                <a:srgbClr val="002060"/>
              </a:solidFill>
            </a:endParaRPr>
          </a:p>
          <a:p>
            <a:pPr marL="0" indent="360000" algn="just">
              <a:lnSpc>
                <a:spcPct val="100000"/>
              </a:lnSpc>
              <a:spcBef>
                <a:spcPts val="0"/>
              </a:spcBef>
              <a:buFont typeface="+mj-lt"/>
              <a:buAutoNum type="arabicParenR"/>
              <a:tabLst>
                <a:tab pos="93663" algn="l"/>
              </a:tabLst>
            </a:pPr>
            <a:r>
              <a:rPr lang="ru-RU" sz="2000" dirty="0" smtClean="0">
                <a:solidFill>
                  <a:srgbClr val="002060"/>
                </a:solidFill>
              </a:rPr>
              <a:t>Правила </a:t>
            </a:r>
            <a:r>
              <a:rPr lang="ru-RU" sz="2000" dirty="0">
                <a:solidFill>
                  <a:srgbClr val="002060"/>
                </a:solidFill>
              </a:rPr>
              <a:t>казначейского сопровождения, осуществляемого Федеральным </a:t>
            </a:r>
            <a:r>
              <a:rPr lang="ru-RU" sz="2000" dirty="0" smtClean="0">
                <a:solidFill>
                  <a:srgbClr val="002060"/>
                </a:solidFill>
              </a:rPr>
              <a:t>Казначейством, </a:t>
            </a:r>
            <a:r>
              <a:rPr lang="ru-RU" sz="2000" dirty="0">
                <a:solidFill>
                  <a:srgbClr val="002060"/>
                </a:solidFill>
              </a:rPr>
              <a:t>утверждённые </a:t>
            </a:r>
            <a:r>
              <a:rPr lang="ru-RU" sz="2000" dirty="0" smtClean="0">
                <a:solidFill>
                  <a:srgbClr val="002060"/>
                </a:solidFill>
              </a:rPr>
              <a:t>ПП РФ </a:t>
            </a:r>
            <a:r>
              <a:rPr lang="ru-RU" sz="2000" dirty="0">
                <a:solidFill>
                  <a:srgbClr val="002060"/>
                </a:solidFill>
              </a:rPr>
              <a:t>от 24.11.2021 № 2024 </a:t>
            </a:r>
            <a:r>
              <a:rPr lang="ru-RU" sz="2000" dirty="0" smtClean="0">
                <a:solidFill>
                  <a:srgbClr val="002060"/>
                </a:solidFill>
              </a:rPr>
              <a:t>в части: </a:t>
            </a:r>
          </a:p>
          <a:p>
            <a:pPr marL="0" indent="360000" algn="just">
              <a:lnSpc>
                <a:spcPct val="100000"/>
              </a:lnSpc>
              <a:spcBef>
                <a:spcPts val="0"/>
              </a:spcBef>
              <a:buNone/>
              <a:tabLst>
                <a:tab pos="93663" algn="l"/>
              </a:tabLst>
            </a:pPr>
            <a:r>
              <a:rPr lang="ru-RU" sz="2000" dirty="0" smtClean="0">
                <a:solidFill>
                  <a:srgbClr val="002060"/>
                </a:solidFill>
              </a:rPr>
              <a:t>- исключения условий </a:t>
            </a:r>
            <a:r>
              <a:rPr lang="ru-RU" sz="2000" dirty="0">
                <a:solidFill>
                  <a:srgbClr val="002060"/>
                </a:solidFill>
              </a:rPr>
              <a:t>казначейского обеспечения целевых средств, представляемых на основании соглашений о предоставлении субсидий </a:t>
            </a:r>
            <a:r>
              <a:rPr lang="ru-RU" sz="2000" dirty="0" err="1" smtClean="0">
                <a:solidFill>
                  <a:srgbClr val="002060"/>
                </a:solidFill>
              </a:rPr>
              <a:t>юр.лицам</a:t>
            </a:r>
            <a:r>
              <a:rPr lang="ru-RU" sz="2000" dirty="0">
                <a:solidFill>
                  <a:srgbClr val="002060"/>
                </a:solidFill>
              </a:rPr>
              <a:t>, при предоставлении средств фондам на финансовое обеспечение оказания </a:t>
            </a:r>
            <a:r>
              <a:rPr lang="ru-RU" sz="2000" dirty="0" smtClean="0">
                <a:solidFill>
                  <a:srgbClr val="002060"/>
                </a:solidFill>
              </a:rPr>
              <a:t>мед. </a:t>
            </a:r>
            <a:r>
              <a:rPr lang="ru-RU" sz="2000" dirty="0">
                <a:solidFill>
                  <a:srgbClr val="002060"/>
                </a:solidFill>
              </a:rPr>
              <a:t>помощи;</a:t>
            </a:r>
          </a:p>
          <a:p>
            <a:pPr marL="0" indent="360000" algn="just">
              <a:lnSpc>
                <a:spcPct val="100000"/>
              </a:lnSpc>
              <a:spcBef>
                <a:spcPts val="0"/>
              </a:spcBef>
              <a:buNone/>
              <a:tabLst>
                <a:tab pos="93663" algn="l"/>
              </a:tabLst>
            </a:pPr>
            <a:r>
              <a:rPr lang="ru-RU" sz="2000" dirty="0" smtClean="0">
                <a:solidFill>
                  <a:srgbClr val="002060"/>
                </a:solidFill>
              </a:rPr>
              <a:t>- установления, </a:t>
            </a:r>
            <a:r>
              <a:rPr lang="ru-RU" sz="2000" dirty="0">
                <a:solidFill>
                  <a:srgbClr val="002060"/>
                </a:solidFill>
              </a:rPr>
              <a:t>что средства, подлежащие расширенному казначейскому сопровождению, и порядок его проведения </a:t>
            </a:r>
            <a:r>
              <a:rPr lang="ru-RU" sz="2000" dirty="0" smtClean="0">
                <a:solidFill>
                  <a:srgbClr val="002060"/>
                </a:solidFill>
              </a:rPr>
              <a:t>определяются Правительством </a:t>
            </a:r>
            <a:r>
              <a:rPr lang="ru-RU" sz="2000" dirty="0">
                <a:solidFill>
                  <a:srgbClr val="002060"/>
                </a:solidFill>
              </a:rPr>
              <a:t>РФ</a:t>
            </a:r>
            <a:r>
              <a:rPr lang="ru-RU" sz="2000" dirty="0" smtClean="0">
                <a:solidFill>
                  <a:srgbClr val="002060"/>
                </a:solidFill>
              </a:rPr>
              <a:t>;</a:t>
            </a:r>
          </a:p>
          <a:p>
            <a:pPr marL="0" indent="360000" algn="just">
              <a:lnSpc>
                <a:spcPct val="100000"/>
              </a:lnSpc>
              <a:spcBef>
                <a:spcPts val="0"/>
              </a:spcBef>
              <a:buNone/>
              <a:tabLst>
                <a:tab pos="93663" algn="l"/>
              </a:tabLst>
            </a:pPr>
            <a:endParaRPr lang="ru-RU" sz="1000" dirty="0">
              <a:solidFill>
                <a:srgbClr val="002060"/>
              </a:solidFill>
            </a:endParaRPr>
          </a:p>
          <a:p>
            <a:pPr marL="0" indent="360000" algn="just">
              <a:lnSpc>
                <a:spcPct val="100000"/>
              </a:lnSpc>
              <a:spcBef>
                <a:spcPts val="0"/>
              </a:spcBef>
              <a:buNone/>
              <a:tabLst>
                <a:tab pos="93663" algn="l"/>
              </a:tabLst>
            </a:pPr>
            <a:r>
              <a:rPr lang="ru-RU" sz="2000" dirty="0" smtClean="0">
                <a:solidFill>
                  <a:srgbClr val="002060"/>
                </a:solidFill>
              </a:rPr>
              <a:t>2) </a:t>
            </a:r>
            <a:r>
              <a:rPr lang="ru-RU" sz="2000" dirty="0">
                <a:solidFill>
                  <a:srgbClr val="002060"/>
                </a:solidFill>
              </a:rPr>
              <a:t>Правила экономического обоснования затрат, утверждённые </a:t>
            </a:r>
            <a:r>
              <a:rPr lang="ru-RU" sz="2000" dirty="0" smtClean="0">
                <a:solidFill>
                  <a:srgbClr val="002060"/>
                </a:solidFill>
              </a:rPr>
              <a:t>ПП </a:t>
            </a:r>
            <a:r>
              <a:rPr lang="ru-RU" sz="2000" dirty="0">
                <a:solidFill>
                  <a:srgbClr val="002060"/>
                </a:solidFill>
              </a:rPr>
              <a:t>РФ от 13.12.2021 № 2271 в части применения порядка экономического определения затрат при осуществлении расширенного казначейского сопровождения ко всем:</a:t>
            </a:r>
          </a:p>
          <a:p>
            <a:pPr marL="0" indent="360000" algn="just">
              <a:lnSpc>
                <a:spcPct val="100000"/>
              </a:lnSpc>
              <a:spcBef>
                <a:spcPts val="0"/>
              </a:spcBef>
              <a:buNone/>
              <a:tabLst>
                <a:tab pos="93663" algn="l"/>
              </a:tabLst>
            </a:pPr>
            <a:r>
              <a:rPr lang="ru-RU" sz="2000" dirty="0" smtClean="0">
                <a:solidFill>
                  <a:srgbClr val="002060"/>
                </a:solidFill>
              </a:rPr>
              <a:t>- контрактам</a:t>
            </a:r>
            <a:r>
              <a:rPr lang="ru-RU" sz="2000" dirty="0">
                <a:solidFill>
                  <a:srgbClr val="002060"/>
                </a:solidFill>
              </a:rPr>
              <a:t>, </a:t>
            </a:r>
            <a:r>
              <a:rPr lang="ru-RU" sz="2000" dirty="0" smtClean="0">
                <a:solidFill>
                  <a:srgbClr val="002060"/>
                </a:solidFill>
              </a:rPr>
              <a:t>заключаемым с ед. </a:t>
            </a:r>
            <a:r>
              <a:rPr lang="ru-RU" sz="2000" dirty="0">
                <a:solidFill>
                  <a:srgbClr val="002060"/>
                </a:solidFill>
              </a:rPr>
              <a:t>поставщиком </a:t>
            </a:r>
            <a:r>
              <a:rPr lang="ru-RU" sz="2000" dirty="0" smtClean="0">
                <a:solidFill>
                  <a:srgbClr val="002060"/>
                </a:solidFill>
              </a:rPr>
              <a:t>по п. </a:t>
            </a:r>
            <a:r>
              <a:rPr lang="ru-RU" sz="2000" dirty="0">
                <a:solidFill>
                  <a:srgbClr val="002060"/>
                </a:solidFill>
              </a:rPr>
              <a:t>2 </a:t>
            </a:r>
            <a:r>
              <a:rPr lang="ru-RU" sz="2000" dirty="0" smtClean="0">
                <a:solidFill>
                  <a:srgbClr val="002060"/>
                </a:solidFill>
              </a:rPr>
              <a:t>ч. </a:t>
            </a:r>
            <a:r>
              <a:rPr lang="ru-RU" sz="2000" dirty="0">
                <a:solidFill>
                  <a:srgbClr val="002060"/>
                </a:solidFill>
              </a:rPr>
              <a:t>1 </a:t>
            </a:r>
            <a:r>
              <a:rPr lang="ru-RU" sz="2000" dirty="0" smtClean="0">
                <a:solidFill>
                  <a:srgbClr val="002060"/>
                </a:solidFill>
              </a:rPr>
              <a:t>ст. </a:t>
            </a:r>
            <a:r>
              <a:rPr lang="ru-RU" sz="2000" dirty="0">
                <a:solidFill>
                  <a:srgbClr val="002060"/>
                </a:solidFill>
              </a:rPr>
              <a:t>93 Закона 44-ФЗ и предметом которых является строительство объектов </a:t>
            </a:r>
            <a:r>
              <a:rPr lang="ru-RU" sz="2000" dirty="0" smtClean="0">
                <a:solidFill>
                  <a:srgbClr val="002060"/>
                </a:solidFill>
              </a:rPr>
              <a:t>кап. строительства;</a:t>
            </a:r>
            <a:endParaRPr lang="ru-RU" sz="2000" dirty="0">
              <a:solidFill>
                <a:srgbClr val="002060"/>
              </a:solidFill>
            </a:endParaRPr>
          </a:p>
          <a:p>
            <a:pPr marL="0" indent="360000" algn="just">
              <a:lnSpc>
                <a:spcPct val="100000"/>
              </a:lnSpc>
              <a:spcBef>
                <a:spcPts val="0"/>
              </a:spcBef>
              <a:buFontTx/>
              <a:buChar char="-"/>
              <a:tabLst>
                <a:tab pos="93663" algn="l"/>
              </a:tabLst>
            </a:pPr>
            <a:r>
              <a:rPr lang="ru-RU" sz="2000" dirty="0" smtClean="0">
                <a:solidFill>
                  <a:srgbClr val="002060"/>
                </a:solidFill>
              </a:rPr>
              <a:t>договорам </a:t>
            </a:r>
            <a:r>
              <a:rPr lang="ru-RU" sz="2000" dirty="0">
                <a:solidFill>
                  <a:srgbClr val="002060"/>
                </a:solidFill>
              </a:rPr>
              <a:t>о предоставлении </a:t>
            </a:r>
            <a:r>
              <a:rPr lang="ru-RU" sz="2000" dirty="0" smtClean="0">
                <a:solidFill>
                  <a:srgbClr val="002060"/>
                </a:solidFill>
              </a:rPr>
              <a:t>субсидий юр. </a:t>
            </a:r>
            <a:r>
              <a:rPr lang="ru-RU" sz="2000" dirty="0">
                <a:solidFill>
                  <a:srgbClr val="002060"/>
                </a:solidFill>
              </a:rPr>
              <a:t>лицам на осуществление капитальных вложений </a:t>
            </a:r>
            <a:r>
              <a:rPr lang="ru-RU" sz="2000" dirty="0" smtClean="0">
                <a:solidFill>
                  <a:srgbClr val="002060"/>
                </a:solidFill>
              </a:rPr>
              <a:t>в </a:t>
            </a:r>
            <a:r>
              <a:rPr lang="ru-RU" sz="2000" dirty="0">
                <a:solidFill>
                  <a:srgbClr val="002060"/>
                </a:solidFill>
              </a:rPr>
              <a:t>отдельный объект капитальных вложений </a:t>
            </a:r>
            <a:endParaRPr lang="ru-RU" sz="2000" dirty="0" smtClean="0">
              <a:solidFill>
                <a:srgbClr val="002060"/>
              </a:solidFill>
            </a:endParaRPr>
          </a:p>
          <a:p>
            <a:pPr marL="0" indent="360000" algn="just">
              <a:lnSpc>
                <a:spcPct val="100000"/>
              </a:lnSpc>
              <a:spcBef>
                <a:spcPts val="0"/>
              </a:spcBef>
              <a:buFontTx/>
              <a:buChar char="-"/>
              <a:tabLst>
                <a:tab pos="93663" algn="l"/>
              </a:tabLst>
            </a:pPr>
            <a:endParaRPr lang="ru-RU" sz="1000" dirty="0">
              <a:solidFill>
                <a:srgbClr val="002060"/>
              </a:solidFill>
            </a:endParaRPr>
          </a:p>
          <a:p>
            <a:pPr marL="0" indent="360000" algn="just">
              <a:lnSpc>
                <a:spcPct val="100000"/>
              </a:lnSpc>
              <a:spcBef>
                <a:spcPts val="0"/>
              </a:spcBef>
              <a:buNone/>
            </a:pPr>
            <a:r>
              <a:rPr lang="ru-RU" sz="2000" dirty="0" smtClean="0">
                <a:solidFill>
                  <a:srgbClr val="C00000"/>
                </a:solidFill>
              </a:rPr>
              <a:t>(ПП РФ </a:t>
            </a:r>
            <a:r>
              <a:rPr lang="ru-RU" sz="2000" dirty="0">
                <a:solidFill>
                  <a:srgbClr val="C00000"/>
                </a:solidFill>
              </a:rPr>
              <a:t>от 14.12.2022 № 2301) </a:t>
            </a:r>
          </a:p>
        </p:txBody>
      </p:sp>
      <p:cxnSp>
        <p:nvCxnSpPr>
          <p:cNvPr id="8" name="Прямая соединительная линия 7"/>
          <p:cNvCxnSpPr/>
          <p:nvPr/>
        </p:nvCxnSpPr>
        <p:spPr>
          <a:xfrm flipH="1" flipV="1">
            <a:off x="1425612" y="423884"/>
            <a:ext cx="10656000" cy="0"/>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0" y="21551"/>
            <a:ext cx="1248445" cy="973625"/>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Tree>
    <p:extLst>
      <p:ext uri="{BB962C8B-B14F-4D97-AF65-F5344CB8AC3E}">
        <p14:creationId xmlns:p14="http://schemas.microsoft.com/office/powerpoint/2010/main" val="1181498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582801" y="335466"/>
            <a:ext cx="10515600" cy="1325563"/>
          </a:xfrm>
        </p:spPr>
        <p:txBody>
          <a:bodyPr>
            <a:normAutofit/>
          </a:bodyPr>
          <a:lstStyle/>
          <a:p>
            <a:pPr algn="ctr"/>
            <a:r>
              <a:rPr lang="ru-RU" b="1" dirty="0">
                <a:solidFill>
                  <a:srgbClr val="002060"/>
                </a:solidFill>
                <a:latin typeface="+mn-lt"/>
              </a:rPr>
              <a:t>ИЗМЕНЕНИЯ В ПОСТАНОВЛЕНИЕ № </a:t>
            </a:r>
            <a:r>
              <a:rPr lang="ru-RU" b="1" dirty="0" smtClean="0">
                <a:solidFill>
                  <a:srgbClr val="002060"/>
                </a:solidFill>
                <a:latin typeface="+mn-lt"/>
              </a:rPr>
              <a:t>719</a:t>
            </a:r>
            <a:endParaRPr lang="ru-RU" b="1" dirty="0">
              <a:solidFill>
                <a:srgbClr val="002060"/>
              </a:solidFill>
              <a:latin typeface="+mn-lt"/>
            </a:endParaRPr>
          </a:p>
        </p:txBody>
      </p:sp>
      <p:sp>
        <p:nvSpPr>
          <p:cNvPr id="5" name="Объект 4"/>
          <p:cNvSpPr>
            <a:spLocks noGrp="1"/>
          </p:cNvSpPr>
          <p:nvPr>
            <p:ph idx="1"/>
          </p:nvPr>
        </p:nvSpPr>
        <p:spPr>
          <a:xfrm>
            <a:off x="188781" y="1585362"/>
            <a:ext cx="11659822" cy="3282712"/>
          </a:xfrm>
        </p:spPr>
        <p:txBody>
          <a:bodyPr>
            <a:noAutofit/>
          </a:bodyPr>
          <a:lstStyle/>
          <a:p>
            <a:pPr marL="0" indent="363538" algn="just">
              <a:lnSpc>
                <a:spcPct val="100000"/>
              </a:lnSpc>
              <a:spcBef>
                <a:spcPts val="0"/>
              </a:spcBef>
              <a:buFont typeface="Wingdings" panose="05000000000000000000" pitchFamily="2" charset="2"/>
              <a:buChar char="ü"/>
            </a:pPr>
            <a:r>
              <a:rPr lang="ru-RU" sz="2200" dirty="0" smtClean="0">
                <a:solidFill>
                  <a:srgbClr val="002060"/>
                </a:solidFill>
              </a:rPr>
              <a:t>С </a:t>
            </a:r>
            <a:r>
              <a:rPr lang="ru-RU" sz="2200" b="1" dirty="0" smtClean="0">
                <a:solidFill>
                  <a:srgbClr val="FF0000"/>
                </a:solidFill>
              </a:rPr>
              <a:t>31.12.2022</a:t>
            </a:r>
            <a:r>
              <a:rPr lang="ru-RU" sz="2200" dirty="0" smtClean="0">
                <a:solidFill>
                  <a:srgbClr val="002060"/>
                </a:solidFill>
              </a:rPr>
              <a:t> действуют изменения, внесённые </a:t>
            </a:r>
            <a:r>
              <a:rPr lang="ru-RU" sz="2200" dirty="0">
                <a:solidFill>
                  <a:srgbClr val="002060"/>
                </a:solidFill>
              </a:rPr>
              <a:t>в </a:t>
            </a:r>
            <a:r>
              <a:rPr lang="ru-RU" sz="2200" dirty="0" smtClean="0">
                <a:solidFill>
                  <a:srgbClr val="002060"/>
                </a:solidFill>
              </a:rPr>
              <a:t>требования к </a:t>
            </a:r>
            <a:r>
              <a:rPr lang="ru-RU" sz="2200" dirty="0">
                <a:solidFill>
                  <a:srgbClr val="002060"/>
                </a:solidFill>
              </a:rPr>
              <a:t>промышленной продукции, предъявляемых в целях </a:t>
            </a:r>
            <a:r>
              <a:rPr lang="ru-RU" sz="2200" dirty="0" smtClean="0">
                <a:solidFill>
                  <a:srgbClr val="002060"/>
                </a:solidFill>
              </a:rPr>
              <a:t>её </a:t>
            </a:r>
            <a:r>
              <a:rPr lang="ru-RU" sz="2200" dirty="0">
                <a:solidFill>
                  <a:srgbClr val="002060"/>
                </a:solidFill>
              </a:rPr>
              <a:t>отнесения </a:t>
            </a:r>
            <a:r>
              <a:rPr lang="ru-RU" sz="2200" dirty="0" smtClean="0">
                <a:solidFill>
                  <a:srgbClr val="002060"/>
                </a:solidFill>
              </a:rPr>
              <a:t>к </a:t>
            </a:r>
            <a:r>
              <a:rPr lang="ru-RU" sz="2200" dirty="0">
                <a:solidFill>
                  <a:srgbClr val="002060"/>
                </a:solidFill>
              </a:rPr>
              <a:t>продукции, произведённой на территории </a:t>
            </a:r>
            <a:r>
              <a:rPr lang="ru-RU" sz="2200" dirty="0" smtClean="0">
                <a:solidFill>
                  <a:srgbClr val="002060"/>
                </a:solidFill>
              </a:rPr>
              <a:t>РФ, </a:t>
            </a:r>
            <a:r>
              <a:rPr lang="ru-RU" sz="2200" dirty="0">
                <a:solidFill>
                  <a:srgbClr val="002060"/>
                </a:solidFill>
              </a:rPr>
              <a:t>утверждённых </a:t>
            </a:r>
            <a:r>
              <a:rPr lang="ru-RU" sz="2200" dirty="0" smtClean="0">
                <a:solidFill>
                  <a:srgbClr val="002060"/>
                </a:solidFill>
              </a:rPr>
              <a:t>ПП РФ № </a:t>
            </a:r>
            <a:r>
              <a:rPr lang="ru-RU" sz="2200" dirty="0">
                <a:solidFill>
                  <a:srgbClr val="002060"/>
                </a:solidFill>
              </a:rPr>
              <a:t>719 </a:t>
            </a:r>
            <a:r>
              <a:rPr lang="ru-RU" sz="2200" dirty="0" smtClean="0">
                <a:solidFill>
                  <a:srgbClr val="002060"/>
                </a:solidFill>
              </a:rPr>
              <a:t>в части:</a:t>
            </a:r>
          </a:p>
          <a:p>
            <a:pPr marL="0" indent="363538" algn="just">
              <a:lnSpc>
                <a:spcPct val="100000"/>
              </a:lnSpc>
              <a:spcBef>
                <a:spcPts val="0"/>
              </a:spcBef>
              <a:buFont typeface="Wingdings" panose="05000000000000000000" pitchFamily="2" charset="2"/>
              <a:buChar char="ü"/>
            </a:pPr>
            <a:endParaRPr lang="ru-RU" sz="2200" dirty="0">
              <a:solidFill>
                <a:srgbClr val="002060"/>
              </a:solidFill>
            </a:endParaRPr>
          </a:p>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2200" dirty="0">
              <a:solidFill>
                <a:srgbClr val="002060"/>
              </a:solidFill>
            </a:endParaRPr>
          </a:p>
          <a:p>
            <a:pPr marL="0" indent="363538" algn="just">
              <a:lnSpc>
                <a:spcPct val="100000"/>
              </a:lnSpc>
              <a:spcBef>
                <a:spcPts val="0"/>
              </a:spcBef>
              <a:buFont typeface="Wingdings" panose="05000000000000000000" pitchFamily="2" charset="2"/>
              <a:buChar char="ü"/>
            </a:pPr>
            <a:endParaRPr lang="ru-RU" sz="22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2200" dirty="0">
              <a:solidFill>
                <a:srgbClr val="002060"/>
              </a:solidFill>
            </a:endParaRPr>
          </a:p>
          <a:p>
            <a:pPr marL="0" indent="0" algn="just">
              <a:lnSpc>
                <a:spcPct val="100000"/>
              </a:lnSpc>
              <a:spcBef>
                <a:spcPts val="0"/>
              </a:spcBef>
              <a:buNone/>
            </a:pPr>
            <a:endParaRPr lang="ru-RU" sz="22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smtClean="0">
              <a:solidFill>
                <a:srgbClr val="002060"/>
              </a:solidFill>
            </a:endParaRPr>
          </a:p>
          <a:p>
            <a:pPr marL="0" indent="363538" algn="just">
              <a:lnSpc>
                <a:spcPct val="100000"/>
              </a:lnSpc>
              <a:spcBef>
                <a:spcPts val="0"/>
              </a:spcBef>
              <a:buFont typeface="Wingdings" panose="05000000000000000000" pitchFamily="2" charset="2"/>
              <a:buChar char="ü"/>
            </a:pPr>
            <a:endParaRPr lang="ru-RU" sz="1600" dirty="0" smtClean="0">
              <a:solidFill>
                <a:srgbClr val="002060"/>
              </a:solidFill>
            </a:endParaRPr>
          </a:p>
          <a:p>
            <a:pPr marL="0" indent="0" algn="just">
              <a:lnSpc>
                <a:spcPct val="100000"/>
              </a:lnSpc>
              <a:spcBef>
                <a:spcPts val="0"/>
              </a:spcBef>
              <a:buNone/>
            </a:pPr>
            <a:r>
              <a:rPr lang="ru-RU" sz="2200" dirty="0" smtClean="0">
                <a:solidFill>
                  <a:srgbClr val="FF0000"/>
                </a:solidFill>
              </a:rPr>
              <a:t>(</a:t>
            </a:r>
            <a:r>
              <a:rPr lang="ru-RU" sz="2200" dirty="0">
                <a:solidFill>
                  <a:srgbClr val="FF0000"/>
                </a:solidFill>
              </a:rPr>
              <a:t>ПП РФ от 29.12.2022 № 2519) </a:t>
            </a:r>
          </a:p>
          <a:p>
            <a:pPr marL="0" indent="363538" algn="just">
              <a:lnSpc>
                <a:spcPct val="100000"/>
              </a:lnSpc>
              <a:spcBef>
                <a:spcPts val="0"/>
              </a:spcBef>
              <a:buNone/>
            </a:pPr>
            <a:endParaRPr lang="ru-RU" sz="2300" dirty="0" smtClean="0">
              <a:solidFill>
                <a:srgbClr val="FF0000"/>
              </a:solidFill>
            </a:endParaRPr>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81771" y="133579"/>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01764848"/>
              </p:ext>
            </p:extLst>
          </p:nvPr>
        </p:nvGraphicFramePr>
        <p:xfrm>
          <a:off x="188781" y="2829281"/>
          <a:ext cx="3855408" cy="3544062"/>
        </p:xfrm>
        <a:graphic>
          <a:graphicData uri="http://schemas.openxmlformats.org/drawingml/2006/table">
            <a:tbl>
              <a:tblPr firstRow="1" bandRow="1">
                <a:tableStyleId>{93296810-A885-4BE3-A3E7-6D5BEEA58F35}</a:tableStyleId>
              </a:tblPr>
              <a:tblGrid>
                <a:gridCol w="1650359"/>
                <a:gridCol w="2205049"/>
              </a:tblGrid>
              <a:tr h="290573">
                <a:tc gridSpan="2">
                  <a:txBody>
                    <a:bodyPr/>
                    <a:lstStyle/>
                    <a:p>
                      <a:pPr algn="ctr"/>
                      <a:r>
                        <a:rPr lang="ru-RU" sz="1600" dirty="0" smtClean="0">
                          <a:latin typeface="+mn-lt"/>
                        </a:rPr>
                        <a:t>НОВЫЕ ПОЗИЦИИ</a:t>
                      </a:r>
                      <a:endParaRPr lang="ru-RU" sz="1600" dirty="0">
                        <a:latin typeface="+mn-lt"/>
                      </a:endParaRPr>
                    </a:p>
                  </a:txBody>
                  <a:tcPr/>
                </a:tc>
                <a:tc hMerge="1">
                  <a:txBody>
                    <a:bodyPr/>
                    <a:lstStyle/>
                    <a:p>
                      <a:endParaRPr lang="ru-RU" dirty="0"/>
                    </a:p>
                  </a:txBody>
                  <a:tcPr/>
                </a:tc>
              </a:tr>
              <a:tr h="526828">
                <a:tc>
                  <a:txBody>
                    <a:bodyPr/>
                    <a:lstStyle/>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PT Astra Serif" panose="020A0603040505020204" pitchFamily="18" charset="-52"/>
                        </a:rPr>
                        <a:t>из 23.19.25</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6">
                              <a:lumMod val="50000"/>
                            </a:schemeClr>
                          </a:solidFill>
                          <a:effectLst/>
                          <a:latin typeface="+mn-lt"/>
                          <a:ea typeface="Calibri" panose="020F0502020204030204" pitchFamily="34" charset="0"/>
                          <a:cs typeface="PT Astra Serif" panose="020A0603040505020204" pitchFamily="18" charset="-52"/>
                        </a:rPr>
                        <a:t>Изоляторы электрические стеклянные</a:t>
                      </a:r>
                      <a:endParaRPr lang="ru-RU" sz="150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r>
              <a:tr h="950800">
                <a:tc>
                  <a:txBody>
                    <a:bodyPr/>
                    <a:lstStyle/>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Calibri" panose="020F0502020204030204" pitchFamily="34" charset="0"/>
                        </a:rPr>
                        <a:t>из 22.29.29.190,</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Calibri" panose="020F0502020204030204" pitchFamily="34" charset="0"/>
                        </a:rPr>
                        <a:t>из 32.50.50.181,</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Calibri" panose="020F0502020204030204" pitchFamily="34" charset="0"/>
                        </a:rPr>
                        <a:t>из 32.50.13.190,</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Calibri" panose="020F0502020204030204" pitchFamily="34" charset="0"/>
                        </a:rPr>
                        <a:t>из 32.50.50.190</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6">
                              <a:lumMod val="50000"/>
                            </a:schemeClr>
                          </a:solidFill>
                          <a:effectLst/>
                          <a:latin typeface="+mn-lt"/>
                          <a:ea typeface="Calibri" panose="020F0502020204030204" pitchFamily="34" charset="0"/>
                          <a:cs typeface="Calibri" panose="020F0502020204030204" pitchFamily="34" charset="0"/>
                        </a:rPr>
                        <a:t>Вакуумные одноразовые пробирки</a:t>
                      </a:r>
                      <a:endParaRPr lang="ru-RU" sz="150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r>
              <a:tr h="526828">
                <a:tc>
                  <a:txBody>
                    <a:bodyPr/>
                    <a:lstStyle/>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Calibri" panose="020F0502020204030204" pitchFamily="34" charset="0"/>
                        </a:rPr>
                        <a:t>20.16.40.120</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6">
                              <a:lumMod val="50000"/>
                            </a:schemeClr>
                          </a:solidFill>
                          <a:effectLst/>
                          <a:latin typeface="+mn-lt"/>
                          <a:ea typeface="Calibri" panose="020F0502020204030204" pitchFamily="34" charset="0"/>
                          <a:cs typeface="Calibri" panose="020F0502020204030204" pitchFamily="34" charset="0"/>
                        </a:rPr>
                        <a:t>Полиэфиры в первичных формах</a:t>
                      </a:r>
                      <a:endParaRPr lang="ru-RU" sz="150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r>
              <a:tr h="738814">
                <a:tc>
                  <a:txBody>
                    <a:bodyPr/>
                    <a:lstStyle/>
                    <a:p>
                      <a:pPr algn="just">
                        <a:lnSpc>
                          <a:spcPct val="107000"/>
                        </a:lnSpc>
                        <a:spcAft>
                          <a:spcPts val="0"/>
                        </a:spcAft>
                      </a:pPr>
                      <a:r>
                        <a:rPr lang="ru-RU" sz="1500" b="0" dirty="0">
                          <a:solidFill>
                            <a:schemeClr val="accent6">
                              <a:lumMod val="50000"/>
                            </a:schemeClr>
                          </a:solidFill>
                          <a:effectLst/>
                          <a:latin typeface="+mn-lt"/>
                          <a:ea typeface="Calibri" panose="020F0502020204030204" pitchFamily="34" charset="0"/>
                          <a:cs typeface="Calibri" panose="020F0502020204030204" pitchFamily="34" charset="0"/>
                        </a:rPr>
                        <a:t>22.19</a:t>
                      </a:r>
                      <a:endParaRPr lang="ru-RU" sz="1500" b="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6">
                              <a:lumMod val="50000"/>
                            </a:schemeClr>
                          </a:solidFill>
                          <a:effectLst/>
                          <a:latin typeface="+mn-lt"/>
                          <a:ea typeface="Calibri" panose="020F0502020204030204" pitchFamily="34" charset="0"/>
                          <a:cs typeface="Calibri" panose="020F0502020204030204" pitchFamily="34" charset="0"/>
                        </a:rPr>
                        <a:t>Изделия из резины прочие (за исключением услуг)</a:t>
                      </a:r>
                      <a:endParaRPr lang="ru-RU" sz="1500" dirty="0">
                        <a:solidFill>
                          <a:schemeClr val="accent6">
                            <a:lumMod val="50000"/>
                          </a:schemeClr>
                        </a:solidFill>
                        <a:effectLst/>
                        <a:latin typeface="+mn-lt"/>
                        <a:ea typeface="Calibri" panose="020F0502020204030204" pitchFamily="34" charset="0"/>
                        <a:cs typeface="Times New Roman" panose="02020603050405020304" pitchFamily="18" charset="0"/>
                      </a:endParaRPr>
                    </a:p>
                  </a:txBody>
                  <a:tcPr marL="39370" marR="39370" marT="64770" marB="64770"/>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991283456"/>
              </p:ext>
            </p:extLst>
          </p:nvPr>
        </p:nvGraphicFramePr>
        <p:xfrm>
          <a:off x="4215887" y="2827337"/>
          <a:ext cx="3855408" cy="3502574"/>
        </p:xfrm>
        <a:graphic>
          <a:graphicData uri="http://schemas.openxmlformats.org/drawingml/2006/table">
            <a:tbl>
              <a:tblPr firstRow="1" bandRow="1">
                <a:tableStyleId>{00A15C55-8517-42AA-B614-E9B94910E393}</a:tableStyleId>
              </a:tblPr>
              <a:tblGrid>
                <a:gridCol w="1554340"/>
                <a:gridCol w="2301068"/>
              </a:tblGrid>
              <a:tr h="344668">
                <a:tc gridSpan="2">
                  <a:txBody>
                    <a:bodyPr/>
                    <a:lstStyle/>
                    <a:p>
                      <a:pPr algn="ctr"/>
                      <a:r>
                        <a:rPr lang="ru-RU" sz="1600" dirty="0" smtClean="0"/>
                        <a:t>СКОРРЕКТИРОВАЛИ</a:t>
                      </a:r>
                      <a:r>
                        <a:rPr lang="ru-RU" sz="1600" baseline="0" dirty="0" smtClean="0"/>
                        <a:t> </a:t>
                      </a:r>
                      <a:r>
                        <a:rPr lang="ru-RU" sz="1600" dirty="0" smtClean="0"/>
                        <a:t>ПОЗИЦИИ</a:t>
                      </a:r>
                      <a:endParaRPr lang="ru-RU" sz="1600" dirty="0"/>
                    </a:p>
                  </a:txBody>
                  <a:tcPr/>
                </a:tc>
                <a:tc hMerge="1">
                  <a:txBody>
                    <a:bodyPr/>
                    <a:lstStyle/>
                    <a:p>
                      <a:endParaRPr lang="ru-RU" dirty="0"/>
                    </a:p>
                  </a:txBody>
                  <a:tcPr/>
                </a:tc>
              </a:tr>
              <a:tr h="2058134">
                <a:tc>
                  <a:txBody>
                    <a:bodyPr/>
                    <a:lstStyle/>
                    <a:p>
                      <a:pPr algn="just">
                        <a:lnSpc>
                          <a:spcPct val="107000"/>
                        </a:lnSpc>
                        <a:spcAft>
                          <a:spcPts val="0"/>
                        </a:spcAft>
                      </a:pPr>
                      <a:r>
                        <a:rPr lang="ru-RU" sz="15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из 32.50.13.110</a:t>
                      </a:r>
                      <a:endParaRPr lang="ru-RU" sz="15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Шприцы-</a:t>
                      </a:r>
                      <a:r>
                        <a:rPr lang="ru-RU" sz="1500"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инъекторы</a:t>
                      </a:r>
                      <a:r>
                        <a:rPr lang="ru-RU" sz="15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медицинские многоразового и одноразового использования с инъекционными иглами и без них</a:t>
                      </a:r>
                      <a:endParaRPr lang="ru-RU" sz="15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r>
              <a:tr h="617305">
                <a:tc>
                  <a:txBody>
                    <a:bodyPr/>
                    <a:lstStyle/>
                    <a:p>
                      <a:pPr algn="just">
                        <a:lnSpc>
                          <a:spcPct val="107000"/>
                        </a:lnSpc>
                        <a:spcAft>
                          <a:spcPts val="0"/>
                        </a:spcAft>
                      </a:pPr>
                      <a:r>
                        <a:rPr lang="ru-RU" sz="150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32.20.12.121</a:t>
                      </a:r>
                      <a:endParaRPr lang="ru-RU" sz="15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Балалайки</a:t>
                      </a:r>
                      <a:endParaRPr lang="ru-RU" sz="15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r>
              <a:tr h="482467">
                <a:tc>
                  <a:txBody>
                    <a:bodyPr/>
                    <a:lstStyle/>
                    <a:p>
                      <a:pPr algn="just">
                        <a:lnSpc>
                          <a:spcPct val="107000"/>
                        </a:lnSpc>
                        <a:spcAft>
                          <a:spcPts val="0"/>
                        </a:spcAft>
                      </a:pPr>
                      <a:r>
                        <a:rPr lang="ru-RU" sz="15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32.20.12.124</a:t>
                      </a:r>
                      <a:endParaRPr lang="ru-RU" sz="15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Домры</a:t>
                      </a:r>
                      <a:endParaRPr lang="ru-RU" sz="15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837073503"/>
              </p:ext>
            </p:extLst>
          </p:nvPr>
        </p:nvGraphicFramePr>
        <p:xfrm>
          <a:off x="8203943" y="2827338"/>
          <a:ext cx="3855408" cy="3523750"/>
        </p:xfrm>
        <a:graphic>
          <a:graphicData uri="http://schemas.openxmlformats.org/drawingml/2006/table">
            <a:tbl>
              <a:tblPr firstRow="1" bandRow="1">
                <a:tableStyleId>{21E4AEA4-8DFA-4A89-87EB-49C32662AFE0}</a:tableStyleId>
              </a:tblPr>
              <a:tblGrid>
                <a:gridCol w="1385101"/>
                <a:gridCol w="2470307"/>
              </a:tblGrid>
              <a:tr h="335466">
                <a:tc gridSpan="2">
                  <a:txBody>
                    <a:bodyPr/>
                    <a:lstStyle/>
                    <a:p>
                      <a:pPr algn="ctr"/>
                      <a:r>
                        <a:rPr lang="ru-RU" sz="1600" dirty="0" smtClean="0"/>
                        <a:t>ИСКЛЮЧИЛИ ПОЗИЦИИ</a:t>
                      </a:r>
                      <a:endParaRPr lang="ru-RU" sz="1600" dirty="0"/>
                    </a:p>
                  </a:txBody>
                  <a:tcPr>
                    <a:solidFill>
                      <a:srgbClr val="FF0000"/>
                    </a:solidFill>
                  </a:tcPr>
                </a:tc>
                <a:tc hMerge="1">
                  <a:txBody>
                    <a:bodyPr/>
                    <a:lstStyle/>
                    <a:p>
                      <a:endParaRPr lang="ru-RU" dirty="0"/>
                    </a:p>
                  </a:txBody>
                  <a:tcPr/>
                </a:tc>
              </a:tr>
              <a:tr h="363486">
                <a:tc>
                  <a:txBody>
                    <a:bodyPr/>
                    <a:lstStyle/>
                    <a:p>
                      <a:pPr algn="just">
                        <a:lnSpc>
                          <a:spcPct val="107000"/>
                        </a:lnSpc>
                        <a:spcAft>
                          <a:spcPts val="0"/>
                        </a:spcAft>
                      </a:pPr>
                      <a:r>
                        <a:rPr lang="ru-RU" sz="1500" dirty="0">
                          <a:solidFill>
                            <a:srgbClr val="500000"/>
                          </a:solidFill>
                          <a:effectLst/>
                          <a:latin typeface="Calibri" panose="020F0502020204030204" pitchFamily="34" charset="0"/>
                          <a:ea typeface="Calibri" panose="020F0502020204030204" pitchFamily="34" charset="0"/>
                          <a:cs typeface="Calibri" panose="020F0502020204030204" pitchFamily="34" charset="0"/>
                        </a:rPr>
                        <a:t>из 32.50.13.110</a:t>
                      </a:r>
                      <a:endParaRPr lang="ru-RU" sz="1500" dirty="0">
                        <a:solidFill>
                          <a:srgbClr val="5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rgbClr val="500000"/>
                          </a:solidFill>
                          <a:effectLst/>
                          <a:latin typeface="Calibri" panose="020F0502020204030204" pitchFamily="34" charset="0"/>
                          <a:ea typeface="Calibri" panose="020F0502020204030204" pitchFamily="34" charset="0"/>
                          <a:cs typeface="Calibri" panose="020F0502020204030204" pitchFamily="34" charset="0"/>
                        </a:rPr>
                        <a:t>Иглы хирургические</a:t>
                      </a:r>
                      <a:endParaRPr lang="ru-RU" sz="1500" dirty="0">
                        <a:solidFill>
                          <a:srgbClr val="5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r>
              <a:tr h="1097699">
                <a:tc>
                  <a:txBody>
                    <a:bodyPr/>
                    <a:lstStyle/>
                    <a:p>
                      <a:pPr algn="just">
                        <a:lnSpc>
                          <a:spcPct val="107000"/>
                        </a:lnSpc>
                        <a:spcAft>
                          <a:spcPts val="0"/>
                        </a:spcAft>
                      </a:pPr>
                      <a:r>
                        <a:rPr lang="ru-RU" sz="1500" dirty="0" smtClean="0">
                          <a:solidFill>
                            <a:srgbClr val="500000"/>
                          </a:solidFill>
                          <a:effectLst/>
                          <a:latin typeface="Calibri" panose="020F0502020204030204" pitchFamily="34" charset="0"/>
                          <a:ea typeface="Calibri" panose="020F0502020204030204" pitchFamily="34" charset="0"/>
                          <a:cs typeface="Calibri" panose="020F0502020204030204" pitchFamily="34" charset="0"/>
                        </a:rPr>
                        <a:t>32.20.13.179</a:t>
                      </a:r>
                    </a:p>
                  </a:txBody>
                  <a:tcPr marL="39370" marR="39370" marT="64770" marB="64770"/>
                </a:tc>
                <a:tc>
                  <a:txBody>
                    <a:bodyPr/>
                    <a:lstStyle/>
                    <a:p>
                      <a:pPr algn="just">
                        <a:lnSpc>
                          <a:spcPct val="107000"/>
                        </a:lnSpc>
                        <a:spcAft>
                          <a:spcPts val="0"/>
                        </a:spcAft>
                      </a:pPr>
                      <a:r>
                        <a:rPr lang="ru-RU" sz="1500" dirty="0" smtClean="0">
                          <a:solidFill>
                            <a:srgbClr val="500000"/>
                          </a:solidFill>
                          <a:effectLst/>
                          <a:latin typeface="Calibri" panose="020F0502020204030204" pitchFamily="34" charset="0"/>
                          <a:ea typeface="Calibri" panose="020F0502020204030204" pitchFamily="34" charset="0"/>
                          <a:cs typeface="Calibri" panose="020F0502020204030204" pitchFamily="34" charset="0"/>
                        </a:rPr>
                        <a:t>Инструменты духовые прочие, не включенные в другие группировки</a:t>
                      </a:r>
                    </a:p>
                  </a:txBody>
                  <a:tcPr marL="39370" marR="39370" marT="64770" marB="64770"/>
                </a:tc>
              </a:tr>
              <a:tr h="1097699">
                <a:tc>
                  <a:txBody>
                    <a:bodyPr/>
                    <a:lstStyle/>
                    <a:p>
                      <a:pPr algn="just">
                        <a:lnSpc>
                          <a:spcPct val="107000"/>
                        </a:lnSpc>
                        <a:spcAft>
                          <a:spcPts val="0"/>
                        </a:spcAft>
                      </a:pPr>
                      <a:r>
                        <a:rPr lang="ru-RU" sz="1500" dirty="0">
                          <a:solidFill>
                            <a:srgbClr val="500000"/>
                          </a:solidFill>
                          <a:effectLst/>
                          <a:latin typeface="Calibri" panose="020F0502020204030204" pitchFamily="34" charset="0"/>
                          <a:ea typeface="Calibri" panose="020F0502020204030204" pitchFamily="34" charset="0"/>
                          <a:cs typeface="Calibri" panose="020F0502020204030204" pitchFamily="34" charset="0"/>
                        </a:rPr>
                        <a:t>22.19.5</a:t>
                      </a:r>
                      <a:endParaRPr lang="ru-RU" sz="1500" dirty="0">
                        <a:solidFill>
                          <a:srgbClr val="5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rgbClr val="500000"/>
                          </a:solidFill>
                          <a:effectLst/>
                          <a:latin typeface="Calibri" panose="020F0502020204030204" pitchFamily="34" charset="0"/>
                          <a:ea typeface="Calibri" panose="020F0502020204030204" pitchFamily="34" charset="0"/>
                          <a:cs typeface="Calibri" panose="020F0502020204030204" pitchFamily="34" charset="0"/>
                        </a:rPr>
                        <a:t>Материалы прорезиненные текстильные, кроме кордных тканей</a:t>
                      </a:r>
                      <a:endParaRPr lang="ru-RU" sz="1500" dirty="0">
                        <a:solidFill>
                          <a:srgbClr val="5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r>
              <a:tr h="608224">
                <a:tc>
                  <a:txBody>
                    <a:bodyPr/>
                    <a:lstStyle/>
                    <a:p>
                      <a:pPr algn="just">
                        <a:lnSpc>
                          <a:spcPct val="107000"/>
                        </a:lnSpc>
                        <a:spcAft>
                          <a:spcPts val="0"/>
                        </a:spcAft>
                      </a:pPr>
                      <a:r>
                        <a:rPr lang="ru-RU" sz="1500" dirty="0">
                          <a:solidFill>
                            <a:srgbClr val="500000"/>
                          </a:solidFill>
                          <a:effectLst/>
                          <a:latin typeface="Calibri" panose="020F0502020204030204" pitchFamily="34" charset="0"/>
                          <a:ea typeface="Calibri" panose="020F0502020204030204" pitchFamily="34" charset="0"/>
                          <a:cs typeface="Calibri" panose="020F0502020204030204" pitchFamily="34" charset="0"/>
                        </a:rPr>
                        <a:t>32.20.13.178</a:t>
                      </a:r>
                      <a:endParaRPr lang="ru-RU" sz="1500" dirty="0">
                        <a:solidFill>
                          <a:srgbClr val="5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500" dirty="0">
                          <a:solidFill>
                            <a:srgbClr val="500000"/>
                          </a:solidFill>
                          <a:effectLst/>
                          <a:latin typeface="Calibri" panose="020F0502020204030204" pitchFamily="34" charset="0"/>
                          <a:ea typeface="Calibri" panose="020F0502020204030204" pitchFamily="34" charset="0"/>
                          <a:cs typeface="Calibri" panose="020F0502020204030204" pitchFamily="34" charset="0"/>
                        </a:rPr>
                        <a:t>Инструменты национальные духовые</a:t>
                      </a:r>
                      <a:endParaRPr lang="ru-RU" sz="1500" dirty="0">
                        <a:solidFill>
                          <a:srgbClr val="5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r>
            </a:tbl>
          </a:graphicData>
        </a:graphic>
      </p:graphicFrame>
    </p:spTree>
    <p:extLst>
      <p:ext uri="{BB962C8B-B14F-4D97-AF65-F5344CB8AC3E}">
        <p14:creationId xmlns:p14="http://schemas.microsoft.com/office/powerpoint/2010/main" val="60598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12192001" cy="676507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1325563"/>
          </a:xfrm>
        </p:spPr>
        <p:txBody>
          <a:bodyPr>
            <a:normAutofit/>
          </a:bodyPr>
          <a:lstStyle/>
          <a:p>
            <a:pPr algn="ctr"/>
            <a:r>
              <a:rPr lang="ru-RU" b="1" dirty="0" smtClean="0">
                <a:solidFill>
                  <a:srgbClr val="002060"/>
                </a:solidFill>
                <a:latin typeface="+mn-lt"/>
              </a:rPr>
              <a:t>ИЗМЕНЕНИЯ В ПОСТАНОВЛЕНИЕ № 1236</a:t>
            </a:r>
            <a:endParaRPr lang="ru-RU" b="1" dirty="0">
              <a:solidFill>
                <a:srgbClr val="002060"/>
              </a:solidFill>
              <a:latin typeface="+mn-lt"/>
            </a:endParaRPr>
          </a:p>
        </p:txBody>
      </p:sp>
      <p:sp>
        <p:nvSpPr>
          <p:cNvPr id="5" name="Объект 4"/>
          <p:cNvSpPr>
            <a:spLocks noGrp="1"/>
          </p:cNvSpPr>
          <p:nvPr>
            <p:ph idx="1"/>
          </p:nvPr>
        </p:nvSpPr>
        <p:spPr>
          <a:xfrm>
            <a:off x="148389" y="1701989"/>
            <a:ext cx="5813659" cy="4820015"/>
          </a:xfrm>
        </p:spPr>
        <p:txBody>
          <a:bodyPr>
            <a:noAutofit/>
          </a:bodyPr>
          <a:lstStyle/>
          <a:p>
            <a:pPr marL="0" indent="174625" algn="just">
              <a:lnSpc>
                <a:spcPct val="100000"/>
              </a:lnSpc>
              <a:spcBef>
                <a:spcPts val="0"/>
              </a:spcBef>
              <a:buFont typeface="Wingdings" panose="05000000000000000000" pitchFamily="2" charset="2"/>
              <a:buChar char="ü"/>
            </a:pPr>
            <a:r>
              <a:rPr lang="ru-RU" sz="2200" dirty="0" smtClean="0">
                <a:solidFill>
                  <a:srgbClr val="002060"/>
                </a:solidFill>
              </a:rPr>
              <a:t>С </a:t>
            </a:r>
            <a:r>
              <a:rPr lang="ru-RU" sz="2200" b="1" dirty="0" smtClean="0">
                <a:solidFill>
                  <a:srgbClr val="FF0000"/>
                </a:solidFill>
              </a:rPr>
              <a:t>01.01.2023</a:t>
            </a:r>
            <a:r>
              <a:rPr lang="ru-RU" sz="2200" dirty="0" smtClean="0">
                <a:solidFill>
                  <a:srgbClr val="002060"/>
                </a:solidFill>
              </a:rPr>
              <a:t> действуют новые Правила </a:t>
            </a:r>
            <a:r>
              <a:rPr lang="ru-RU" sz="2200" dirty="0">
                <a:solidFill>
                  <a:srgbClr val="002060"/>
                </a:solidFill>
              </a:rPr>
              <a:t>формирования и ведения </a:t>
            </a:r>
            <a:r>
              <a:rPr lang="ru-RU" sz="2200" dirty="0" smtClean="0">
                <a:solidFill>
                  <a:srgbClr val="002060"/>
                </a:solidFill>
              </a:rPr>
              <a:t>реестра </a:t>
            </a:r>
            <a:r>
              <a:rPr lang="ru-RU" sz="2200" dirty="0">
                <a:solidFill>
                  <a:srgbClr val="002060"/>
                </a:solidFill>
              </a:rPr>
              <a:t>российских программ для </a:t>
            </a:r>
            <a:r>
              <a:rPr lang="ru-RU" sz="2200" dirty="0" smtClean="0">
                <a:solidFill>
                  <a:srgbClr val="002060"/>
                </a:solidFill>
              </a:rPr>
              <a:t>ЭВМ и </a:t>
            </a:r>
            <a:r>
              <a:rPr lang="ru-RU" sz="2200" dirty="0">
                <a:solidFill>
                  <a:srgbClr val="002060"/>
                </a:solidFill>
              </a:rPr>
              <a:t>баз данных и </a:t>
            </a:r>
            <a:r>
              <a:rPr lang="ru-RU" sz="2200" dirty="0" smtClean="0">
                <a:solidFill>
                  <a:srgbClr val="002060"/>
                </a:solidFill>
              </a:rPr>
              <a:t>реестра евразийских </a:t>
            </a:r>
            <a:r>
              <a:rPr lang="ru-RU" sz="2200" dirty="0">
                <a:solidFill>
                  <a:srgbClr val="002060"/>
                </a:solidFill>
              </a:rPr>
              <a:t>программ </a:t>
            </a:r>
            <a:r>
              <a:rPr lang="ru-RU" sz="2200" dirty="0" smtClean="0">
                <a:solidFill>
                  <a:srgbClr val="002060"/>
                </a:solidFill>
              </a:rPr>
              <a:t>и устанавливаются требования </a:t>
            </a:r>
            <a:r>
              <a:rPr lang="ru-RU" sz="2200" dirty="0">
                <a:solidFill>
                  <a:srgbClr val="002060"/>
                </a:solidFill>
              </a:rPr>
              <a:t>к техническим средствам в составе программно-аппаратного комплекса для включения в </a:t>
            </a:r>
            <a:r>
              <a:rPr lang="ru-RU" sz="2200" dirty="0" smtClean="0">
                <a:solidFill>
                  <a:srgbClr val="002060"/>
                </a:solidFill>
              </a:rPr>
              <a:t>российский реестр.</a:t>
            </a:r>
            <a:endParaRPr lang="ru-RU" sz="2200" dirty="0">
              <a:solidFill>
                <a:srgbClr val="002060"/>
              </a:solidFill>
            </a:endParaRPr>
          </a:p>
          <a:p>
            <a:pPr marL="0" indent="174625" algn="just">
              <a:lnSpc>
                <a:spcPct val="100000"/>
              </a:lnSpc>
              <a:spcBef>
                <a:spcPts val="0"/>
              </a:spcBef>
              <a:buNone/>
            </a:pPr>
            <a:r>
              <a:rPr lang="ru-RU" sz="2200" dirty="0">
                <a:solidFill>
                  <a:srgbClr val="002060"/>
                </a:solidFill>
              </a:rPr>
              <a:t>Кроме того, подтверждением соответствия </a:t>
            </a:r>
            <a:r>
              <a:rPr lang="ru-RU" sz="2200" dirty="0" smtClean="0">
                <a:solidFill>
                  <a:srgbClr val="002060"/>
                </a:solidFill>
              </a:rPr>
              <a:t>программ, установленным ПП РФ № 1236 требованиям</a:t>
            </a:r>
            <a:r>
              <a:rPr lang="ru-RU" sz="2200" dirty="0">
                <a:solidFill>
                  <a:srgbClr val="002060"/>
                </a:solidFill>
              </a:rPr>
              <a:t>, является указание участником закупки в составе заявки </a:t>
            </a:r>
            <a:r>
              <a:rPr lang="ru-RU" sz="2200" dirty="0" smtClean="0">
                <a:solidFill>
                  <a:srgbClr val="002060"/>
                </a:solidFill>
              </a:rPr>
              <a:t>номеров </a:t>
            </a:r>
            <a:r>
              <a:rPr lang="ru-RU" sz="2200" dirty="0">
                <a:solidFill>
                  <a:srgbClr val="002060"/>
                </a:solidFill>
              </a:rPr>
              <a:t>реестровых записей в </a:t>
            </a:r>
            <a:r>
              <a:rPr lang="ru-RU" sz="2200" dirty="0" smtClean="0">
                <a:solidFill>
                  <a:srgbClr val="002060"/>
                </a:solidFill>
              </a:rPr>
              <a:t>реестрах </a:t>
            </a:r>
            <a:r>
              <a:rPr lang="ru-RU" sz="2200" dirty="0">
                <a:solidFill>
                  <a:srgbClr val="002060"/>
                </a:solidFill>
              </a:rPr>
              <a:t>российского </a:t>
            </a:r>
            <a:r>
              <a:rPr lang="ru-RU" sz="2200" dirty="0" smtClean="0">
                <a:solidFill>
                  <a:srgbClr val="002060"/>
                </a:solidFill>
              </a:rPr>
              <a:t>ПО или евразийского ПО. </a:t>
            </a:r>
            <a:endParaRPr lang="ru-RU" sz="2200" dirty="0">
              <a:solidFill>
                <a:srgbClr val="002060"/>
              </a:solidFill>
            </a:endParaRPr>
          </a:p>
          <a:p>
            <a:pPr marL="0" indent="0" algn="just">
              <a:lnSpc>
                <a:spcPct val="100000"/>
              </a:lnSpc>
              <a:spcBef>
                <a:spcPts val="0"/>
              </a:spcBef>
              <a:buNone/>
            </a:pPr>
            <a:r>
              <a:rPr lang="ru-RU" sz="2200" dirty="0" smtClean="0">
                <a:solidFill>
                  <a:srgbClr val="FF0000"/>
                </a:solidFill>
              </a:rPr>
              <a:t>(ПП РФ </a:t>
            </a:r>
            <a:r>
              <a:rPr lang="ru-RU" sz="2200" dirty="0">
                <a:solidFill>
                  <a:srgbClr val="FF0000"/>
                </a:solidFill>
              </a:rPr>
              <a:t>от 28.12.2022 № </a:t>
            </a:r>
            <a:r>
              <a:rPr lang="ru-RU" sz="2200" dirty="0" smtClean="0">
                <a:solidFill>
                  <a:srgbClr val="FF0000"/>
                </a:solidFill>
              </a:rPr>
              <a:t>2461)</a:t>
            </a:r>
            <a:endParaRPr lang="ru-RU" sz="2200" dirty="0">
              <a:solidFill>
                <a:srgbClr val="FF0000"/>
              </a:solidFill>
            </a:endParaRPr>
          </a:p>
        </p:txBody>
      </p:sp>
      <p:sp>
        <p:nvSpPr>
          <p:cNvPr id="7" name="Прямоугольник 6"/>
          <p:cNvSpPr/>
          <p:nvPr/>
        </p:nvSpPr>
        <p:spPr>
          <a:xfrm>
            <a:off x="-2" y="6546326"/>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148389" y="116640"/>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2" name="Рисунок 1"/>
          <p:cNvPicPr>
            <a:picLocks noChangeAspect="1"/>
          </p:cNvPicPr>
          <p:nvPr/>
        </p:nvPicPr>
        <p:blipFill rotWithShape="1">
          <a:blip r:embed="rId4"/>
          <a:srcRect l="6838" t="9981" r="64573" b="39031"/>
          <a:stretch/>
        </p:blipFill>
        <p:spPr>
          <a:xfrm>
            <a:off x="6127426" y="2152517"/>
            <a:ext cx="2904566" cy="2912568"/>
          </a:xfrm>
          <a:prstGeom prst="rect">
            <a:avLst/>
          </a:prstGeom>
        </p:spPr>
      </p:pic>
      <p:pic>
        <p:nvPicPr>
          <p:cNvPr id="3" name="Рисунок 2"/>
          <p:cNvPicPr>
            <a:picLocks noChangeAspect="1"/>
          </p:cNvPicPr>
          <p:nvPr/>
        </p:nvPicPr>
        <p:blipFill rotWithShape="1">
          <a:blip r:embed="rId5"/>
          <a:srcRect l="6728" t="10373" r="66581" b="37837"/>
          <a:stretch/>
        </p:blipFill>
        <p:spPr>
          <a:xfrm>
            <a:off x="9197370" y="2153786"/>
            <a:ext cx="2812263" cy="2911299"/>
          </a:xfrm>
          <a:prstGeom prst="rect">
            <a:avLst/>
          </a:prstGeom>
        </p:spPr>
      </p:pic>
    </p:spTree>
    <p:extLst>
      <p:ext uri="{BB962C8B-B14F-4D97-AF65-F5344CB8AC3E}">
        <p14:creationId xmlns:p14="http://schemas.microsoft.com/office/powerpoint/2010/main" val="45971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2864224"/>
            <a:ext cx="12192000" cy="398691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1325563"/>
          </a:xfrm>
        </p:spPr>
        <p:txBody>
          <a:bodyPr>
            <a:normAutofit/>
          </a:bodyPr>
          <a:lstStyle/>
          <a:p>
            <a:pPr algn="ctr"/>
            <a:r>
              <a:rPr lang="ru-RU" b="1" dirty="0" smtClean="0">
                <a:solidFill>
                  <a:srgbClr val="002060"/>
                </a:solidFill>
                <a:latin typeface="+mn-lt"/>
                <a:ea typeface="+mn-ea"/>
                <a:cs typeface="+mn-cs"/>
              </a:rPr>
              <a:t>ИЗМЕНЕНИЯ В ПОСТАНОВЛЕНИЕ № 680</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148389" y="1612838"/>
            <a:ext cx="7347192" cy="4942131"/>
          </a:xfrm>
        </p:spPr>
        <p:txBody>
          <a:bodyPr>
            <a:noAutofit/>
          </a:bodyPr>
          <a:lstStyle/>
          <a:p>
            <a:pPr marL="0" indent="444500" algn="just">
              <a:lnSpc>
                <a:spcPct val="100000"/>
              </a:lnSpc>
              <a:spcBef>
                <a:spcPts val="0"/>
              </a:spcBef>
              <a:buFont typeface="Wingdings" panose="05000000000000000000" pitchFamily="2" charset="2"/>
              <a:buChar char="ü"/>
            </a:pPr>
            <a:r>
              <a:rPr lang="ru-RU" sz="2400" dirty="0" smtClean="0">
                <a:solidFill>
                  <a:srgbClr val="002060"/>
                </a:solidFill>
              </a:rPr>
              <a:t>С</a:t>
            </a:r>
            <a:r>
              <a:rPr lang="ru-RU" sz="2400" b="1" dirty="0" smtClean="0">
                <a:solidFill>
                  <a:srgbClr val="FF0000"/>
                </a:solidFill>
              </a:rPr>
              <a:t> 13.01.2023 </a:t>
            </a:r>
            <a:r>
              <a:rPr lang="ru-RU" sz="2400" dirty="0" smtClean="0">
                <a:solidFill>
                  <a:srgbClr val="002060"/>
                </a:solidFill>
              </a:rPr>
              <a:t>действуют изменения, внесённые в ПП РФ от </a:t>
            </a:r>
            <a:r>
              <a:rPr lang="ru-RU" sz="2400" dirty="0">
                <a:solidFill>
                  <a:srgbClr val="002060"/>
                </a:solidFill>
              </a:rPr>
              <a:t>16.04.2022 № 680 </a:t>
            </a:r>
            <a:r>
              <a:rPr lang="ru-RU" sz="2400" dirty="0" smtClean="0">
                <a:solidFill>
                  <a:srgbClr val="002060"/>
                </a:solidFill>
              </a:rPr>
              <a:t>в </a:t>
            </a:r>
            <a:r>
              <a:rPr lang="ru-RU" sz="2400" dirty="0">
                <a:solidFill>
                  <a:srgbClr val="002060"/>
                </a:solidFill>
              </a:rPr>
              <a:t>части возможности изменения условий </a:t>
            </a:r>
            <a:r>
              <a:rPr lang="ru-RU" sz="2400" dirty="0" smtClean="0">
                <a:solidFill>
                  <a:srgbClr val="002060"/>
                </a:solidFill>
              </a:rPr>
              <a:t>о </a:t>
            </a:r>
            <a:r>
              <a:rPr lang="ru-RU" sz="2400" dirty="0">
                <a:solidFill>
                  <a:srgbClr val="002060"/>
                </a:solidFill>
              </a:rPr>
              <a:t>порядке перечисления средств поставщикам по контрактам, заключаемым </a:t>
            </a:r>
            <a:r>
              <a:rPr lang="ru-RU" sz="2400" dirty="0" smtClean="0">
                <a:solidFill>
                  <a:srgbClr val="002060"/>
                </a:solidFill>
              </a:rPr>
              <a:t>в </a:t>
            </a:r>
            <a:r>
              <a:rPr lang="ru-RU" sz="2400" dirty="0">
                <a:solidFill>
                  <a:srgbClr val="002060"/>
                </a:solidFill>
              </a:rPr>
              <a:t>рамках исполнения контракта, с лицевых счётов, открытых заказчикам </a:t>
            </a:r>
            <a:r>
              <a:rPr lang="ru-RU" sz="2400" dirty="0" smtClean="0">
                <a:solidFill>
                  <a:srgbClr val="002060"/>
                </a:solidFill>
              </a:rPr>
              <a:t>по </a:t>
            </a:r>
            <a:r>
              <a:rPr lang="ru-RU" sz="2400" dirty="0">
                <a:solidFill>
                  <a:srgbClr val="002060"/>
                </a:solidFill>
              </a:rPr>
              <a:t>таким контрактам в территориальных органах Федерального казначейства, на расчётные счета, открытые поставщикам по контрактам в кредитных </a:t>
            </a:r>
            <a:r>
              <a:rPr lang="ru-RU" sz="2400" dirty="0" smtClean="0">
                <a:solidFill>
                  <a:srgbClr val="002060"/>
                </a:solidFill>
              </a:rPr>
              <a:t>организациях. </a:t>
            </a:r>
          </a:p>
          <a:p>
            <a:pPr marL="0" indent="0" algn="just">
              <a:lnSpc>
                <a:spcPct val="100000"/>
              </a:lnSpc>
              <a:spcBef>
                <a:spcPts val="0"/>
              </a:spcBef>
              <a:buNone/>
            </a:pPr>
            <a:endParaRPr lang="ru-RU" sz="2400" dirty="0">
              <a:solidFill>
                <a:srgbClr val="002060"/>
              </a:solidFill>
            </a:endParaRPr>
          </a:p>
          <a:p>
            <a:pPr marL="0" indent="0" algn="just">
              <a:lnSpc>
                <a:spcPct val="100000"/>
              </a:lnSpc>
              <a:spcBef>
                <a:spcPts val="0"/>
              </a:spcBef>
              <a:buNone/>
            </a:pPr>
            <a:r>
              <a:rPr lang="ru-RU" sz="2400" dirty="0" smtClean="0">
                <a:solidFill>
                  <a:srgbClr val="FF0000"/>
                </a:solidFill>
              </a:rPr>
              <a:t>(</a:t>
            </a:r>
            <a:r>
              <a:rPr lang="ru-RU" sz="2400" dirty="0">
                <a:solidFill>
                  <a:srgbClr val="FF0000"/>
                </a:solidFill>
              </a:rPr>
              <a:t>ПП РФ от 13.01.2023 № 14)</a:t>
            </a:r>
          </a:p>
        </p:txBody>
      </p:sp>
      <p:sp>
        <p:nvSpPr>
          <p:cNvPr id="7" name="Прямоугольник 6"/>
          <p:cNvSpPr/>
          <p:nvPr/>
        </p:nvSpPr>
        <p:spPr>
          <a:xfrm>
            <a:off x="0" y="6311900"/>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148389" y="68951"/>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2" name="Picture 2" descr="https://kartinkof.club/uploads/posts/2022-06/1655550435_32-kartinkof-club-p-kartinki-s-dnem-zakupshchika-44-fz-3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239" t="40806" b="1"/>
          <a:stretch/>
        </p:blipFill>
        <p:spPr bwMode="auto">
          <a:xfrm>
            <a:off x="8331919" y="1612838"/>
            <a:ext cx="3514655" cy="284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22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14811"/>
            <a:ext cx="12191999" cy="6774444"/>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629598" y="297199"/>
            <a:ext cx="10515600" cy="1325563"/>
          </a:xfrm>
        </p:spPr>
        <p:txBody>
          <a:bodyPr>
            <a:normAutofit/>
          </a:bodyPr>
          <a:lstStyle/>
          <a:p>
            <a:pPr algn="ctr"/>
            <a:r>
              <a:rPr lang="ru-RU" b="1" dirty="0" smtClean="0">
                <a:solidFill>
                  <a:srgbClr val="002060"/>
                </a:solidFill>
                <a:latin typeface="+mn-lt"/>
              </a:rPr>
              <a:t>ПОСТАНОВЛЕНИЕ № 2559</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452102" y="1516849"/>
            <a:ext cx="8059886" cy="5242784"/>
          </a:xfrm>
        </p:spPr>
        <p:txBody>
          <a:bodyPr>
            <a:noAutofit/>
          </a:bodyPr>
          <a:lstStyle/>
          <a:p>
            <a:pPr marL="0" indent="360000" algn="just">
              <a:lnSpc>
                <a:spcPct val="100000"/>
              </a:lnSpc>
              <a:spcBef>
                <a:spcPts val="0"/>
              </a:spcBef>
              <a:buFont typeface="Wingdings" panose="05000000000000000000" pitchFamily="2" charset="2"/>
              <a:buChar char="ü"/>
            </a:pPr>
            <a:r>
              <a:rPr lang="ru-RU" sz="2400" dirty="0" smtClean="0">
                <a:solidFill>
                  <a:srgbClr val="002060"/>
                </a:solidFill>
              </a:rPr>
              <a:t>С </a:t>
            </a:r>
            <a:r>
              <a:rPr lang="ru-RU" sz="2400" b="1" dirty="0" smtClean="0">
                <a:solidFill>
                  <a:srgbClr val="FF0000"/>
                </a:solidFill>
              </a:rPr>
              <a:t>20.01.2023</a:t>
            </a:r>
            <a:r>
              <a:rPr lang="ru-RU" sz="2400" dirty="0" smtClean="0">
                <a:solidFill>
                  <a:srgbClr val="002060"/>
                </a:solidFill>
              </a:rPr>
              <a:t> установлены </a:t>
            </a:r>
            <a:r>
              <a:rPr lang="ru-RU" sz="2400" dirty="0">
                <a:solidFill>
                  <a:srgbClr val="002060"/>
                </a:solidFill>
              </a:rPr>
              <a:t>особенности </a:t>
            </a:r>
            <a:r>
              <a:rPr lang="ru-RU" sz="2400" dirty="0" smtClean="0">
                <a:solidFill>
                  <a:srgbClr val="002060"/>
                </a:solidFill>
              </a:rPr>
              <a:t>планирования и осуществления </a:t>
            </a:r>
            <a:r>
              <a:rPr lang="ru-RU" sz="2400" dirty="0">
                <a:solidFill>
                  <a:srgbClr val="002060"/>
                </a:solidFill>
              </a:rPr>
              <a:t>закупок </a:t>
            </a:r>
            <a:r>
              <a:rPr lang="ru-RU" sz="2400" dirty="0" smtClean="0">
                <a:solidFill>
                  <a:srgbClr val="002060"/>
                </a:solidFill>
              </a:rPr>
              <a:t>ТРУ для </a:t>
            </a:r>
            <a:r>
              <a:rPr lang="ru-RU" sz="2400" dirty="0">
                <a:solidFill>
                  <a:srgbClr val="002060"/>
                </a:solidFill>
              </a:rPr>
              <a:t>обеспечения </a:t>
            </a:r>
            <a:r>
              <a:rPr lang="ru-RU" sz="2400" dirty="0" smtClean="0">
                <a:solidFill>
                  <a:srgbClr val="002060"/>
                </a:solidFill>
              </a:rPr>
              <a:t>нужд ДНР, ЛНР, </a:t>
            </a:r>
            <a:r>
              <a:rPr lang="ru-RU" sz="2400" dirty="0">
                <a:solidFill>
                  <a:srgbClr val="002060"/>
                </a:solidFill>
              </a:rPr>
              <a:t>Запорожской </a:t>
            </a:r>
            <a:r>
              <a:rPr lang="ru-RU" sz="2400" dirty="0" smtClean="0">
                <a:solidFill>
                  <a:srgbClr val="002060"/>
                </a:solidFill>
              </a:rPr>
              <a:t>и </a:t>
            </a:r>
            <a:r>
              <a:rPr lang="ru-RU" sz="2400" dirty="0">
                <a:solidFill>
                  <a:srgbClr val="002060"/>
                </a:solidFill>
              </a:rPr>
              <a:t>Херсонской </a:t>
            </a:r>
            <a:r>
              <a:rPr lang="ru-RU" sz="2400" dirty="0" smtClean="0">
                <a:solidFill>
                  <a:srgbClr val="002060"/>
                </a:solidFill>
              </a:rPr>
              <a:t>областей </a:t>
            </a:r>
            <a:r>
              <a:rPr lang="ru-RU" sz="2400" dirty="0">
                <a:solidFill>
                  <a:srgbClr val="002060"/>
                </a:solidFill>
              </a:rPr>
              <a:t>и </a:t>
            </a:r>
            <a:r>
              <a:rPr lang="ru-RU" sz="2400" dirty="0" smtClean="0">
                <a:solidFill>
                  <a:srgbClr val="002060"/>
                </a:solidFill>
              </a:rPr>
              <a:t>МО, </a:t>
            </a:r>
            <a:r>
              <a:rPr lang="ru-RU" sz="2400" dirty="0">
                <a:solidFill>
                  <a:srgbClr val="002060"/>
                </a:solidFill>
              </a:rPr>
              <a:t>находящихся на их территориях.</a:t>
            </a:r>
          </a:p>
          <a:p>
            <a:pPr marL="0" indent="0" algn="just">
              <a:lnSpc>
                <a:spcPct val="100000"/>
              </a:lnSpc>
              <a:spcBef>
                <a:spcPts val="0"/>
              </a:spcBef>
              <a:buNone/>
            </a:pPr>
            <a:r>
              <a:rPr lang="ru-RU" sz="2400" dirty="0" smtClean="0">
                <a:solidFill>
                  <a:srgbClr val="002060"/>
                </a:solidFill>
              </a:rPr>
              <a:t>Заказчики</a:t>
            </a:r>
            <a:r>
              <a:rPr lang="ru-RU" sz="2400" dirty="0">
                <a:solidFill>
                  <a:srgbClr val="002060"/>
                </a:solidFill>
              </a:rPr>
              <a:t>, осуществляющие в 2023 году закупки вправе не руководствоваться положениями </a:t>
            </a:r>
            <a:r>
              <a:rPr lang="ru-RU" sz="2400" dirty="0" smtClean="0">
                <a:solidFill>
                  <a:srgbClr val="002060"/>
                </a:solidFill>
              </a:rPr>
              <a:t>ст. </a:t>
            </a:r>
            <a:r>
              <a:rPr lang="ru-RU" sz="2400" dirty="0">
                <a:solidFill>
                  <a:srgbClr val="002060"/>
                </a:solidFill>
              </a:rPr>
              <a:t>19, 20, 30, </a:t>
            </a:r>
            <a:r>
              <a:rPr lang="ru-RU" sz="2400" dirty="0" smtClean="0">
                <a:solidFill>
                  <a:srgbClr val="002060"/>
                </a:solidFill>
              </a:rPr>
              <a:t>ч. </a:t>
            </a:r>
            <a:r>
              <a:rPr lang="ru-RU" sz="2400" dirty="0">
                <a:solidFill>
                  <a:srgbClr val="002060"/>
                </a:solidFill>
              </a:rPr>
              <a:t>2-4 </a:t>
            </a:r>
            <a:r>
              <a:rPr lang="ru-RU" sz="2400" dirty="0" smtClean="0">
                <a:solidFill>
                  <a:srgbClr val="002060"/>
                </a:solidFill>
              </a:rPr>
              <a:t>ст. </a:t>
            </a:r>
            <a:r>
              <a:rPr lang="ru-RU" sz="2400" dirty="0">
                <a:solidFill>
                  <a:srgbClr val="002060"/>
                </a:solidFill>
              </a:rPr>
              <a:t>31, </a:t>
            </a:r>
            <a:r>
              <a:rPr lang="ru-RU" sz="2400" dirty="0" smtClean="0">
                <a:solidFill>
                  <a:srgbClr val="002060"/>
                </a:solidFill>
              </a:rPr>
              <a:t>ч. </a:t>
            </a:r>
            <a:r>
              <a:rPr lang="ru-RU" sz="2400" dirty="0">
                <a:solidFill>
                  <a:srgbClr val="002060"/>
                </a:solidFill>
              </a:rPr>
              <a:t>6 </a:t>
            </a:r>
            <a:r>
              <a:rPr lang="ru-RU" sz="2400" dirty="0" smtClean="0">
                <a:solidFill>
                  <a:srgbClr val="002060"/>
                </a:solidFill>
              </a:rPr>
              <a:t>ст. </a:t>
            </a:r>
            <a:r>
              <a:rPr lang="ru-RU" sz="2400" dirty="0">
                <a:solidFill>
                  <a:srgbClr val="002060"/>
                </a:solidFill>
              </a:rPr>
              <a:t>38 и </a:t>
            </a:r>
            <a:r>
              <a:rPr lang="ru-RU" sz="2400" dirty="0" smtClean="0">
                <a:solidFill>
                  <a:srgbClr val="002060"/>
                </a:solidFill>
              </a:rPr>
              <a:t>ч. </a:t>
            </a:r>
            <a:r>
              <a:rPr lang="ru-RU" sz="2400" dirty="0">
                <a:solidFill>
                  <a:srgbClr val="002060"/>
                </a:solidFill>
              </a:rPr>
              <a:t>5 </a:t>
            </a:r>
            <a:r>
              <a:rPr lang="ru-RU" sz="2400" dirty="0" smtClean="0">
                <a:solidFill>
                  <a:srgbClr val="002060"/>
                </a:solidFill>
              </a:rPr>
              <a:t>ст. </a:t>
            </a:r>
            <a:r>
              <a:rPr lang="ru-RU" sz="2400" dirty="0">
                <a:solidFill>
                  <a:srgbClr val="002060"/>
                </a:solidFill>
              </a:rPr>
              <a:t>39 </a:t>
            </a:r>
            <a:r>
              <a:rPr lang="ru-RU" sz="2400" dirty="0" smtClean="0">
                <a:solidFill>
                  <a:srgbClr val="002060"/>
                </a:solidFill>
              </a:rPr>
              <a:t>Закона № 44-ФЗ.</a:t>
            </a:r>
          </a:p>
          <a:p>
            <a:pPr marL="0" indent="0" algn="just">
              <a:lnSpc>
                <a:spcPct val="100000"/>
              </a:lnSpc>
              <a:spcBef>
                <a:spcPts val="0"/>
              </a:spcBef>
              <a:buNone/>
            </a:pPr>
            <a:r>
              <a:rPr lang="ru-RU" sz="2400" dirty="0" smtClean="0">
                <a:solidFill>
                  <a:srgbClr val="002060"/>
                </a:solidFill>
              </a:rPr>
              <a:t>Также </a:t>
            </a:r>
            <a:r>
              <a:rPr lang="ru-RU" sz="2400" dirty="0">
                <a:solidFill>
                  <a:srgbClr val="002060"/>
                </a:solidFill>
              </a:rPr>
              <a:t>вправе не устанавливать требование обеспечения исполнения </a:t>
            </a:r>
            <a:r>
              <a:rPr lang="ru-RU" sz="2400" dirty="0" smtClean="0">
                <a:solidFill>
                  <a:srgbClr val="002060"/>
                </a:solidFill>
              </a:rPr>
              <a:t>контракта</a:t>
            </a:r>
            <a:r>
              <a:rPr lang="ru-RU" sz="2400" dirty="0">
                <a:solidFill>
                  <a:srgbClr val="002060"/>
                </a:solidFill>
              </a:rPr>
              <a:t>, обеспечения гарантийных обязательств, за исключением случая, если контрактом предусмотрена выплата аванса и </a:t>
            </a:r>
            <a:r>
              <a:rPr lang="ru-RU" sz="2400" dirty="0" smtClean="0">
                <a:solidFill>
                  <a:srgbClr val="002060"/>
                </a:solidFill>
              </a:rPr>
              <a:t>расчёты </a:t>
            </a:r>
            <a:r>
              <a:rPr lang="ru-RU" sz="2400" dirty="0">
                <a:solidFill>
                  <a:srgbClr val="002060"/>
                </a:solidFill>
              </a:rPr>
              <a:t>в части аванса не подлежат казначейскому сопровождению</a:t>
            </a:r>
            <a:r>
              <a:rPr lang="ru-RU" sz="2400" dirty="0" smtClean="0">
                <a:solidFill>
                  <a:srgbClr val="002060"/>
                </a:solidFill>
              </a:rPr>
              <a:t>.</a:t>
            </a:r>
          </a:p>
          <a:p>
            <a:pPr marL="0" indent="0" algn="just">
              <a:lnSpc>
                <a:spcPct val="100000"/>
              </a:lnSpc>
              <a:spcBef>
                <a:spcPts val="0"/>
              </a:spcBef>
              <a:buNone/>
            </a:pPr>
            <a:r>
              <a:rPr lang="ru-RU" sz="2400" dirty="0" smtClean="0">
                <a:solidFill>
                  <a:srgbClr val="FF0000"/>
                </a:solidFill>
              </a:rPr>
              <a:t>(ПП РФ </a:t>
            </a:r>
            <a:r>
              <a:rPr lang="ru-RU" sz="2400" dirty="0">
                <a:solidFill>
                  <a:srgbClr val="FF0000"/>
                </a:solidFill>
              </a:rPr>
              <a:t>от 31.12.2022 № </a:t>
            </a:r>
            <a:r>
              <a:rPr lang="ru-RU" sz="2400" dirty="0" smtClean="0">
                <a:solidFill>
                  <a:srgbClr val="FF0000"/>
                </a:solidFill>
              </a:rPr>
              <a:t>2559)</a:t>
            </a:r>
          </a:p>
        </p:txBody>
      </p:sp>
      <p:sp>
        <p:nvSpPr>
          <p:cNvPr id="7" name="Прямоугольник 6"/>
          <p:cNvSpPr/>
          <p:nvPr/>
        </p:nvSpPr>
        <p:spPr>
          <a:xfrm>
            <a:off x="0" y="6759633"/>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217013" y="428942"/>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288171" y="152548"/>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3" name="Picture 2" descr="https://lnr-news.ru/img/20220920/2652acf099c76213c84348d366fbcbb1.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15701" y="4138241"/>
            <a:ext cx="3222324" cy="24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07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593" y="0"/>
            <a:ext cx="12205593" cy="685114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330974" y="365124"/>
            <a:ext cx="10515600" cy="1325563"/>
          </a:xfrm>
        </p:spPr>
        <p:txBody>
          <a:bodyPr>
            <a:normAutofit/>
          </a:bodyPr>
          <a:lstStyle/>
          <a:p>
            <a:pPr algn="ctr"/>
            <a:r>
              <a:rPr lang="ru-RU" b="1" dirty="0" smtClean="0">
                <a:solidFill>
                  <a:srgbClr val="002060"/>
                </a:solidFill>
                <a:latin typeface="+mn-lt"/>
                <a:ea typeface="+mn-ea"/>
                <a:cs typeface="+mn-cs"/>
              </a:rPr>
              <a:t>ПОСТАНОВЛЕНИЕ № 10 </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452102" y="1491303"/>
            <a:ext cx="11394472" cy="4942131"/>
          </a:xfrm>
        </p:spPr>
        <p:txBody>
          <a:bodyPr>
            <a:noAutofit/>
          </a:bodyPr>
          <a:lstStyle/>
          <a:p>
            <a:pPr marL="0" indent="363538" algn="just">
              <a:lnSpc>
                <a:spcPct val="100000"/>
              </a:lnSpc>
              <a:spcBef>
                <a:spcPts val="0"/>
              </a:spcBef>
              <a:buFont typeface="Wingdings" panose="05000000000000000000" pitchFamily="2" charset="2"/>
              <a:buChar char="ü"/>
            </a:pPr>
            <a:r>
              <a:rPr lang="ru-RU" sz="1900" dirty="0" smtClean="0">
                <a:solidFill>
                  <a:srgbClr val="002060"/>
                </a:solidFill>
              </a:rPr>
              <a:t>С </a:t>
            </a:r>
            <a:r>
              <a:rPr lang="ru-RU" sz="1900" b="1" dirty="0" smtClean="0">
                <a:solidFill>
                  <a:srgbClr val="FF0000"/>
                </a:solidFill>
              </a:rPr>
              <a:t>21.01.2023</a:t>
            </a:r>
            <a:r>
              <a:rPr lang="ru-RU" sz="1900" dirty="0" smtClean="0">
                <a:solidFill>
                  <a:srgbClr val="002060"/>
                </a:solidFill>
              </a:rPr>
              <a:t> действуют особенности </a:t>
            </a:r>
            <a:r>
              <a:rPr lang="ru-RU" sz="1900" dirty="0">
                <a:solidFill>
                  <a:srgbClr val="002060"/>
                </a:solidFill>
              </a:rPr>
              <a:t>описания тест-полосок для определения содержания глюкозы в крови, </a:t>
            </a:r>
            <a:r>
              <a:rPr lang="ru-RU" sz="1900" dirty="0" smtClean="0">
                <a:solidFill>
                  <a:srgbClr val="002060"/>
                </a:solidFill>
              </a:rPr>
              <a:t>а также типовые </a:t>
            </a:r>
            <a:r>
              <a:rPr lang="ru-RU" sz="1900" dirty="0">
                <a:solidFill>
                  <a:srgbClr val="002060"/>
                </a:solidFill>
              </a:rPr>
              <a:t>условия контрактов, подлежащих </a:t>
            </a:r>
            <a:r>
              <a:rPr lang="ru-RU" sz="1900" dirty="0" smtClean="0">
                <a:solidFill>
                  <a:srgbClr val="002060"/>
                </a:solidFill>
              </a:rPr>
              <a:t>применению при </a:t>
            </a:r>
            <a:r>
              <a:rPr lang="ru-RU" sz="1900" dirty="0">
                <a:solidFill>
                  <a:srgbClr val="002060"/>
                </a:solidFill>
              </a:rPr>
              <a:t>осуществлении таких </a:t>
            </a:r>
            <a:r>
              <a:rPr lang="ru-RU" sz="1900" dirty="0" smtClean="0">
                <a:solidFill>
                  <a:srgbClr val="002060"/>
                </a:solidFill>
              </a:rPr>
              <a:t>закупок.</a:t>
            </a:r>
          </a:p>
          <a:p>
            <a:pPr marL="0" indent="363538" algn="just">
              <a:lnSpc>
                <a:spcPct val="100000"/>
              </a:lnSpc>
              <a:spcBef>
                <a:spcPts val="0"/>
              </a:spcBef>
              <a:buNone/>
            </a:pPr>
            <a:r>
              <a:rPr lang="ru-RU" sz="1900" dirty="0" smtClean="0">
                <a:solidFill>
                  <a:srgbClr val="002060"/>
                </a:solidFill>
              </a:rPr>
              <a:t>Кроме того, перечень </a:t>
            </a:r>
            <a:r>
              <a:rPr lang="ru-RU" sz="1900" dirty="0">
                <a:solidFill>
                  <a:srgbClr val="002060"/>
                </a:solidFill>
              </a:rPr>
              <a:t>отдельных видов медицинских изделий, происходящих из иностранных государств, в отношении которых устанавливаются </a:t>
            </a:r>
            <a:r>
              <a:rPr lang="ru-RU" sz="1900" dirty="0" smtClean="0">
                <a:solidFill>
                  <a:srgbClr val="002060"/>
                </a:solidFill>
              </a:rPr>
              <a:t>ограничения (ПП РФ № 102) </a:t>
            </a:r>
            <a:r>
              <a:rPr lang="ru-RU" sz="1900" dirty="0">
                <a:solidFill>
                  <a:srgbClr val="002060"/>
                </a:solidFill>
              </a:rPr>
              <a:t>дополняется кодом ОКПД2 21.20.23.110.</a:t>
            </a:r>
          </a:p>
          <a:p>
            <a:pPr marL="0" indent="363538" algn="just">
              <a:lnSpc>
                <a:spcPct val="100000"/>
              </a:lnSpc>
              <a:spcBef>
                <a:spcPts val="0"/>
              </a:spcBef>
              <a:buNone/>
            </a:pPr>
            <a:r>
              <a:rPr lang="ru-RU" sz="1900" dirty="0" smtClean="0">
                <a:solidFill>
                  <a:srgbClr val="002060"/>
                </a:solidFill>
              </a:rPr>
              <a:t>Также постановлением установлены </a:t>
            </a:r>
            <a:r>
              <a:rPr lang="ru-RU" sz="1900" dirty="0">
                <a:solidFill>
                  <a:srgbClr val="002060"/>
                </a:solidFill>
              </a:rPr>
              <a:t>следующие особенности описания тест-полосок </a:t>
            </a:r>
            <a:r>
              <a:rPr lang="ru-RU" sz="1900" dirty="0" smtClean="0">
                <a:solidFill>
                  <a:srgbClr val="002060"/>
                </a:solidFill>
              </a:rPr>
              <a:t>с </a:t>
            </a:r>
            <a:r>
              <a:rPr lang="ru-RU" sz="1900" dirty="0">
                <a:solidFill>
                  <a:srgbClr val="002060"/>
                </a:solidFill>
              </a:rPr>
              <a:t>такими кодами вида </a:t>
            </a:r>
            <a:r>
              <a:rPr lang="ru-RU" sz="1900" dirty="0" err="1">
                <a:solidFill>
                  <a:srgbClr val="002060"/>
                </a:solidFill>
              </a:rPr>
              <a:t>медизделия</a:t>
            </a:r>
            <a:r>
              <a:rPr lang="ru-RU" sz="1900" dirty="0">
                <a:solidFill>
                  <a:srgbClr val="002060"/>
                </a:solidFill>
              </a:rPr>
              <a:t>: 300680, 300690, 344110:</a:t>
            </a:r>
          </a:p>
          <a:p>
            <a:pPr marL="0" indent="363538" algn="just">
              <a:lnSpc>
                <a:spcPct val="100000"/>
              </a:lnSpc>
              <a:spcBef>
                <a:spcPts val="0"/>
              </a:spcBef>
              <a:buNone/>
            </a:pPr>
            <a:r>
              <a:rPr lang="ru-RU" sz="1900" dirty="0">
                <a:solidFill>
                  <a:srgbClr val="002060"/>
                </a:solidFill>
              </a:rPr>
              <a:t>- в описании объекта закупки не указываются </a:t>
            </a:r>
            <a:r>
              <a:rPr lang="ru-RU" sz="1900" dirty="0" smtClean="0">
                <a:solidFill>
                  <a:srgbClr val="002060"/>
                </a:solidFill>
              </a:rPr>
              <a:t>доп. </a:t>
            </a:r>
            <a:r>
              <a:rPr lang="ru-RU" sz="1900" dirty="0">
                <a:solidFill>
                  <a:srgbClr val="002060"/>
                </a:solidFill>
              </a:rPr>
              <a:t>информация и </a:t>
            </a:r>
            <a:r>
              <a:rPr lang="ru-RU" sz="1900" dirty="0" smtClean="0">
                <a:solidFill>
                  <a:srgbClr val="002060"/>
                </a:solidFill>
              </a:rPr>
              <a:t>доп. </a:t>
            </a:r>
            <a:r>
              <a:rPr lang="ru-RU" sz="1900" dirty="0">
                <a:solidFill>
                  <a:srgbClr val="002060"/>
                </a:solidFill>
              </a:rPr>
              <a:t>потребительские свойства, которые </a:t>
            </a:r>
            <a:r>
              <a:rPr lang="ru-RU" sz="1900" dirty="0" smtClean="0">
                <a:solidFill>
                  <a:srgbClr val="002060"/>
                </a:solidFill>
              </a:rPr>
              <a:t>не </a:t>
            </a:r>
            <a:r>
              <a:rPr lang="ru-RU" sz="1900" dirty="0">
                <a:solidFill>
                  <a:srgbClr val="002060"/>
                </a:solidFill>
              </a:rPr>
              <a:t>предусмотрены в позиции </a:t>
            </a:r>
            <a:r>
              <a:rPr lang="ru-RU" sz="1900" dirty="0" smtClean="0">
                <a:solidFill>
                  <a:srgbClr val="002060"/>
                </a:solidFill>
              </a:rPr>
              <a:t>КТРУ;</a:t>
            </a:r>
            <a:endParaRPr lang="ru-RU" sz="1900" dirty="0">
              <a:solidFill>
                <a:srgbClr val="002060"/>
              </a:solidFill>
            </a:endParaRPr>
          </a:p>
          <a:p>
            <a:pPr marL="0" indent="363538" algn="just">
              <a:lnSpc>
                <a:spcPct val="100000"/>
              </a:lnSpc>
              <a:spcBef>
                <a:spcPts val="0"/>
              </a:spcBef>
              <a:buNone/>
            </a:pPr>
            <a:r>
              <a:rPr lang="ru-RU" sz="1900" dirty="0">
                <a:solidFill>
                  <a:srgbClr val="002060"/>
                </a:solidFill>
              </a:rPr>
              <a:t>- если описание объекта закупки содержит указание на товарный знак тест-полосок, то необходимо указывать возможность поставки </a:t>
            </a:r>
            <a:r>
              <a:rPr lang="ru-RU" sz="1900" dirty="0" smtClean="0">
                <a:solidFill>
                  <a:srgbClr val="002060"/>
                </a:solidFill>
              </a:rPr>
              <a:t>эквивалента, </a:t>
            </a:r>
            <a:r>
              <a:rPr lang="ru-RU" sz="1900" dirty="0">
                <a:solidFill>
                  <a:srgbClr val="002060"/>
                </a:solidFill>
              </a:rPr>
              <a:t>а также наименование анализатора, для которого предназначаются тест-полоски и возможность безвозмездной передачи заказчику новых анализаторов, совместимых с поставляемыми тест-полосками;</a:t>
            </a:r>
          </a:p>
          <a:p>
            <a:pPr marL="0" indent="363538" algn="just">
              <a:lnSpc>
                <a:spcPct val="100000"/>
              </a:lnSpc>
              <a:spcBef>
                <a:spcPts val="0"/>
              </a:spcBef>
              <a:buNone/>
            </a:pPr>
            <a:r>
              <a:rPr lang="ru-RU" sz="1900" dirty="0" smtClean="0">
                <a:solidFill>
                  <a:srgbClr val="002060"/>
                </a:solidFill>
              </a:rPr>
              <a:t>- заказчик </a:t>
            </a:r>
            <a:r>
              <a:rPr lang="ru-RU" sz="1900" dirty="0">
                <a:solidFill>
                  <a:srgbClr val="002060"/>
                </a:solidFill>
              </a:rPr>
              <a:t>в описание объекта закупки может включать требования </a:t>
            </a:r>
            <a:r>
              <a:rPr lang="ru-RU" sz="1900" dirty="0" smtClean="0">
                <a:solidFill>
                  <a:srgbClr val="002060"/>
                </a:solidFill>
              </a:rPr>
              <a:t>об обучении </a:t>
            </a:r>
            <a:r>
              <a:rPr lang="ru-RU" sz="1900" dirty="0">
                <a:solidFill>
                  <a:srgbClr val="002060"/>
                </a:solidFill>
              </a:rPr>
              <a:t>сотрудников работе с новыми анализаторами, а также требование </a:t>
            </a:r>
            <a:r>
              <a:rPr lang="ru-RU" sz="1900" dirty="0" smtClean="0">
                <a:solidFill>
                  <a:srgbClr val="002060"/>
                </a:solidFill>
              </a:rPr>
              <a:t>к </a:t>
            </a:r>
            <a:r>
              <a:rPr lang="ru-RU" sz="1900" dirty="0">
                <a:solidFill>
                  <a:srgbClr val="002060"/>
                </a:solidFill>
              </a:rPr>
              <a:t>гарантийным обязательствам для таких </a:t>
            </a:r>
            <a:r>
              <a:rPr lang="ru-RU" sz="1900" dirty="0" smtClean="0">
                <a:solidFill>
                  <a:srgbClr val="002060"/>
                </a:solidFill>
              </a:rPr>
              <a:t>анализаторов.</a:t>
            </a:r>
          </a:p>
          <a:p>
            <a:pPr marL="0" indent="363538" algn="just">
              <a:lnSpc>
                <a:spcPct val="100000"/>
              </a:lnSpc>
              <a:spcBef>
                <a:spcPts val="0"/>
              </a:spcBef>
              <a:buNone/>
            </a:pPr>
            <a:r>
              <a:rPr lang="ru-RU" sz="1900" dirty="0" smtClean="0">
                <a:solidFill>
                  <a:srgbClr val="FF0000"/>
                </a:solidFill>
              </a:rPr>
              <a:t>(ПП </a:t>
            </a:r>
            <a:r>
              <a:rPr lang="ru-RU" sz="1900" dirty="0">
                <a:solidFill>
                  <a:srgbClr val="FF0000"/>
                </a:solidFill>
              </a:rPr>
              <a:t>РФ от 12.01.2023 № 10) </a:t>
            </a:r>
          </a:p>
          <a:p>
            <a:pPr marL="0" indent="444500" algn="just">
              <a:lnSpc>
                <a:spcPct val="100000"/>
              </a:lnSpc>
              <a:spcBef>
                <a:spcPts val="0"/>
              </a:spcBef>
              <a:buNone/>
            </a:pPr>
            <a:endParaRPr lang="ru-RU" sz="2400" dirty="0">
              <a:solidFill>
                <a:srgbClr val="FF0000"/>
              </a:solidFill>
            </a:endParaRPr>
          </a:p>
        </p:txBody>
      </p:sp>
      <p:sp>
        <p:nvSpPr>
          <p:cNvPr id="7" name="Прямоугольник 6"/>
          <p:cNvSpPr/>
          <p:nvPr/>
        </p:nvSpPr>
        <p:spPr>
          <a:xfrm>
            <a:off x="0" y="6311900"/>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357414" y="590307"/>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381771" y="133579"/>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spTree>
    <p:extLst>
      <p:ext uri="{BB962C8B-B14F-4D97-AF65-F5344CB8AC3E}">
        <p14:creationId xmlns:p14="http://schemas.microsoft.com/office/powerpoint/2010/main" val="2813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5/1620263844_53-phonoteka_org-p-fon-dlya-prezentatsii-strogii-no-krasivi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14811"/>
            <a:ext cx="12191999" cy="1910846"/>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629598" y="297199"/>
            <a:ext cx="10515600" cy="1325563"/>
          </a:xfrm>
        </p:spPr>
        <p:txBody>
          <a:bodyPr>
            <a:normAutofit/>
          </a:bodyPr>
          <a:lstStyle/>
          <a:p>
            <a:pPr algn="ctr"/>
            <a:r>
              <a:rPr lang="ru-RU" b="1" dirty="0" smtClean="0">
                <a:solidFill>
                  <a:srgbClr val="002060"/>
                </a:solidFill>
                <a:latin typeface="+mn-lt"/>
              </a:rPr>
              <a:t>ИЗМЕНЕНИЯ В ПОСТАНОВЛЕНИЕ № 353</a:t>
            </a:r>
            <a:endParaRPr lang="ru-RU" b="1" dirty="0">
              <a:solidFill>
                <a:srgbClr val="002060"/>
              </a:solidFill>
              <a:latin typeface="+mn-lt"/>
              <a:ea typeface="+mn-ea"/>
              <a:cs typeface="+mn-cs"/>
            </a:endParaRPr>
          </a:p>
        </p:txBody>
      </p:sp>
      <p:sp>
        <p:nvSpPr>
          <p:cNvPr id="5" name="Объект 4"/>
          <p:cNvSpPr>
            <a:spLocks noGrp="1"/>
          </p:cNvSpPr>
          <p:nvPr>
            <p:ph idx="1"/>
          </p:nvPr>
        </p:nvSpPr>
        <p:spPr>
          <a:xfrm>
            <a:off x="452102" y="1516849"/>
            <a:ext cx="7979204" cy="4676145"/>
          </a:xfrm>
        </p:spPr>
        <p:txBody>
          <a:bodyPr>
            <a:noAutofit/>
          </a:bodyPr>
          <a:lstStyle/>
          <a:p>
            <a:pPr marL="0" indent="360000" algn="just">
              <a:lnSpc>
                <a:spcPct val="100000"/>
              </a:lnSpc>
              <a:spcBef>
                <a:spcPts val="0"/>
              </a:spcBef>
              <a:buFont typeface="Wingdings" panose="05000000000000000000" pitchFamily="2" charset="2"/>
              <a:buChar char="ü"/>
            </a:pPr>
            <a:r>
              <a:rPr lang="ru-RU" sz="2400" dirty="0" smtClean="0">
                <a:solidFill>
                  <a:srgbClr val="002060"/>
                </a:solidFill>
              </a:rPr>
              <a:t>С </a:t>
            </a:r>
            <a:r>
              <a:rPr lang="ru-RU" sz="2400" b="1" dirty="0" smtClean="0">
                <a:solidFill>
                  <a:srgbClr val="FF0000"/>
                </a:solidFill>
              </a:rPr>
              <a:t>26.01.2023</a:t>
            </a:r>
            <a:r>
              <a:rPr lang="ru-RU" sz="2400" dirty="0" smtClean="0">
                <a:solidFill>
                  <a:srgbClr val="002060"/>
                </a:solidFill>
              </a:rPr>
              <a:t> действуют изменения, внесённые в ПП РФ от </a:t>
            </a:r>
            <a:r>
              <a:rPr lang="ru-RU" sz="2400" dirty="0">
                <a:solidFill>
                  <a:srgbClr val="002060"/>
                </a:solidFill>
              </a:rPr>
              <a:t>12.03.2022 № </a:t>
            </a:r>
            <a:r>
              <a:rPr lang="ru-RU" sz="2400" dirty="0" smtClean="0">
                <a:solidFill>
                  <a:srgbClr val="002060"/>
                </a:solidFill>
              </a:rPr>
              <a:t>353 «Об </a:t>
            </a:r>
            <a:r>
              <a:rPr lang="ru-RU" sz="2400" dirty="0">
                <a:solidFill>
                  <a:srgbClr val="002060"/>
                </a:solidFill>
              </a:rPr>
              <a:t>особенностях разрешительной деятельности в Российской Федерации в 2022 и 2023 </a:t>
            </a:r>
            <a:r>
              <a:rPr lang="ru-RU" sz="2400" dirty="0" smtClean="0">
                <a:solidFill>
                  <a:srgbClr val="002060"/>
                </a:solidFill>
              </a:rPr>
              <a:t>годах», которые предусматривают продление </a:t>
            </a:r>
            <a:r>
              <a:rPr lang="ru-RU" sz="2400" dirty="0">
                <a:solidFill>
                  <a:srgbClr val="002060"/>
                </a:solidFill>
              </a:rPr>
              <a:t>на 12 месяцев действие срочных разрешений, сроки действия которых истекают/истекли в 2023 году. </a:t>
            </a:r>
            <a:endParaRPr lang="ru-RU" sz="2400" dirty="0" smtClean="0">
              <a:solidFill>
                <a:srgbClr val="002060"/>
              </a:solidFill>
            </a:endParaRPr>
          </a:p>
          <a:p>
            <a:pPr marL="0" indent="360000" algn="just">
              <a:lnSpc>
                <a:spcPct val="100000"/>
              </a:lnSpc>
              <a:spcBef>
                <a:spcPts val="0"/>
              </a:spcBef>
              <a:buNone/>
            </a:pPr>
            <a:r>
              <a:rPr lang="ru-RU" sz="2400" dirty="0" smtClean="0">
                <a:solidFill>
                  <a:srgbClr val="002060"/>
                </a:solidFill>
              </a:rPr>
              <a:t>В </a:t>
            </a:r>
            <a:r>
              <a:rPr lang="ru-RU" sz="2400" dirty="0">
                <a:solidFill>
                  <a:srgbClr val="002060"/>
                </a:solidFill>
              </a:rPr>
              <a:t>их числе - лицензии на телевизионное вещание, радиовещание, государственная регистрация лекарственных препаратов для ветеринарного применения и отдельные виды санитарно-эпидемиологических </a:t>
            </a:r>
            <a:r>
              <a:rPr lang="ru-RU" sz="2400" dirty="0" smtClean="0">
                <a:solidFill>
                  <a:srgbClr val="002060"/>
                </a:solidFill>
              </a:rPr>
              <a:t>заключений.</a:t>
            </a:r>
          </a:p>
          <a:p>
            <a:pPr marL="0" indent="360000" algn="just">
              <a:lnSpc>
                <a:spcPct val="100000"/>
              </a:lnSpc>
              <a:spcBef>
                <a:spcPts val="0"/>
              </a:spcBef>
              <a:buNone/>
            </a:pPr>
            <a:r>
              <a:rPr lang="ru-RU" sz="2400" dirty="0" smtClean="0">
                <a:solidFill>
                  <a:srgbClr val="FF0000"/>
                </a:solidFill>
              </a:rPr>
              <a:t>(ПП РФ от </a:t>
            </a:r>
            <a:r>
              <a:rPr lang="ru-RU" sz="2400" dirty="0">
                <a:solidFill>
                  <a:srgbClr val="FF0000"/>
                </a:solidFill>
              </a:rPr>
              <a:t>23.01.2023 № </a:t>
            </a:r>
            <a:r>
              <a:rPr lang="ru-RU" sz="2400" dirty="0" smtClean="0">
                <a:solidFill>
                  <a:srgbClr val="FF0000"/>
                </a:solidFill>
              </a:rPr>
              <a:t>63)</a:t>
            </a:r>
            <a:endParaRPr lang="ru-RU" sz="2400" dirty="0">
              <a:solidFill>
                <a:srgbClr val="FF0000"/>
              </a:solidFill>
            </a:endParaRPr>
          </a:p>
        </p:txBody>
      </p:sp>
      <p:sp>
        <p:nvSpPr>
          <p:cNvPr id="7" name="Прямоугольник 6"/>
          <p:cNvSpPr/>
          <p:nvPr/>
        </p:nvSpPr>
        <p:spPr>
          <a:xfrm>
            <a:off x="0" y="6614931"/>
            <a:ext cx="12192000" cy="2430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H="1" flipV="1">
            <a:off x="2217013" y="428942"/>
            <a:ext cx="9340769" cy="4"/>
          </a:xfrm>
          <a:prstGeom prst="line">
            <a:avLst/>
          </a:prstGeom>
          <a:ln w="4445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print"/>
          <a:stretch>
            <a:fillRect/>
          </a:stretch>
        </p:blipFill>
        <p:spPr>
          <a:xfrm>
            <a:off x="288171" y="152548"/>
            <a:ext cx="1481827" cy="1196942"/>
          </a:xfrm>
          <a:prstGeom prst="rect">
            <a:avLst/>
          </a:prstGeom>
          <a:effectLst>
            <a:outerShdw blurRad="50800" dist="38100" dir="5400000" algn="t" rotWithShape="0">
              <a:prstClr val="black">
                <a:alpha val="40000"/>
              </a:prstClr>
            </a:outerShdw>
          </a:effectLst>
        </p:spPr>
      </p:pic>
      <p:sp>
        <p:nvSpPr>
          <p:cNvPr id="11" name="Объект 4"/>
          <p:cNvSpPr txBox="1">
            <a:spLocks/>
          </p:cNvSpPr>
          <p:nvPr/>
        </p:nvSpPr>
        <p:spPr>
          <a:xfrm>
            <a:off x="148389" y="3677474"/>
            <a:ext cx="5130503" cy="216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ru-RU" sz="2400" dirty="0">
              <a:solidFill>
                <a:srgbClr val="002060"/>
              </a:solidFill>
            </a:endParaRPr>
          </a:p>
        </p:txBody>
      </p:sp>
      <p:pic>
        <p:nvPicPr>
          <p:cNvPr id="2" name="Picture 2" descr="https://uralzvs.ru/assets/images/preim/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776" y="2040686"/>
            <a:ext cx="2563892" cy="323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0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3679</TotalTime>
  <Words>1481</Words>
  <Application>Microsoft Office PowerPoint</Application>
  <PresentationFormat>Широкоэкранный</PresentationFormat>
  <Paragraphs>151</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Calibri</vt:lpstr>
      <vt:lpstr>Calibri Light</vt:lpstr>
      <vt:lpstr>Geometria</vt:lpstr>
      <vt:lpstr>PT Astra Serif</vt:lpstr>
      <vt:lpstr>Segoe UI</vt:lpstr>
      <vt:lpstr>Times New Roman</vt:lpstr>
      <vt:lpstr>Wingdings</vt:lpstr>
      <vt:lpstr>Тема Office</vt:lpstr>
      <vt:lpstr>Презентация PowerPoint</vt:lpstr>
      <vt:lpstr>Презентация PowerPoint</vt:lpstr>
      <vt:lpstr>ИЗМЕНЕНИЯ В ПОСТАНОВЛЕНИЯ № 2024 и № 2271</vt:lpstr>
      <vt:lpstr>ИЗМЕНЕНИЯ В ПОСТАНОВЛЕНИЕ № 719</vt:lpstr>
      <vt:lpstr>ИЗМЕНЕНИЯ В ПОСТАНОВЛЕНИЕ № 1236</vt:lpstr>
      <vt:lpstr>ИЗМЕНЕНИЯ В ПОСТАНОВЛЕНИЕ № 680</vt:lpstr>
      <vt:lpstr>ПОСТАНОВЛЕНИЕ № 2559</vt:lpstr>
      <vt:lpstr>ПОСТАНОВЛЕНИЕ № 10 </vt:lpstr>
      <vt:lpstr>ИЗМЕНЕНИЯ В ПОСТАНОВЛЕНИЕ № 353</vt:lpstr>
      <vt:lpstr>ПРИКАЗ МИНСТРОЯ № 648/ПР</vt:lpstr>
      <vt:lpstr>ПРИКАЗ МИНСТРОЯ № 904/ПР </vt:lpstr>
      <vt:lpstr>РЕГИОНАЛЬНЫЕ АКТЫ</vt:lpstr>
      <vt:lpstr>РЕГИОНАЛЬНЫЕ АКТЫ</vt:lpstr>
      <vt:lpstr>Презентация PowerPoint</vt:lpstr>
      <vt:lpstr>РЕЕСТР КОНТРАКТОВ</vt:lpstr>
      <vt:lpstr>СРОК</vt:lpstr>
      <vt:lpstr>РЕГЛАМЕНТЫ РАБОТЫ В ЕИС</vt:lpstr>
      <vt:lpstr>Презентация PowerPoint</vt:lpstr>
      <vt:lpstr>АДМИНИСТРАТИВНАЯ ОТВЕТСТВЕННОСТЬ</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Ульянова Ксения Игоревна</dc:creator>
  <cp:lastModifiedBy>Ульянова Ксения Игоревна</cp:lastModifiedBy>
  <cp:revision>217</cp:revision>
  <cp:lastPrinted>2023-02-02T08:05:32Z</cp:lastPrinted>
  <dcterms:created xsi:type="dcterms:W3CDTF">2022-06-09T10:21:49Z</dcterms:created>
  <dcterms:modified xsi:type="dcterms:W3CDTF">2023-02-03T05:46:01Z</dcterms:modified>
</cp:coreProperties>
</file>