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87" r:id="rId4"/>
    <p:sldId id="278" r:id="rId5"/>
    <p:sldId id="301" r:id="rId6"/>
    <p:sldId id="308" r:id="rId7"/>
    <p:sldId id="302" r:id="rId8"/>
    <p:sldId id="303" r:id="rId9"/>
    <p:sldId id="258" r:id="rId10"/>
    <p:sldId id="304" r:id="rId11"/>
    <p:sldId id="306" r:id="rId12"/>
    <p:sldId id="307" r:id="rId13"/>
    <p:sldId id="305" r:id="rId14"/>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5DF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113" d="100"/>
          <a:sy n="113" d="100"/>
        </p:scale>
        <p:origin x="4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08669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374375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134119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70041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48769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87322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380075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34019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89427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47154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EF81CB-372F-4B08-A39B-AF3D33FE9BA0}" type="datetimeFigureOut">
              <a:rPr lang="ru-RU" smtClean="0"/>
              <a:pPr/>
              <a:t>30.05.2023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328322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F81CB-372F-4B08-A39B-AF3D33FE9BA0}" type="datetimeFigureOut">
              <a:rPr lang="ru-RU" smtClean="0"/>
              <a:pPr/>
              <a:t>30.05.2023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98836-2857-4CA1-80AF-AF427E7968F6}" type="slidenum">
              <a:rPr lang="ru-RU" smtClean="0"/>
              <a:pPr/>
              <a:t>‹#›</a:t>
            </a:fld>
            <a:endParaRPr lang="ru-RU"/>
          </a:p>
        </p:txBody>
      </p:sp>
    </p:spTree>
    <p:extLst>
      <p:ext uri="{BB962C8B-B14F-4D97-AF65-F5344CB8AC3E}">
        <p14:creationId xmlns:p14="http://schemas.microsoft.com/office/powerpoint/2010/main" val="130350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7" y="0"/>
            <a:ext cx="12192000" cy="6858000"/>
          </a:xfrm>
          <a:prstGeom prst="rect">
            <a:avLst/>
          </a:prstGeom>
          <a:blipFill dpi="0" rotWithShape="1">
            <a:blip r:embed="rId2" cstate="print"/>
            <a:srcRect/>
            <a:stretch>
              <a:fillRect/>
            </a:stretch>
          </a:blipFill>
        </p:spPr>
        <p:txBody>
          <a:bodyPr wrap="square" lIns="0" tIns="0" rIns="0" bIns="0" rtlCol="0"/>
          <a:lstStyle/>
          <a:p>
            <a:pPr marL="2758422" marR="2748841" algn="ctr">
              <a:lnSpc>
                <a:spcPct val="126299"/>
              </a:lnSpc>
              <a:spcBef>
                <a:spcPts val="119"/>
              </a:spcBef>
            </a:pPr>
            <a:endParaRPr lang="ru-RU" sz="2263" dirty="0">
              <a:latin typeface="Geometria"/>
              <a:cs typeface="Geometria"/>
            </a:endParaRPr>
          </a:p>
        </p:txBody>
      </p:sp>
      <p:sp>
        <p:nvSpPr>
          <p:cNvPr id="3" name="Заголовок 2"/>
          <p:cNvSpPr>
            <a:spLocks noGrp="1"/>
          </p:cNvSpPr>
          <p:nvPr>
            <p:ph type="ctrTitle"/>
          </p:nvPr>
        </p:nvSpPr>
        <p:spPr/>
        <p:txBody>
          <a:bodyPr/>
          <a:lstStyle/>
          <a:p>
            <a:endParaRPr lang="ru-RU"/>
          </a:p>
        </p:txBody>
      </p:sp>
      <p:sp>
        <p:nvSpPr>
          <p:cNvPr id="5" name="Подзаголовок 4"/>
          <p:cNvSpPr>
            <a:spLocks noGrp="1"/>
          </p:cNvSpPr>
          <p:nvPr>
            <p:ph type="subTitle" idx="1"/>
          </p:nvPr>
        </p:nvSpPr>
        <p:spPr/>
        <p:txBody>
          <a:bodyPr/>
          <a:lstStyle/>
          <a:p>
            <a:endParaRPr lang="ru-RU"/>
          </a:p>
        </p:txBody>
      </p:sp>
      <p:pic>
        <p:nvPicPr>
          <p:cNvPr id="4" name="Объект 3"/>
          <p:cNvPicPr>
            <a:picLocks noGrp="1" noChangeAspect="1"/>
          </p:cNvPicPr>
          <p:nvPr>
            <p:ph idx="4294967295"/>
          </p:nvPr>
        </p:nvPicPr>
        <p:blipFill>
          <a:blip r:embed="rId3"/>
          <a:stretch>
            <a:fillRect/>
          </a:stretch>
        </p:blipFill>
        <p:spPr>
          <a:xfrm>
            <a:off x="-6" y="0"/>
            <a:ext cx="12192000" cy="6858000"/>
          </a:xfrm>
          <a:prstGeom prst="rect">
            <a:avLst/>
          </a:prstGeom>
          <a:gradFill>
            <a:gsLst>
              <a:gs pos="0">
                <a:schemeClr val="bg1"/>
              </a:gs>
              <a:gs pos="21000">
                <a:srgbClr val="4FBAAD"/>
              </a:gs>
              <a:gs pos="54000">
                <a:srgbClr val="009DB1"/>
              </a:gs>
              <a:gs pos="81000">
                <a:srgbClr val="006581"/>
              </a:gs>
            </a:gsLst>
            <a:lin ang="10800000" scaled="1"/>
          </a:gradFill>
        </p:spPr>
      </p:pic>
      <p:sp>
        <p:nvSpPr>
          <p:cNvPr id="6" name="Прямоугольник 5"/>
          <p:cNvSpPr/>
          <p:nvPr/>
        </p:nvSpPr>
        <p:spPr>
          <a:xfrm>
            <a:off x="249382" y="2354600"/>
            <a:ext cx="11839523" cy="268804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968" marR="6387" algn="ctr">
              <a:spcBef>
                <a:spcPts val="126"/>
              </a:spcBef>
            </a:pPr>
            <a:r>
              <a:rPr lang="ru-RU" sz="3200" b="1" dirty="0" smtClean="0"/>
              <a:t>МЕТОДИЧЕСКИЙ ВЕБИНАР ПО ТЕМЕ: </a:t>
            </a:r>
          </a:p>
          <a:p>
            <a:pPr marL="15968" marR="6387" algn="ctr">
              <a:spcBef>
                <a:spcPts val="126"/>
              </a:spcBef>
            </a:pPr>
            <a:r>
              <a:rPr lang="ru-RU" sz="4000" b="1" dirty="0" smtClean="0"/>
              <a:t>ИЗМЕНЕНИЕ СУЩЕСТВЕННЫХ УСЛОВИЙ КОНТРАКТОВ: ОСНОВАНИЯ, ПОРЯДОК, СРОКИ, ПРОБЛЕМНЫЕ ВОПРОСЫ</a:t>
            </a:r>
            <a:endParaRPr lang="ru-RU" sz="4400" b="1" spc="19" dirty="0">
              <a:effectLst>
                <a:outerShdw blurRad="38100" dist="38100" dir="2700000" algn="tl">
                  <a:srgbClr val="000000">
                    <a:alpha val="43137"/>
                  </a:srgbClr>
                </a:outerShdw>
              </a:effectLst>
              <a:cs typeface="Segoe UI" panose="020B0502040204020203" pitchFamily="34" charset="0"/>
            </a:endParaRPr>
          </a:p>
        </p:txBody>
      </p:sp>
      <p:sp>
        <p:nvSpPr>
          <p:cNvPr id="9" name="Text Box 13">
            <a:extLst>
              <a:ext uri="{FF2B5EF4-FFF2-40B4-BE49-F238E27FC236}">
                <a16:creationId xmlns="" xmlns:a16="http://schemas.microsoft.com/office/drawing/2014/main" id="{7B0408AD-F06C-4A19-B50F-8A8066C8A1BB}"/>
              </a:ext>
            </a:extLst>
          </p:cNvPr>
          <p:cNvSpPr txBox="1">
            <a:spLocks noChangeArrowheads="1"/>
          </p:cNvSpPr>
          <p:nvPr/>
        </p:nvSpPr>
        <p:spPr bwMode="auto">
          <a:xfrm>
            <a:off x="1379533" y="6327246"/>
            <a:ext cx="9432925" cy="461665"/>
          </a:xfrm>
          <a:prstGeom prst="rect">
            <a:avLst/>
          </a:prstGeom>
          <a:noFill/>
          <a:ln w="9525">
            <a:noFill/>
            <a:miter lim="800000"/>
            <a:headEnd/>
            <a:tailEnd/>
          </a:ln>
        </p:spPr>
        <p:txBody>
          <a:bodyPr>
            <a:spAutoFit/>
          </a:bodyPr>
          <a:lstStyle/>
          <a:p>
            <a:pPr algn="ctr" eaLnBrk="1" hangingPunct="1"/>
            <a:r>
              <a:rPr lang="ru-RU" altLang="ru-RU" sz="2400" b="1" dirty="0">
                <a:solidFill>
                  <a:srgbClr val="002060"/>
                </a:solidFill>
                <a:effectLst>
                  <a:outerShdw blurRad="38100" dist="38100" dir="2700000" algn="tl">
                    <a:srgbClr val="000000">
                      <a:alpha val="43137"/>
                    </a:srgbClr>
                  </a:outerShdw>
                </a:effectLst>
                <a:ea typeface="PT Astra Serif" pitchFamily="18" charset="0"/>
                <a:cs typeface="Arial" charset="0"/>
              </a:rPr>
              <a:t>Ульяновск,  </a:t>
            </a:r>
            <a:r>
              <a:rPr lang="ru-RU" altLang="ru-RU" sz="2400" b="1" dirty="0" smtClean="0">
                <a:solidFill>
                  <a:srgbClr val="002060"/>
                </a:solidFill>
                <a:effectLst>
                  <a:outerShdw blurRad="38100" dist="38100" dir="2700000" algn="tl">
                    <a:srgbClr val="000000">
                      <a:alpha val="43137"/>
                    </a:srgbClr>
                  </a:outerShdw>
                </a:effectLst>
                <a:ea typeface="PT Astra Serif" pitchFamily="18" charset="0"/>
                <a:cs typeface="Arial" charset="0"/>
              </a:rPr>
              <a:t>2023</a:t>
            </a:r>
            <a:endParaRPr lang="ru-RU" altLang="ru-RU" sz="2400" b="1" dirty="0">
              <a:solidFill>
                <a:srgbClr val="002060"/>
              </a:solidFill>
              <a:effectLst>
                <a:outerShdw blurRad="38100" dist="38100" dir="2700000" algn="tl">
                  <a:srgbClr val="000000">
                    <a:alpha val="43137"/>
                  </a:srgbClr>
                </a:outerShdw>
              </a:effectLst>
              <a:ea typeface="PT Astra Serif" pitchFamily="18" charset="0"/>
              <a:cs typeface="Arial" charset="0"/>
            </a:endParaRPr>
          </a:p>
        </p:txBody>
      </p:sp>
      <p:sp>
        <p:nvSpPr>
          <p:cNvPr id="13" name="Объект 4"/>
          <p:cNvSpPr txBox="1">
            <a:spLocks/>
          </p:cNvSpPr>
          <p:nvPr/>
        </p:nvSpPr>
        <p:spPr>
          <a:xfrm>
            <a:off x="382239" y="630373"/>
            <a:ext cx="11427509" cy="10507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3200" b="1" dirty="0" smtClean="0">
                <a:solidFill>
                  <a:schemeClr val="accent5">
                    <a:lumMod val="50000"/>
                  </a:schemeClr>
                </a:solidFill>
                <a:effectLst>
                  <a:outerShdw blurRad="38100" dist="38100" dir="2700000" algn="tl">
                    <a:srgbClr val="000000">
                      <a:alpha val="43137"/>
                    </a:srgbClr>
                  </a:outerShdw>
                </a:effectLst>
              </a:rPr>
              <a:t>Агентство государственных закупок </a:t>
            </a:r>
          </a:p>
          <a:p>
            <a:r>
              <a:rPr lang="ru-RU" sz="3200" b="1" dirty="0" smtClean="0">
                <a:solidFill>
                  <a:schemeClr val="accent5">
                    <a:lumMod val="50000"/>
                  </a:schemeClr>
                </a:solidFill>
                <a:effectLst>
                  <a:outerShdw blurRad="38100" dist="38100" dir="2700000" algn="tl">
                    <a:srgbClr val="000000">
                      <a:alpha val="43137"/>
                    </a:srgbClr>
                  </a:outerShdw>
                </a:effectLst>
              </a:rPr>
              <a:t>Ульяновской области</a:t>
            </a:r>
            <a:endParaRPr lang="ru-RU" sz="3200" b="1" dirty="0">
              <a:solidFill>
                <a:schemeClr val="accent5">
                  <a:lumMod val="50000"/>
                </a:schemeClr>
              </a:solidFill>
              <a:effectLst>
                <a:outerShdw blurRad="38100" dist="38100" dir="2700000" algn="tl">
                  <a:srgbClr val="000000">
                    <a:alpha val="43137"/>
                  </a:srgbClr>
                </a:outerShdw>
              </a:effectLst>
            </a:endParaRPr>
          </a:p>
        </p:txBody>
      </p:sp>
      <p:pic>
        <p:nvPicPr>
          <p:cNvPr id="11" name="Рисунок 10"/>
          <p:cNvPicPr/>
          <p:nvPr/>
        </p:nvPicPr>
        <p:blipFill>
          <a:blip r:embed="rId4" cstate="print"/>
          <a:stretch>
            <a:fillRect/>
          </a:stretch>
        </p:blipFill>
        <p:spPr>
          <a:xfrm>
            <a:off x="10347158" y="150944"/>
            <a:ext cx="1481827" cy="119694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13518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638925"/>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30974" y="365124"/>
            <a:ext cx="10515600" cy="844551"/>
          </a:xfrm>
        </p:spPr>
        <p:txBody>
          <a:bodyPr>
            <a:normAutofit/>
          </a:bodyPr>
          <a:lstStyle/>
          <a:p>
            <a:pPr algn="ctr"/>
            <a:r>
              <a:rPr lang="ru-RU" sz="3900" b="1" dirty="0" smtClean="0">
                <a:solidFill>
                  <a:srgbClr val="002060"/>
                </a:solidFill>
                <a:latin typeface="+mn-lt"/>
              </a:rPr>
              <a:t>СЛУЧАИ ПО ПП РФ № 680</a:t>
            </a:r>
            <a:endParaRPr lang="ru-RU" sz="3900" b="1" dirty="0">
              <a:solidFill>
                <a:srgbClr val="002060"/>
              </a:solidFill>
              <a:latin typeface="+mn-lt"/>
            </a:endParaRPr>
          </a:p>
        </p:txBody>
      </p:sp>
      <p:sp>
        <p:nvSpPr>
          <p:cNvPr id="5" name="Объект 4"/>
          <p:cNvSpPr>
            <a:spLocks noGrp="1"/>
          </p:cNvSpPr>
          <p:nvPr>
            <p:ph idx="1"/>
          </p:nvPr>
        </p:nvSpPr>
        <p:spPr>
          <a:xfrm>
            <a:off x="148389" y="1209676"/>
            <a:ext cx="11815011" cy="444366"/>
          </a:xfrm>
        </p:spPr>
        <p:txBody>
          <a:bodyPr>
            <a:noAutofit/>
          </a:bodyPr>
          <a:lstStyle/>
          <a:p>
            <a:pPr marL="0" indent="266700" algn="ctr">
              <a:lnSpc>
                <a:spcPct val="100000"/>
              </a:lnSpc>
              <a:spcBef>
                <a:spcPts val="0"/>
              </a:spcBef>
              <a:buNone/>
            </a:pPr>
            <a:r>
              <a:rPr lang="ru-RU" sz="1800" dirty="0" smtClean="0">
                <a:solidFill>
                  <a:srgbClr val="FF0000"/>
                </a:solidFill>
              </a:rPr>
              <a:t>В </a:t>
            </a:r>
            <a:r>
              <a:rPr lang="ru-RU" sz="1800" dirty="0">
                <a:solidFill>
                  <a:srgbClr val="FF0000"/>
                </a:solidFill>
              </a:rPr>
              <a:t>2023 году </a:t>
            </a:r>
            <a:r>
              <a:rPr lang="ru-RU" sz="1800" dirty="0" smtClean="0">
                <a:solidFill>
                  <a:srgbClr val="FF0000"/>
                </a:solidFill>
              </a:rPr>
              <a:t>допускается изменить </a:t>
            </a:r>
            <a:r>
              <a:rPr lang="ru-RU" sz="1800" dirty="0">
                <a:solidFill>
                  <a:srgbClr val="FF0000"/>
                </a:solidFill>
              </a:rPr>
              <a:t>следующие существенные условия</a:t>
            </a:r>
            <a:r>
              <a:rPr lang="ru-RU" sz="1800" dirty="0" smtClean="0">
                <a:solidFill>
                  <a:srgbClr val="FF0000"/>
                </a:solidFill>
              </a:rPr>
              <a:t>:</a:t>
            </a:r>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12" name="Рисунок 11"/>
          <p:cNvPicPr/>
          <p:nvPr/>
        </p:nvPicPr>
        <p:blipFill>
          <a:blip r:embed="rId3" cstate="print"/>
          <a:stretch>
            <a:fillRect/>
          </a:stretch>
        </p:blipFill>
        <p:spPr>
          <a:xfrm>
            <a:off x="66778" y="13666"/>
            <a:ext cx="1248445" cy="973625"/>
          </a:xfrm>
          <a:prstGeom prst="rect">
            <a:avLst/>
          </a:prstGeom>
          <a:effectLst>
            <a:outerShdw blurRad="50800" dist="38100" dir="5400000" algn="t" rotWithShape="0">
              <a:prstClr val="black">
                <a:alpha val="40000"/>
              </a:prstClr>
            </a:outerShdw>
          </a:effectLst>
        </p:spPr>
      </p:pic>
      <p:cxnSp>
        <p:nvCxnSpPr>
          <p:cNvPr id="13" name="Прямая соединительная линия 12"/>
          <p:cNvCxnSpPr/>
          <p:nvPr/>
        </p:nvCxnSpPr>
        <p:spPr>
          <a:xfrm flipH="1" flipV="1">
            <a:off x="1393826" y="312859"/>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1938091305"/>
              </p:ext>
            </p:extLst>
          </p:nvPr>
        </p:nvGraphicFramePr>
        <p:xfrm>
          <a:off x="304800" y="1773992"/>
          <a:ext cx="11325225" cy="4447542"/>
        </p:xfrm>
        <a:graphic>
          <a:graphicData uri="http://schemas.openxmlformats.org/drawingml/2006/table">
            <a:tbl>
              <a:tblPr firstRow="1" bandRow="1">
                <a:tableStyleId>{5C22544A-7EE6-4342-B048-85BDC9FD1C3A}</a:tableStyleId>
              </a:tblPr>
              <a:tblGrid>
                <a:gridCol w="828675"/>
                <a:gridCol w="10496550"/>
              </a:tblGrid>
              <a:tr h="276225">
                <a:tc>
                  <a:txBody>
                    <a:bodyPr/>
                    <a:lstStyle/>
                    <a:p>
                      <a:pPr algn="ctr"/>
                      <a:r>
                        <a:rPr lang="ru-RU" sz="1400" dirty="0" smtClean="0"/>
                        <a:t>ПУНКТ</a:t>
                      </a:r>
                      <a:endParaRPr lang="ru-RU" sz="1400" dirty="0">
                        <a:latin typeface="+mn-lt"/>
                      </a:endParaRPr>
                    </a:p>
                  </a:txBody>
                  <a:tcPr/>
                </a:tc>
                <a:tc>
                  <a:txBody>
                    <a:bodyPr/>
                    <a:lstStyle/>
                    <a:p>
                      <a:pPr algn="ctr"/>
                      <a:r>
                        <a:rPr lang="ru-RU" sz="1400" dirty="0" smtClean="0"/>
                        <a:t>УСЛОВИЕ</a:t>
                      </a:r>
                      <a:endParaRPr lang="ru-RU" sz="1400" dirty="0"/>
                    </a:p>
                  </a:txBody>
                  <a:tcPr/>
                </a:tc>
              </a:tr>
              <a:tr h="538965">
                <a:tc>
                  <a:txBody>
                    <a:bodyPr/>
                    <a:lstStyle/>
                    <a:p>
                      <a:pPr algn="ctr">
                        <a:lnSpc>
                          <a:spcPct val="107000"/>
                        </a:lnSpc>
                        <a:spcAft>
                          <a:spcPts val="0"/>
                        </a:spcAft>
                      </a:pPr>
                      <a:r>
                        <a:rPr lang="ru-RU" sz="1400" dirty="0" smtClean="0">
                          <a:solidFill>
                            <a:srgbClr val="002060"/>
                          </a:solidFill>
                        </a:rPr>
                        <a:t>а) </a:t>
                      </a: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400" dirty="0" smtClean="0">
                          <a:solidFill>
                            <a:srgbClr val="002060"/>
                          </a:solidFill>
                        </a:rPr>
                        <a:t>срок исполнения контракта, в том числе в связи с необходимостью внесения изменений в проектную документацию (включая контракт, срок исполнения которого ранее изменялся);</a:t>
                      </a:r>
                    </a:p>
                  </a:txBody>
                  <a:tcPr marL="39370" marR="39370" marT="64770" marB="64770"/>
                </a:tc>
              </a:tr>
              <a:tr h="329043">
                <a:tc>
                  <a:txBody>
                    <a:bodyPr/>
                    <a:lstStyle/>
                    <a:p>
                      <a:pPr algn="ctr">
                        <a:lnSpc>
                          <a:spcPct val="107000"/>
                        </a:lnSpc>
                        <a:spcAft>
                          <a:spcPts val="0"/>
                        </a:spcAft>
                      </a:pPr>
                      <a:r>
                        <a:rPr lang="ru-RU" sz="1400" dirty="0" smtClean="0">
                          <a:solidFill>
                            <a:srgbClr val="002060"/>
                          </a:solidFill>
                        </a:rPr>
                        <a:t>б) </a:t>
                      </a: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400" dirty="0" smtClean="0">
                          <a:solidFill>
                            <a:srgbClr val="002060"/>
                          </a:solidFill>
                        </a:rPr>
                        <a:t>объём и (или) виды выполняемых работ по контракту, спецификацию и типы оборудования, предусмотренных проектной документацией;</a:t>
                      </a:r>
                    </a:p>
                  </a:txBody>
                  <a:tcPr marL="39370" marR="39370" marT="64770" marB="64770"/>
                </a:tc>
              </a:tr>
              <a:tr h="329043">
                <a:tc>
                  <a:txBody>
                    <a:bodyPr/>
                    <a:lstStyle/>
                    <a:p>
                      <a:pPr algn="ctr">
                        <a:lnSpc>
                          <a:spcPct val="107000"/>
                        </a:lnSpc>
                        <a:spcAft>
                          <a:spcPts val="0"/>
                        </a:spcAft>
                      </a:pPr>
                      <a:r>
                        <a:rPr lang="ru-RU" sz="1400" dirty="0" smtClean="0">
                          <a:solidFill>
                            <a:srgbClr val="002060"/>
                          </a:solidFill>
                        </a:rPr>
                        <a:t>в) </a:t>
                      </a: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400" dirty="0" smtClean="0">
                          <a:solidFill>
                            <a:srgbClr val="002060"/>
                          </a:solidFill>
                        </a:rPr>
                        <a:t>заменить строительные ресурсы на аналогичные, в том числе в связи с внесением изменений в проектную документацию;</a:t>
                      </a:r>
                    </a:p>
                  </a:txBody>
                  <a:tcPr marL="39370" marR="39370" marT="64770" marB="64770"/>
                </a:tc>
              </a:tr>
              <a:tr h="329043">
                <a:tc>
                  <a:txBody>
                    <a:bodyPr/>
                    <a:lstStyle/>
                    <a:p>
                      <a:pPr algn="ctr">
                        <a:lnSpc>
                          <a:spcPct val="107000"/>
                        </a:lnSpc>
                        <a:spcAft>
                          <a:spcPts val="0"/>
                        </a:spcAft>
                      </a:pPr>
                      <a:r>
                        <a:rPr lang="ru-RU" sz="1400" dirty="0" smtClean="0">
                          <a:solidFill>
                            <a:srgbClr val="002060"/>
                          </a:solidFill>
                        </a:rPr>
                        <a:t>г) </a:t>
                      </a: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2060"/>
                          </a:solidFill>
                        </a:rPr>
                        <a:t>отдельные этапы исполнения контракта, в том числе наименование, состав, объёмы и виды работ, цену отдельного этапа;</a:t>
                      </a:r>
                    </a:p>
                  </a:txBody>
                  <a:tcPr marL="39370" marR="39370" marT="64770" marB="64770"/>
                </a:tc>
              </a:tr>
              <a:tr h="329043">
                <a:tc>
                  <a:txBody>
                    <a:bodyPr/>
                    <a:lstStyle/>
                    <a:p>
                      <a:pPr algn="ctr">
                        <a:lnSpc>
                          <a:spcPct val="107000"/>
                        </a:lnSpc>
                        <a:spcAft>
                          <a:spcPts val="0"/>
                        </a:spcAft>
                      </a:pPr>
                      <a:r>
                        <a:rPr lang="ru-RU" sz="1400" dirty="0" smtClean="0">
                          <a:solidFill>
                            <a:srgbClr val="002060"/>
                          </a:solidFill>
                        </a:rPr>
                        <a:t>д) </a:t>
                      </a: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2060"/>
                          </a:solidFill>
                        </a:rPr>
                        <a:t>установить аванс или изменить размер аванса;</a:t>
                      </a:r>
                    </a:p>
                  </a:txBody>
                  <a:tcPr marL="39370" marR="39370" marT="64770" marB="64770"/>
                </a:tc>
              </a:tr>
              <a:tr h="329043">
                <a:tc>
                  <a:txBody>
                    <a:bodyPr/>
                    <a:lstStyle/>
                    <a:p>
                      <a:pPr algn="ctr">
                        <a:lnSpc>
                          <a:spcPct val="107000"/>
                        </a:lnSpc>
                        <a:spcAft>
                          <a:spcPts val="0"/>
                        </a:spcAft>
                      </a:pPr>
                      <a:r>
                        <a:rPr lang="ru-RU" sz="1400" dirty="0" smtClean="0">
                          <a:solidFill>
                            <a:srgbClr val="002060"/>
                          </a:solidFill>
                        </a:rPr>
                        <a:t>е) </a:t>
                      </a: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2060"/>
                          </a:solidFill>
                        </a:rPr>
                        <a:t>порядок приёмки и оплаты отдельного этапа исполнения контракта, результатов выполненных работ;</a:t>
                      </a:r>
                    </a:p>
                  </a:txBody>
                  <a:tcPr marL="39370" marR="39370" marT="64770" marB="64770"/>
                </a:tc>
              </a:tr>
              <a:tr h="511520">
                <a:tc>
                  <a:txBody>
                    <a:bodyPr/>
                    <a:lstStyle/>
                    <a:p>
                      <a:pPr algn="ctr">
                        <a:lnSpc>
                          <a:spcPct val="107000"/>
                        </a:lnSpc>
                        <a:spcAft>
                          <a:spcPts val="0"/>
                        </a:spcAft>
                      </a:pPr>
                      <a:r>
                        <a:rPr lang="ru-RU" sz="1400" dirty="0" smtClean="0">
                          <a:solidFill>
                            <a:srgbClr val="002060"/>
                          </a:solidFill>
                        </a:rPr>
                        <a:t>ж) </a:t>
                      </a: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indent="0" algn="just">
                        <a:lnSpc>
                          <a:spcPct val="100000"/>
                        </a:lnSpc>
                        <a:spcBef>
                          <a:spcPts val="0"/>
                        </a:spcBef>
                        <a:buNone/>
                      </a:pPr>
                      <a:r>
                        <a:rPr lang="ru-RU" sz="1400" dirty="0" smtClean="0">
                          <a:solidFill>
                            <a:srgbClr val="002060"/>
                          </a:solidFill>
                        </a:rPr>
                        <a:t>изменить (увеличить) цену контракта без изменения объёма и (или) видов выполняемых работ в связи с увеличением цен на строительные ресурсы в порядке, установленном постановлением ПП РФ от 09.08.2021 № 1315;</a:t>
                      </a:r>
                    </a:p>
                  </a:txBody>
                  <a:tcPr marL="39370" marR="39370" marT="64770" marB="64770"/>
                </a:tc>
              </a:tr>
              <a:tr h="754380">
                <a:tc>
                  <a:txBody>
                    <a:bodyPr/>
                    <a:lstStyle/>
                    <a:p>
                      <a:pPr algn="ctr">
                        <a:lnSpc>
                          <a:spcPct val="107000"/>
                        </a:lnSpc>
                        <a:spcAft>
                          <a:spcPts val="0"/>
                        </a:spcAft>
                      </a:pPr>
                      <a:r>
                        <a:rPr lang="ru-RU" sz="1400" dirty="0" smtClean="0">
                          <a:solidFill>
                            <a:srgbClr val="002060"/>
                          </a:solidFill>
                        </a:rPr>
                        <a:t>з) </a:t>
                      </a: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2060"/>
                          </a:solidFill>
                        </a:rPr>
                        <a:t>условия о порядке перечисления средств подрядчикам по контрактам (договорам), заключаемым в рамках исполнения контракта, с лицевых счетов, открытых заказчикам по таким контрактам (договорам) в территориальных органах Федерального казначейства, на расчётные счета, открытые подрядчикам по контрактам (договорам) в кредитных организациях, в случаях, установленных законодательством РФ.</a:t>
                      </a:r>
                    </a:p>
                  </a:txBody>
                  <a:tcPr marL="39370" marR="39370" marT="64770" marB="64770"/>
                </a:tc>
              </a:tr>
            </a:tbl>
          </a:graphicData>
        </a:graphic>
      </p:graphicFrame>
      <p:sp>
        <p:nvSpPr>
          <p:cNvPr id="9" name="Объект 4"/>
          <p:cNvSpPr txBox="1">
            <a:spLocks/>
          </p:cNvSpPr>
          <p:nvPr/>
        </p:nvSpPr>
        <p:spPr>
          <a:xfrm>
            <a:off x="148389" y="6383270"/>
            <a:ext cx="11815011" cy="3890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6700" algn="just">
              <a:lnSpc>
                <a:spcPct val="100000"/>
              </a:lnSpc>
              <a:spcBef>
                <a:spcPts val="0"/>
              </a:spcBef>
              <a:buFont typeface="Arial" panose="020B0604020202020204" pitchFamily="34" charset="0"/>
              <a:buNone/>
            </a:pPr>
            <a:r>
              <a:rPr lang="ru-RU" sz="1800" i="1" dirty="0" smtClean="0">
                <a:solidFill>
                  <a:srgbClr val="FF0000"/>
                </a:solidFill>
              </a:rPr>
              <a:t>Можно увеличить цену контракта более чем на 30 %, в пределах лимитов ЛБО</a:t>
            </a:r>
          </a:p>
          <a:p>
            <a:pPr marL="0" indent="0" algn="just">
              <a:lnSpc>
                <a:spcPct val="100000"/>
              </a:lnSpc>
              <a:spcBef>
                <a:spcPts val="0"/>
              </a:spcBef>
              <a:buFont typeface="Arial" panose="020B0604020202020204" pitchFamily="34" charset="0"/>
              <a:buNone/>
            </a:pPr>
            <a:endParaRPr lang="ru-RU" sz="1800" dirty="0">
              <a:solidFill>
                <a:srgbClr val="002060"/>
              </a:solidFill>
            </a:endParaRPr>
          </a:p>
        </p:txBody>
      </p:sp>
    </p:spTree>
    <p:extLst>
      <p:ext uri="{BB962C8B-B14F-4D97-AF65-F5344CB8AC3E}">
        <p14:creationId xmlns:p14="http://schemas.microsoft.com/office/powerpoint/2010/main" val="2163904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12192000" cy="6790267"/>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30974" y="365124"/>
            <a:ext cx="10515600" cy="844551"/>
          </a:xfrm>
        </p:spPr>
        <p:txBody>
          <a:bodyPr>
            <a:normAutofit/>
          </a:bodyPr>
          <a:lstStyle/>
          <a:p>
            <a:pPr algn="ctr"/>
            <a:r>
              <a:rPr lang="ru-RU" sz="3900" b="1" dirty="0" smtClean="0">
                <a:solidFill>
                  <a:srgbClr val="002060"/>
                </a:solidFill>
                <a:latin typeface="+mn-lt"/>
              </a:rPr>
              <a:t>СЛУЧАИ ПО ПП РФ № 1838</a:t>
            </a:r>
            <a:endParaRPr lang="ru-RU" sz="3900" b="1" dirty="0">
              <a:solidFill>
                <a:srgbClr val="002060"/>
              </a:solidFill>
              <a:latin typeface="+mn-lt"/>
            </a:endParaRPr>
          </a:p>
        </p:txBody>
      </p:sp>
      <p:sp>
        <p:nvSpPr>
          <p:cNvPr id="5" name="Объект 4"/>
          <p:cNvSpPr>
            <a:spLocks noGrp="1"/>
          </p:cNvSpPr>
          <p:nvPr>
            <p:ph idx="1"/>
          </p:nvPr>
        </p:nvSpPr>
        <p:spPr>
          <a:xfrm>
            <a:off x="66778" y="1987550"/>
            <a:ext cx="9275011" cy="4022725"/>
          </a:xfrm>
        </p:spPr>
        <p:txBody>
          <a:bodyPr>
            <a:noAutofit/>
          </a:bodyPr>
          <a:lstStyle/>
          <a:p>
            <a:pPr marL="0" indent="449263">
              <a:buNone/>
            </a:pPr>
            <a:r>
              <a:rPr lang="ru-RU" sz="2400" dirty="0">
                <a:solidFill>
                  <a:srgbClr val="FF0000"/>
                </a:solidFill>
              </a:rPr>
              <a:t>Изменение сущ. условий контрактов в соответствии с ПП РФ </a:t>
            </a:r>
            <a:r>
              <a:rPr lang="ru-RU" sz="2400" dirty="0" smtClean="0">
                <a:solidFill>
                  <a:srgbClr val="FF0000"/>
                </a:solidFill>
              </a:rPr>
              <a:t>от 15.10.2022 № </a:t>
            </a:r>
            <a:r>
              <a:rPr lang="ru-RU" sz="2400" dirty="0">
                <a:solidFill>
                  <a:srgbClr val="FF0000"/>
                </a:solidFill>
              </a:rPr>
              <a:t>1838</a:t>
            </a:r>
          </a:p>
          <a:p>
            <a:pPr marL="0" indent="449263" algn="just">
              <a:buNone/>
            </a:pPr>
            <a:r>
              <a:rPr lang="ru-RU" sz="2400" dirty="0" smtClean="0">
                <a:solidFill>
                  <a:srgbClr val="002060"/>
                </a:solidFill>
              </a:rPr>
              <a:t>По </a:t>
            </a:r>
            <a:r>
              <a:rPr lang="ru-RU" sz="2400" dirty="0">
                <a:solidFill>
                  <a:srgbClr val="002060"/>
                </a:solidFill>
              </a:rPr>
              <a:t>соглашению сторон допускается изменение существенных условий контракта, </a:t>
            </a:r>
            <a:r>
              <a:rPr lang="ru-RU" sz="2400" dirty="0" smtClean="0">
                <a:solidFill>
                  <a:srgbClr val="002060"/>
                </a:solidFill>
              </a:rPr>
              <a:t>заключённого </a:t>
            </a:r>
            <a:r>
              <a:rPr lang="ru-RU" sz="2400" dirty="0">
                <a:solidFill>
                  <a:srgbClr val="002060"/>
                </a:solidFill>
              </a:rPr>
              <a:t>для обеспечения федеральных нужд, если при исполнении такого контракта возникли не зависящие от сторон контракта обстоятельства, влекущие невозможность его исполнения в связи с мобилизацией в Российской Федерации</a:t>
            </a:r>
            <a:r>
              <a:rPr lang="ru-RU" sz="2400" dirty="0" smtClean="0">
                <a:solidFill>
                  <a:srgbClr val="002060"/>
                </a:solidFill>
              </a:rPr>
              <a:t>.</a:t>
            </a:r>
          </a:p>
          <a:p>
            <a:pPr marL="0" indent="449263" algn="just">
              <a:buNone/>
            </a:pPr>
            <a:endParaRPr lang="ru-RU" sz="2400" dirty="0">
              <a:solidFill>
                <a:srgbClr val="002060"/>
              </a:solidFill>
            </a:endParaRPr>
          </a:p>
          <a:p>
            <a:pPr marL="0" indent="449263" algn="just">
              <a:buNone/>
            </a:pPr>
            <a:endParaRPr lang="ru-RU" sz="2400" dirty="0">
              <a:solidFill>
                <a:srgbClr val="002060"/>
              </a:solidFill>
            </a:endParaRPr>
          </a:p>
          <a:p>
            <a:pPr marL="0" indent="449263">
              <a:buNone/>
            </a:pPr>
            <a:r>
              <a:rPr lang="ru-RU" sz="2400" dirty="0" smtClean="0">
                <a:solidFill>
                  <a:srgbClr val="002060"/>
                </a:solidFill>
              </a:rPr>
              <a:t>На региональном уровне принято ПП УО </a:t>
            </a:r>
            <a:r>
              <a:rPr lang="ru-RU" sz="2400" dirty="0">
                <a:solidFill>
                  <a:srgbClr val="002060"/>
                </a:solidFill>
              </a:rPr>
              <a:t>от 28.12.2022 </a:t>
            </a:r>
            <a:r>
              <a:rPr lang="ru-RU" sz="2400" dirty="0" smtClean="0">
                <a:solidFill>
                  <a:srgbClr val="002060"/>
                </a:solidFill>
              </a:rPr>
              <a:t>№ 825-П.</a:t>
            </a:r>
            <a:endParaRPr lang="ru-RU" sz="2400" dirty="0">
              <a:solidFill>
                <a:srgbClr val="002060"/>
              </a:solidFill>
            </a:endParaRPr>
          </a:p>
          <a:p>
            <a:endParaRPr lang="ru-RU" sz="1800" dirty="0"/>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12" name="Рисунок 11"/>
          <p:cNvPicPr/>
          <p:nvPr/>
        </p:nvPicPr>
        <p:blipFill>
          <a:blip r:embed="rId3" cstate="print"/>
          <a:stretch>
            <a:fillRect/>
          </a:stretch>
        </p:blipFill>
        <p:spPr>
          <a:xfrm>
            <a:off x="66778" y="13666"/>
            <a:ext cx="1248445" cy="973625"/>
          </a:xfrm>
          <a:prstGeom prst="rect">
            <a:avLst/>
          </a:prstGeom>
          <a:effectLst>
            <a:outerShdw blurRad="50800" dist="38100" dir="5400000" algn="t" rotWithShape="0">
              <a:prstClr val="black">
                <a:alpha val="40000"/>
              </a:prstClr>
            </a:outerShdw>
          </a:effectLst>
        </p:spPr>
      </p:pic>
      <p:cxnSp>
        <p:nvCxnSpPr>
          <p:cNvPr id="13" name="Прямая соединительная линия 12"/>
          <p:cNvCxnSpPr/>
          <p:nvPr/>
        </p:nvCxnSpPr>
        <p:spPr>
          <a:xfrm flipH="1" flipV="1">
            <a:off x="1393826" y="312859"/>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1028" name="Picture 4" descr="https://img2.freepng.ru/20180508/ryq/kisspng-royalty-free-clip-art-5af14e2bcfa4c5.57983558152576362785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17" t="1257" r="17827" b="1731"/>
          <a:stretch/>
        </p:blipFill>
        <p:spPr bwMode="auto">
          <a:xfrm>
            <a:off x="9108190" y="4157134"/>
            <a:ext cx="2414944" cy="240453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20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12192000" cy="232833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30974" y="365124"/>
            <a:ext cx="10515600" cy="844551"/>
          </a:xfrm>
        </p:spPr>
        <p:txBody>
          <a:bodyPr>
            <a:normAutofit/>
          </a:bodyPr>
          <a:lstStyle/>
          <a:p>
            <a:pPr algn="ctr"/>
            <a:r>
              <a:rPr lang="ru-RU" sz="3900" b="1" dirty="0" smtClean="0">
                <a:solidFill>
                  <a:srgbClr val="002060"/>
                </a:solidFill>
                <a:latin typeface="+mn-lt"/>
              </a:rPr>
              <a:t>ОСОБЕННОСТИ</a:t>
            </a:r>
            <a:endParaRPr lang="ru-RU" sz="3900" b="1" dirty="0">
              <a:solidFill>
                <a:srgbClr val="002060"/>
              </a:solidFill>
              <a:latin typeface="+mn-lt"/>
            </a:endParaRPr>
          </a:p>
        </p:txBody>
      </p:sp>
      <p:sp>
        <p:nvSpPr>
          <p:cNvPr id="5" name="Объект 4"/>
          <p:cNvSpPr>
            <a:spLocks noGrp="1"/>
          </p:cNvSpPr>
          <p:nvPr>
            <p:ph idx="1"/>
          </p:nvPr>
        </p:nvSpPr>
        <p:spPr>
          <a:xfrm>
            <a:off x="148389" y="1333230"/>
            <a:ext cx="11484811" cy="5406497"/>
          </a:xfrm>
        </p:spPr>
        <p:txBody>
          <a:bodyPr>
            <a:noAutofit/>
          </a:bodyPr>
          <a:lstStyle/>
          <a:p>
            <a:pPr marL="0" indent="93663" algn="just">
              <a:buNone/>
            </a:pPr>
            <a:r>
              <a:rPr lang="ru-RU" sz="1800" dirty="0" smtClean="0">
                <a:solidFill>
                  <a:srgbClr val="FF0000"/>
                </a:solidFill>
              </a:rPr>
              <a:t>При изменении существенных условий контрактов необходимо учитывать особенности в части обеспечительных мер (части 1</a:t>
            </a:r>
            <a:r>
              <a:rPr lang="ru-RU" sz="1800" baseline="30000" dirty="0" smtClean="0">
                <a:solidFill>
                  <a:srgbClr val="FF0000"/>
                </a:solidFill>
              </a:rPr>
              <a:t>3</a:t>
            </a:r>
            <a:r>
              <a:rPr lang="ru-RU" sz="1800" dirty="0" smtClean="0">
                <a:solidFill>
                  <a:srgbClr val="FF0000"/>
                </a:solidFill>
              </a:rPr>
              <a:t>-1</a:t>
            </a:r>
            <a:r>
              <a:rPr lang="ru-RU" sz="1800" baseline="30000" dirty="0" smtClean="0">
                <a:solidFill>
                  <a:srgbClr val="FF0000"/>
                </a:solidFill>
              </a:rPr>
              <a:t>5  </a:t>
            </a:r>
            <a:r>
              <a:rPr lang="ru-RU" sz="1800" dirty="0" smtClean="0">
                <a:solidFill>
                  <a:srgbClr val="FF0000"/>
                </a:solidFill>
              </a:rPr>
              <a:t>статьи 95 Закона 44-ФЗ):</a:t>
            </a:r>
          </a:p>
          <a:p>
            <a:pPr marL="0" indent="93663" algn="just">
              <a:buNone/>
            </a:pPr>
            <a:r>
              <a:rPr lang="ru-RU" sz="1500" dirty="0" smtClean="0">
                <a:solidFill>
                  <a:srgbClr val="002060"/>
                </a:solidFill>
              </a:rPr>
              <a:t>1. при </a:t>
            </a:r>
            <a:r>
              <a:rPr lang="ru-RU" sz="1500" dirty="0">
                <a:solidFill>
                  <a:srgbClr val="002060"/>
                </a:solidFill>
              </a:rPr>
              <a:t>условии предоставления поставщиком </a:t>
            </a:r>
            <a:r>
              <a:rPr lang="ru-RU" sz="1500" dirty="0" smtClean="0">
                <a:solidFill>
                  <a:srgbClr val="002060"/>
                </a:solidFill>
              </a:rPr>
              <a:t>обеспечения </a:t>
            </a:r>
            <a:r>
              <a:rPr lang="ru-RU" sz="1500" dirty="0">
                <a:solidFill>
                  <a:srgbClr val="002060"/>
                </a:solidFill>
              </a:rPr>
              <a:t>исполнения </a:t>
            </a:r>
            <a:r>
              <a:rPr lang="ru-RU" sz="1500" dirty="0" smtClean="0">
                <a:solidFill>
                  <a:srgbClr val="002060"/>
                </a:solidFill>
              </a:rPr>
              <a:t>контракта (далее – ОИК), </a:t>
            </a:r>
            <a:r>
              <a:rPr lang="ru-RU" sz="1500" dirty="0">
                <a:solidFill>
                  <a:srgbClr val="002060"/>
                </a:solidFill>
              </a:rPr>
              <a:t>если такие изменения влекут возникновение новых обязательств </a:t>
            </a:r>
            <a:r>
              <a:rPr lang="ru-RU" sz="1500" dirty="0" smtClean="0">
                <a:solidFill>
                  <a:srgbClr val="002060"/>
                </a:solidFill>
              </a:rPr>
              <a:t>поставщика, </a:t>
            </a:r>
            <a:r>
              <a:rPr lang="ru-RU" sz="1500" dirty="0">
                <a:solidFill>
                  <a:srgbClr val="002060"/>
                </a:solidFill>
              </a:rPr>
              <a:t>не обеспеченных ранее предоставленным </a:t>
            </a:r>
            <a:r>
              <a:rPr lang="ru-RU" sz="1500" dirty="0" smtClean="0">
                <a:solidFill>
                  <a:srgbClr val="002060"/>
                </a:solidFill>
              </a:rPr>
              <a:t>ОИК, </a:t>
            </a:r>
            <a:r>
              <a:rPr lang="ru-RU" sz="1500" dirty="0">
                <a:solidFill>
                  <a:srgbClr val="002060"/>
                </a:solidFill>
              </a:rPr>
              <a:t>и если при определении </a:t>
            </a:r>
            <a:r>
              <a:rPr lang="ru-RU" sz="1500" dirty="0" smtClean="0">
                <a:solidFill>
                  <a:srgbClr val="002060"/>
                </a:solidFill>
              </a:rPr>
              <a:t>поставщика </a:t>
            </a:r>
            <a:r>
              <a:rPr lang="ru-RU" sz="1500" dirty="0">
                <a:solidFill>
                  <a:srgbClr val="002060"/>
                </a:solidFill>
              </a:rPr>
              <a:t>требование </a:t>
            </a:r>
            <a:r>
              <a:rPr lang="ru-RU" sz="1500" dirty="0" smtClean="0">
                <a:solidFill>
                  <a:srgbClr val="002060"/>
                </a:solidFill>
              </a:rPr>
              <a:t>ОИК установлено </a:t>
            </a:r>
            <a:r>
              <a:rPr lang="ru-RU" sz="1500" dirty="0">
                <a:solidFill>
                  <a:srgbClr val="002060"/>
                </a:solidFill>
              </a:rPr>
              <a:t>в соответствии со </a:t>
            </a:r>
            <a:r>
              <a:rPr lang="ru-RU" sz="1500" dirty="0" smtClean="0">
                <a:solidFill>
                  <a:srgbClr val="002060"/>
                </a:solidFill>
              </a:rPr>
              <a:t>ст. </a:t>
            </a:r>
            <a:r>
              <a:rPr lang="ru-RU" sz="1500" dirty="0">
                <a:solidFill>
                  <a:srgbClr val="002060"/>
                </a:solidFill>
              </a:rPr>
              <a:t>96 </a:t>
            </a:r>
            <a:r>
              <a:rPr lang="ru-RU" sz="1500" dirty="0" smtClean="0">
                <a:solidFill>
                  <a:srgbClr val="002060"/>
                </a:solidFill>
              </a:rPr>
              <a:t>Закона 44-ФЗ. </a:t>
            </a:r>
            <a:r>
              <a:rPr lang="ru-RU" sz="1500" dirty="0">
                <a:solidFill>
                  <a:srgbClr val="002060"/>
                </a:solidFill>
              </a:rPr>
              <a:t>При этом:</a:t>
            </a:r>
          </a:p>
          <a:p>
            <a:pPr marL="0" indent="93663" algn="just"/>
            <a:r>
              <a:rPr lang="ru-RU" sz="1500" dirty="0" smtClean="0">
                <a:solidFill>
                  <a:srgbClr val="002060"/>
                </a:solidFill>
              </a:rPr>
              <a:t>размер </a:t>
            </a:r>
            <a:r>
              <a:rPr lang="ru-RU" sz="1500" dirty="0">
                <a:solidFill>
                  <a:srgbClr val="002060"/>
                </a:solidFill>
              </a:rPr>
              <a:t>обеспечения может быть уменьшен в порядке и случаях, предусмотренных </a:t>
            </a:r>
            <a:r>
              <a:rPr lang="ru-RU" sz="1500" dirty="0" smtClean="0">
                <a:solidFill>
                  <a:srgbClr val="002060"/>
                </a:solidFill>
              </a:rPr>
              <a:t>ч. </a:t>
            </a:r>
            <a:r>
              <a:rPr lang="ru-RU" sz="1500" dirty="0">
                <a:solidFill>
                  <a:srgbClr val="002060"/>
                </a:solidFill>
              </a:rPr>
              <a:t>7 - </a:t>
            </a:r>
            <a:r>
              <a:rPr lang="ru-RU" sz="1500" dirty="0" smtClean="0">
                <a:solidFill>
                  <a:srgbClr val="002060"/>
                </a:solidFill>
              </a:rPr>
              <a:t>7</a:t>
            </a:r>
            <a:r>
              <a:rPr lang="ru-RU" sz="1500" baseline="30000" dirty="0">
                <a:solidFill>
                  <a:srgbClr val="002060"/>
                </a:solidFill>
              </a:rPr>
              <a:t>3</a:t>
            </a:r>
            <a:r>
              <a:rPr lang="ru-RU" sz="1500" dirty="0" smtClean="0">
                <a:solidFill>
                  <a:srgbClr val="002060"/>
                </a:solidFill>
              </a:rPr>
              <a:t> ст. </a:t>
            </a:r>
            <a:r>
              <a:rPr lang="ru-RU" sz="1500" dirty="0">
                <a:solidFill>
                  <a:srgbClr val="002060"/>
                </a:solidFill>
              </a:rPr>
              <a:t>96 </a:t>
            </a:r>
            <a:r>
              <a:rPr lang="ru-RU" sz="1500" dirty="0" smtClean="0">
                <a:solidFill>
                  <a:srgbClr val="002060"/>
                </a:solidFill>
              </a:rPr>
              <a:t>Закона 44-ФЗ;</a:t>
            </a:r>
            <a:endParaRPr lang="ru-RU" sz="1500" dirty="0">
              <a:solidFill>
                <a:srgbClr val="002060"/>
              </a:solidFill>
            </a:endParaRPr>
          </a:p>
          <a:p>
            <a:pPr marL="0" indent="93663" algn="just"/>
            <a:r>
              <a:rPr lang="ru-RU" sz="1500" dirty="0" smtClean="0">
                <a:solidFill>
                  <a:srgbClr val="002060"/>
                </a:solidFill>
              </a:rPr>
              <a:t>ОИК может </a:t>
            </a:r>
            <a:r>
              <a:rPr lang="ru-RU" sz="1500" dirty="0">
                <a:solidFill>
                  <a:srgbClr val="002060"/>
                </a:solidFill>
              </a:rPr>
              <a:t>быть предоставлено путем внесения соответствующих изменений в условия ранее предоставленной заказчику независимой гарантии;</a:t>
            </a:r>
          </a:p>
          <a:p>
            <a:pPr marL="0" indent="93663" algn="just"/>
            <a:r>
              <a:rPr lang="ru-RU" sz="1500" dirty="0" smtClean="0">
                <a:solidFill>
                  <a:srgbClr val="002060"/>
                </a:solidFill>
              </a:rPr>
              <a:t>если ОИК осуществляется </a:t>
            </a:r>
            <a:r>
              <a:rPr lang="ru-RU" sz="1500" dirty="0">
                <a:solidFill>
                  <a:srgbClr val="002060"/>
                </a:solidFill>
              </a:rPr>
              <a:t>путем предоставления новой независимой гарантии, возврат заказчиком ранее предоставленной ему независимой гарантии предоставившему ее гаранту не осуществляется, взыскание по ней не производится, заказчик признается отказавшимся от своих прав по ранее предоставленной независимой гарантии, обязательство гаранта перед заказчиком по ранее предоставленной независимой гарантии прекращается с момента выдачи новой независимой гарантии;</a:t>
            </a:r>
          </a:p>
          <a:p>
            <a:pPr marL="0" indent="93663" algn="just"/>
            <a:r>
              <a:rPr lang="ru-RU" sz="1500" dirty="0" smtClean="0">
                <a:solidFill>
                  <a:srgbClr val="002060"/>
                </a:solidFill>
              </a:rPr>
              <a:t>если </a:t>
            </a:r>
            <a:r>
              <a:rPr lang="ru-RU" sz="1500" dirty="0">
                <a:solidFill>
                  <a:srgbClr val="002060"/>
                </a:solidFill>
              </a:rPr>
              <a:t>при увеличении </a:t>
            </a:r>
            <a:r>
              <a:rPr lang="ru-RU" sz="1500" dirty="0" smtClean="0">
                <a:solidFill>
                  <a:srgbClr val="002060"/>
                </a:solidFill>
              </a:rPr>
              <a:t>цены </a:t>
            </a:r>
            <a:r>
              <a:rPr lang="ru-RU" sz="1500" dirty="0">
                <a:solidFill>
                  <a:srgbClr val="002060"/>
                </a:solidFill>
              </a:rPr>
              <a:t>контракта </a:t>
            </a:r>
            <a:r>
              <a:rPr lang="ru-RU" sz="1500" dirty="0" smtClean="0">
                <a:solidFill>
                  <a:srgbClr val="002060"/>
                </a:solidFill>
              </a:rPr>
              <a:t>ОИК осуществляется </a:t>
            </a:r>
            <a:r>
              <a:rPr lang="ru-RU" sz="1500" dirty="0">
                <a:solidFill>
                  <a:srgbClr val="002060"/>
                </a:solidFill>
              </a:rPr>
              <a:t>путем внесения денежных средств, </a:t>
            </a:r>
            <a:r>
              <a:rPr lang="ru-RU" sz="1500" dirty="0" smtClean="0">
                <a:solidFill>
                  <a:srgbClr val="002060"/>
                </a:solidFill>
              </a:rPr>
              <a:t>поставщик </a:t>
            </a:r>
            <a:r>
              <a:rPr lang="ru-RU" sz="1500" dirty="0">
                <a:solidFill>
                  <a:srgbClr val="002060"/>
                </a:solidFill>
              </a:rPr>
              <a:t>вносит на счет, на котором в соответствии с законодательством </a:t>
            </a:r>
            <a:r>
              <a:rPr lang="ru-RU" sz="1500" dirty="0" smtClean="0">
                <a:solidFill>
                  <a:srgbClr val="002060"/>
                </a:solidFill>
              </a:rPr>
              <a:t>РФ </a:t>
            </a:r>
            <a:r>
              <a:rPr lang="ru-RU" sz="1500" dirty="0">
                <a:solidFill>
                  <a:srgbClr val="002060"/>
                </a:solidFill>
              </a:rPr>
              <a:t>учитываются операции со средствами, поступающими заказчику, денежные средства в размере, пропорциональном стоимости новых обязательств </a:t>
            </a:r>
            <a:r>
              <a:rPr lang="ru-RU" sz="1500" dirty="0" smtClean="0">
                <a:solidFill>
                  <a:srgbClr val="002060"/>
                </a:solidFill>
              </a:rPr>
              <a:t>поставщика.</a:t>
            </a:r>
            <a:endParaRPr lang="ru-RU" sz="1500" dirty="0">
              <a:solidFill>
                <a:srgbClr val="002060"/>
              </a:solidFill>
            </a:endParaRPr>
          </a:p>
          <a:p>
            <a:pPr marL="0" indent="93663" algn="just">
              <a:buNone/>
            </a:pPr>
            <a:r>
              <a:rPr lang="ru-RU" sz="1500" dirty="0" smtClean="0">
                <a:solidFill>
                  <a:srgbClr val="002060"/>
                </a:solidFill>
              </a:rPr>
              <a:t>2. В случае </a:t>
            </a:r>
            <a:r>
              <a:rPr lang="ru-RU" sz="1500" dirty="0">
                <a:solidFill>
                  <a:srgbClr val="002060"/>
                </a:solidFill>
              </a:rPr>
              <a:t>уменьшения </a:t>
            </a:r>
            <a:r>
              <a:rPr lang="ru-RU" sz="1500" dirty="0" smtClean="0">
                <a:solidFill>
                  <a:srgbClr val="002060"/>
                </a:solidFill>
              </a:rPr>
              <a:t>цены </a:t>
            </a:r>
            <a:r>
              <a:rPr lang="ru-RU" sz="1500" dirty="0">
                <a:solidFill>
                  <a:srgbClr val="002060"/>
                </a:solidFill>
              </a:rPr>
              <a:t>контракта заказчик возвращает </a:t>
            </a:r>
            <a:r>
              <a:rPr lang="ru-RU" sz="1500" dirty="0" smtClean="0">
                <a:solidFill>
                  <a:srgbClr val="002060"/>
                </a:solidFill>
              </a:rPr>
              <a:t>поставщику </a:t>
            </a:r>
            <a:r>
              <a:rPr lang="ru-RU" sz="1500" dirty="0">
                <a:solidFill>
                  <a:srgbClr val="002060"/>
                </a:solidFill>
              </a:rPr>
              <a:t>внесенные в качестве </a:t>
            </a:r>
            <a:r>
              <a:rPr lang="ru-RU" sz="1500" dirty="0" smtClean="0">
                <a:solidFill>
                  <a:srgbClr val="002060"/>
                </a:solidFill>
              </a:rPr>
              <a:t>ОИК денежные </a:t>
            </a:r>
            <a:r>
              <a:rPr lang="ru-RU" sz="1500" dirty="0">
                <a:solidFill>
                  <a:srgbClr val="002060"/>
                </a:solidFill>
              </a:rPr>
              <a:t>средства в размере, пропорциональном размеру такого уменьшения цены контракта.</a:t>
            </a:r>
          </a:p>
          <a:p>
            <a:pPr marL="0" indent="93663" algn="just">
              <a:buNone/>
            </a:pPr>
            <a:r>
              <a:rPr lang="ru-RU" sz="1500" dirty="0" smtClean="0">
                <a:solidFill>
                  <a:srgbClr val="002060"/>
                </a:solidFill>
              </a:rPr>
              <a:t>3. </a:t>
            </a:r>
            <a:r>
              <a:rPr lang="ru-RU" sz="1500" dirty="0">
                <a:solidFill>
                  <a:srgbClr val="002060"/>
                </a:solidFill>
              </a:rPr>
              <a:t>В случае изменения срока исполнения контракта в соответствии с </a:t>
            </a:r>
            <a:r>
              <a:rPr lang="ru-RU" sz="1500" dirty="0" smtClean="0">
                <a:solidFill>
                  <a:srgbClr val="002060"/>
                </a:solidFill>
              </a:rPr>
              <a:t>ч. 27 ст. </a:t>
            </a:r>
            <a:r>
              <a:rPr lang="ru-RU" sz="1500" dirty="0">
                <a:solidFill>
                  <a:srgbClr val="002060"/>
                </a:solidFill>
              </a:rPr>
              <a:t>34 </a:t>
            </a:r>
            <a:r>
              <a:rPr lang="ru-RU" sz="1500" dirty="0" smtClean="0">
                <a:solidFill>
                  <a:srgbClr val="002060"/>
                </a:solidFill>
              </a:rPr>
              <a:t>Закона 44-ФЗ по </a:t>
            </a:r>
            <a:r>
              <a:rPr lang="ru-RU" sz="1500" dirty="0">
                <a:solidFill>
                  <a:srgbClr val="002060"/>
                </a:solidFill>
              </a:rPr>
              <a:t>соглашению сторон устанавливается новый срок возврата заказчиком </a:t>
            </a:r>
            <a:r>
              <a:rPr lang="ru-RU" sz="1500" dirty="0" smtClean="0">
                <a:solidFill>
                  <a:srgbClr val="002060"/>
                </a:solidFill>
              </a:rPr>
              <a:t>поставщику </a:t>
            </a:r>
            <a:r>
              <a:rPr lang="ru-RU" sz="1500" dirty="0">
                <a:solidFill>
                  <a:srgbClr val="002060"/>
                </a:solidFill>
              </a:rPr>
              <a:t>денежных средств, внесенных в качестве </a:t>
            </a:r>
            <a:r>
              <a:rPr lang="ru-RU" sz="1500" dirty="0" smtClean="0">
                <a:solidFill>
                  <a:srgbClr val="002060"/>
                </a:solidFill>
              </a:rPr>
              <a:t>ОИК.</a:t>
            </a:r>
            <a:endParaRPr lang="ru-RU" sz="1500" dirty="0">
              <a:solidFill>
                <a:srgbClr val="002060"/>
              </a:solidFill>
            </a:endParaRPr>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12" name="Рисунок 11"/>
          <p:cNvPicPr/>
          <p:nvPr/>
        </p:nvPicPr>
        <p:blipFill>
          <a:blip r:embed="rId3" cstate="print"/>
          <a:stretch>
            <a:fillRect/>
          </a:stretch>
        </p:blipFill>
        <p:spPr>
          <a:xfrm>
            <a:off x="66778" y="13666"/>
            <a:ext cx="1248445" cy="973625"/>
          </a:xfrm>
          <a:prstGeom prst="rect">
            <a:avLst/>
          </a:prstGeom>
          <a:effectLst>
            <a:outerShdw blurRad="50800" dist="38100" dir="5400000" algn="t" rotWithShape="0">
              <a:prstClr val="black">
                <a:alpha val="40000"/>
              </a:prstClr>
            </a:outerShdw>
          </a:effectLst>
        </p:spPr>
      </p:pic>
      <p:cxnSp>
        <p:nvCxnSpPr>
          <p:cNvPr id="13" name="Прямая соединительная линия 12"/>
          <p:cNvCxnSpPr/>
          <p:nvPr/>
        </p:nvCxnSpPr>
        <p:spPr>
          <a:xfrm flipH="1" flipV="1">
            <a:off x="1393826" y="312859"/>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677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3"/>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14" name="Рисунок 13"/>
          <p:cNvPicPr>
            <a:picLocks noChangeAspect="1"/>
          </p:cNvPicPr>
          <p:nvPr/>
        </p:nvPicPr>
        <p:blipFill>
          <a:blip r:embed="rId3"/>
          <a:stretch>
            <a:fillRect/>
          </a:stretch>
        </p:blipFill>
        <p:spPr>
          <a:xfrm>
            <a:off x="3443254" y="3677474"/>
            <a:ext cx="2500346" cy="2436916"/>
          </a:xfrm>
          <a:prstGeom prst="rect">
            <a:avLst/>
          </a:prstGeom>
        </p:spPr>
      </p:pic>
      <p:pic>
        <p:nvPicPr>
          <p:cNvPr id="15" name="Рисунок 14"/>
          <p:cNvPicPr>
            <a:picLocks noChangeAspect="1"/>
          </p:cNvPicPr>
          <p:nvPr/>
        </p:nvPicPr>
        <p:blipFill>
          <a:blip r:embed="rId4"/>
          <a:stretch>
            <a:fillRect/>
          </a:stretch>
        </p:blipFill>
        <p:spPr>
          <a:xfrm>
            <a:off x="7124700" y="3677475"/>
            <a:ext cx="2504738" cy="2436915"/>
          </a:xfrm>
          <a:prstGeom prst="rect">
            <a:avLst/>
          </a:prstGeom>
        </p:spPr>
      </p:pic>
      <p:sp>
        <p:nvSpPr>
          <p:cNvPr id="6" name="Прямоугольник 5"/>
          <p:cNvSpPr/>
          <p:nvPr/>
        </p:nvSpPr>
        <p:spPr>
          <a:xfrm>
            <a:off x="1594145" y="1554322"/>
            <a:ext cx="9003709" cy="1034354"/>
          </a:xfrm>
          <a:prstGeom prst="rect">
            <a:avLst/>
          </a:prstGeom>
          <a:solidFill>
            <a:srgbClr val="43B0E6"/>
          </a:solidFill>
          <a:ln>
            <a:solidFill>
              <a:srgbClr val="43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41A8E2"/>
              </a:solidFill>
            </a:endParaRPr>
          </a:p>
        </p:txBody>
      </p:sp>
      <p:sp>
        <p:nvSpPr>
          <p:cNvPr id="22" name="Равнобедренный треугольник 21"/>
          <p:cNvSpPr/>
          <p:nvPr/>
        </p:nvSpPr>
        <p:spPr>
          <a:xfrm rot="16200000">
            <a:off x="1740049" y="2602949"/>
            <a:ext cx="1238250" cy="1530058"/>
          </a:xfrm>
          <a:prstGeom prst="triangle">
            <a:avLst/>
          </a:prstGeom>
          <a:solidFill>
            <a:srgbClr val="126087"/>
          </a:solidFill>
          <a:ln>
            <a:solidFill>
              <a:srgbClr val="126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ый треугольник 19"/>
          <p:cNvSpPr/>
          <p:nvPr/>
        </p:nvSpPr>
        <p:spPr>
          <a:xfrm rot="10800000" flipH="1">
            <a:off x="1584551" y="2588613"/>
            <a:ext cx="7045030" cy="779364"/>
          </a:xfrm>
          <a:prstGeom prst="rtTriangle">
            <a:avLst/>
          </a:prstGeom>
          <a:solidFill>
            <a:srgbClr val="1A8AC2"/>
          </a:solidFill>
          <a:ln>
            <a:solidFill>
              <a:srgbClr val="41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429436" y="1625975"/>
            <a:ext cx="9168418" cy="954107"/>
          </a:xfrm>
          <a:prstGeom prst="rect">
            <a:avLst/>
          </a:prstGeom>
        </p:spPr>
        <p:txBody>
          <a:bodyPr wrap="square">
            <a:spAutoFit/>
          </a:bodyPr>
          <a:lstStyle/>
          <a:p>
            <a:pPr algn="ctr"/>
            <a:r>
              <a:rPr lang="ru-RU" sz="2800" b="1" i="1" dirty="0" smtClean="0">
                <a:solidFill>
                  <a:schemeClr val="bg1"/>
                </a:solidFill>
                <a:effectLst>
                  <a:outerShdw blurRad="38100" dist="38100" dir="2700000" algn="tl">
                    <a:srgbClr val="000000">
                      <a:alpha val="43137"/>
                    </a:srgbClr>
                  </a:outerShdw>
                </a:effectLst>
                <a:latin typeface="PT Astra Serif" panose="020A0603040505020204" pitchFamily="18" charset="-52"/>
                <a:ea typeface="PT Astra Serif" panose="020A0603040505020204" pitchFamily="18" charset="-52"/>
              </a:rPr>
              <a:t>Присоединяйтесь к нам в </a:t>
            </a:r>
            <a:r>
              <a:rPr lang="ru-RU" sz="2800" b="1" i="1" dirty="0">
                <a:solidFill>
                  <a:schemeClr val="bg1"/>
                </a:solidFill>
                <a:effectLst>
                  <a:outerShdw blurRad="38100" dist="38100" dir="2700000" algn="tl">
                    <a:srgbClr val="000000">
                      <a:alpha val="43137"/>
                    </a:srgbClr>
                  </a:outerShdw>
                </a:effectLst>
                <a:latin typeface="PT Astra Serif" panose="020A0603040505020204" pitchFamily="18" charset="-52"/>
                <a:ea typeface="PT Astra Serif" panose="020A0603040505020204" pitchFamily="18" charset="-52"/>
              </a:rPr>
              <a:t>социальных сетях «</a:t>
            </a:r>
            <a:r>
              <a:rPr lang="ru-RU" sz="2800" b="1" i="1" dirty="0" err="1" smtClean="0">
                <a:solidFill>
                  <a:schemeClr val="bg1"/>
                </a:solidFill>
                <a:effectLst>
                  <a:outerShdw blurRad="38100" dist="38100" dir="2700000" algn="tl">
                    <a:srgbClr val="000000">
                      <a:alpha val="43137"/>
                    </a:srgbClr>
                  </a:outerShdw>
                </a:effectLst>
                <a:latin typeface="PT Astra Serif" panose="020A0603040505020204" pitchFamily="18" charset="-52"/>
                <a:ea typeface="PT Astra Serif" panose="020A0603040505020204" pitchFamily="18" charset="-52"/>
              </a:rPr>
              <a:t>ВКонтакте</a:t>
            </a:r>
            <a:r>
              <a:rPr lang="ru-RU" sz="2800" b="1" i="1" dirty="0">
                <a:solidFill>
                  <a:schemeClr val="bg1"/>
                </a:solidFill>
                <a:effectLst>
                  <a:outerShdw blurRad="38100" dist="38100" dir="2700000" algn="tl">
                    <a:srgbClr val="000000">
                      <a:alpha val="43137"/>
                    </a:srgbClr>
                  </a:outerShdw>
                </a:effectLst>
                <a:latin typeface="PT Astra Serif" panose="020A0603040505020204" pitchFamily="18" charset="-52"/>
                <a:ea typeface="PT Astra Serif" panose="020A0603040505020204" pitchFamily="18" charset="-52"/>
              </a:rPr>
              <a:t>» и «Одноклассники</a:t>
            </a:r>
            <a:r>
              <a:rPr lang="ru-RU" sz="2800" b="1" i="1" dirty="0" smtClean="0">
                <a:solidFill>
                  <a:schemeClr val="bg1"/>
                </a:solidFill>
                <a:effectLst>
                  <a:outerShdw blurRad="38100" dist="38100" dir="2700000" algn="tl">
                    <a:srgbClr val="000000">
                      <a:alpha val="43137"/>
                    </a:srgbClr>
                  </a:outerShdw>
                </a:effectLst>
                <a:latin typeface="PT Astra Serif" panose="020A0603040505020204" pitchFamily="18" charset="-52"/>
                <a:ea typeface="PT Astra Serif" panose="020A0603040505020204" pitchFamily="18" charset="-52"/>
              </a:rPr>
              <a:t>»!</a:t>
            </a:r>
            <a:endParaRPr lang="ru-RU" sz="2800" b="1" i="1" dirty="0">
              <a:solidFill>
                <a:schemeClr val="bg1"/>
              </a:solidFill>
              <a:effectLst>
                <a:outerShdw blurRad="38100" dist="38100" dir="2700000" algn="tl">
                  <a:srgbClr val="000000">
                    <a:alpha val="43137"/>
                  </a:srgbClr>
                </a:outerShdw>
              </a:effectLst>
              <a:latin typeface="PT Astra Serif" panose="020A0603040505020204" pitchFamily="18" charset="-52"/>
              <a:ea typeface="PT Astra Serif" panose="020A0603040505020204" pitchFamily="18" charset="-52"/>
            </a:endParaRPr>
          </a:p>
        </p:txBody>
      </p:sp>
    </p:spTree>
    <p:extLst>
      <p:ext uri="{BB962C8B-B14F-4D97-AF65-F5344CB8AC3E}">
        <p14:creationId xmlns:p14="http://schemas.microsoft.com/office/powerpoint/2010/main" val="25373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182047" y="392109"/>
            <a:ext cx="11143129" cy="802260"/>
          </a:xfrm>
        </p:spPr>
        <p:txBody>
          <a:bodyPr>
            <a:normAutofit/>
          </a:bodyPr>
          <a:lstStyle/>
          <a:p>
            <a:pPr algn="ctr"/>
            <a:r>
              <a:rPr lang="ru-RU" sz="3900" b="1" dirty="0" smtClean="0">
                <a:solidFill>
                  <a:srgbClr val="002060"/>
                </a:solidFill>
                <a:latin typeface="+mn-lt"/>
              </a:rPr>
              <a:t>ОСНОВАНИЯ ВНЕСЕНИЯ ИЗМЕНЕНИЙ</a:t>
            </a:r>
            <a:endParaRPr lang="ru-RU" sz="3900" b="1" dirty="0">
              <a:solidFill>
                <a:srgbClr val="002060"/>
              </a:solidFill>
              <a:latin typeface="+mn-lt"/>
            </a:endParaRPr>
          </a:p>
        </p:txBody>
      </p:sp>
      <p:cxnSp>
        <p:nvCxnSpPr>
          <p:cNvPr id="8" name="Прямая соединительная линия 7"/>
          <p:cNvCxnSpPr/>
          <p:nvPr/>
        </p:nvCxnSpPr>
        <p:spPr>
          <a:xfrm flipH="1" flipV="1">
            <a:off x="1425612" y="423884"/>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66778" y="13666"/>
            <a:ext cx="1248445" cy="973625"/>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sp>
        <p:nvSpPr>
          <p:cNvPr id="2" name="Прямоугольник 1"/>
          <p:cNvSpPr/>
          <p:nvPr/>
        </p:nvSpPr>
        <p:spPr>
          <a:xfrm>
            <a:off x="1905858" y="1447378"/>
            <a:ext cx="3674429" cy="7517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ОБЩИЕ</a:t>
            </a:r>
            <a:endParaRPr lang="ru-RU" sz="2400" b="1" dirty="0">
              <a:effectLst>
                <a:outerShdw blurRad="38100" dist="38100" dir="2700000" algn="tl">
                  <a:srgbClr val="000000">
                    <a:alpha val="43137"/>
                  </a:srgbClr>
                </a:outerShdw>
              </a:effectLst>
            </a:endParaRPr>
          </a:p>
        </p:txBody>
      </p:sp>
      <p:sp>
        <p:nvSpPr>
          <p:cNvPr id="10" name="Прямоугольник 9"/>
          <p:cNvSpPr/>
          <p:nvPr/>
        </p:nvSpPr>
        <p:spPr>
          <a:xfrm>
            <a:off x="6915600" y="1447378"/>
            <a:ext cx="3674428" cy="7517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СПЕЦИАЛЬНЫЕ</a:t>
            </a:r>
            <a:endParaRPr lang="ru-RU" sz="2400" b="1" dirty="0">
              <a:effectLst>
                <a:outerShdw blurRad="38100" dist="38100" dir="2700000" algn="tl">
                  <a:srgbClr val="000000">
                    <a:alpha val="43137"/>
                  </a:srgbClr>
                </a:outerShdw>
              </a:effectLst>
            </a:endParaRPr>
          </a:p>
        </p:txBody>
      </p:sp>
      <p:sp>
        <p:nvSpPr>
          <p:cNvPr id="3" name="Скругленный прямоугольник 2"/>
          <p:cNvSpPr/>
          <p:nvPr/>
        </p:nvSpPr>
        <p:spPr>
          <a:xfrm>
            <a:off x="1905859" y="2462537"/>
            <a:ext cx="3674428" cy="12797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smtClean="0">
                <a:solidFill>
                  <a:srgbClr val="002060"/>
                </a:solidFill>
              </a:rPr>
              <a:t>Закон 44-ФЗ – статьи 95 и 112</a:t>
            </a:r>
            <a:endParaRPr lang="ru-RU" sz="2000" dirty="0">
              <a:solidFill>
                <a:srgbClr val="002060"/>
              </a:solidFill>
            </a:endParaRPr>
          </a:p>
        </p:txBody>
      </p:sp>
      <p:sp>
        <p:nvSpPr>
          <p:cNvPr id="12" name="Скругленный прямоугольник 11"/>
          <p:cNvSpPr/>
          <p:nvPr/>
        </p:nvSpPr>
        <p:spPr>
          <a:xfrm>
            <a:off x="6915600" y="2462538"/>
            <a:ext cx="3674429" cy="12797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smtClean="0">
                <a:solidFill>
                  <a:srgbClr val="002060"/>
                </a:solidFill>
              </a:rPr>
              <a:t>ПП РФ от </a:t>
            </a:r>
            <a:r>
              <a:rPr lang="ru-RU" sz="2000" dirty="0">
                <a:solidFill>
                  <a:srgbClr val="002060"/>
                </a:solidFill>
              </a:rPr>
              <a:t>16.04.2022 № </a:t>
            </a:r>
            <a:r>
              <a:rPr lang="ru-RU" sz="2000" dirty="0" smtClean="0">
                <a:solidFill>
                  <a:srgbClr val="002060"/>
                </a:solidFill>
              </a:rPr>
              <a:t>680;</a:t>
            </a:r>
          </a:p>
          <a:p>
            <a:pPr algn="ctr"/>
            <a:r>
              <a:rPr lang="ru-RU" sz="2000" dirty="0" smtClean="0">
                <a:solidFill>
                  <a:srgbClr val="002060"/>
                </a:solidFill>
              </a:rPr>
              <a:t>ПП РФ от 15.10.2022 № 1838 </a:t>
            </a:r>
            <a:endParaRPr lang="ru-RU" sz="2000" dirty="0">
              <a:solidFill>
                <a:srgbClr val="002060"/>
              </a:solidFill>
            </a:endParaRPr>
          </a:p>
        </p:txBody>
      </p:sp>
      <p:sp>
        <p:nvSpPr>
          <p:cNvPr id="13" name="Объект 4"/>
          <p:cNvSpPr>
            <a:spLocks noGrp="1"/>
          </p:cNvSpPr>
          <p:nvPr>
            <p:ph idx="1"/>
          </p:nvPr>
        </p:nvSpPr>
        <p:spPr>
          <a:xfrm>
            <a:off x="1870864" y="4159468"/>
            <a:ext cx="8719164" cy="783218"/>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ru-RU" sz="2000" b="1" dirty="0" smtClean="0">
                <a:solidFill>
                  <a:srgbClr val="002060"/>
                </a:solidFill>
              </a:rPr>
              <a:t>Выбор основания </a:t>
            </a:r>
            <a:r>
              <a:rPr lang="ru-RU" sz="2000" dirty="0" smtClean="0">
                <a:solidFill>
                  <a:srgbClr val="002060"/>
                </a:solidFill>
              </a:rPr>
              <a:t>зависит </a:t>
            </a:r>
            <a:r>
              <a:rPr lang="ru-RU" sz="2000" dirty="0">
                <a:solidFill>
                  <a:srgbClr val="002060"/>
                </a:solidFill>
              </a:rPr>
              <a:t>от предмета, цены, даты заключения контракта, а также условий контракта, требующих </a:t>
            </a:r>
            <a:r>
              <a:rPr lang="ru-RU" sz="2000" dirty="0" smtClean="0">
                <a:solidFill>
                  <a:srgbClr val="002060"/>
                </a:solidFill>
              </a:rPr>
              <a:t>изменения.</a:t>
            </a:r>
            <a:endParaRPr lang="ru-RU" sz="2000" dirty="0">
              <a:solidFill>
                <a:srgbClr val="002060"/>
              </a:solidFill>
            </a:endParaRPr>
          </a:p>
        </p:txBody>
      </p:sp>
      <p:sp>
        <p:nvSpPr>
          <p:cNvPr id="15" name="Объект 4"/>
          <p:cNvSpPr txBox="1">
            <a:spLocks/>
          </p:cNvSpPr>
          <p:nvPr/>
        </p:nvSpPr>
        <p:spPr>
          <a:xfrm>
            <a:off x="1870864" y="5289373"/>
            <a:ext cx="8719164" cy="111461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0"/>
              </a:spcBef>
              <a:buNone/>
            </a:pPr>
            <a:r>
              <a:rPr lang="ru-RU" sz="2000" b="1" dirty="0" smtClean="0">
                <a:solidFill>
                  <a:srgbClr val="002060"/>
                </a:solidFill>
                <a:ea typeface="Calibri" panose="020F0502020204030204" pitchFamily="34" charset="0"/>
                <a:cs typeface="Times New Roman" panose="02020603050405020304" pitchFamily="18" charset="0"/>
              </a:rPr>
              <a:t>Документ-основание изменения:</a:t>
            </a:r>
          </a:p>
          <a:p>
            <a:pPr>
              <a:lnSpc>
                <a:spcPct val="100000"/>
              </a:lnSpc>
              <a:spcBef>
                <a:spcPts val="0"/>
              </a:spcBef>
              <a:buFont typeface="Wingdings" panose="05000000000000000000" pitchFamily="2" charset="2"/>
              <a:buChar char="ü"/>
            </a:pPr>
            <a:r>
              <a:rPr lang="ru-RU" sz="2000" dirty="0" smtClean="0">
                <a:solidFill>
                  <a:srgbClr val="002060"/>
                </a:solidFill>
              </a:rPr>
              <a:t>Решение </a:t>
            </a:r>
            <a:r>
              <a:rPr lang="ru-RU" sz="2000" dirty="0">
                <a:solidFill>
                  <a:srgbClr val="002060"/>
                </a:solidFill>
              </a:rPr>
              <a:t>высшего ИО субъекта РФ </a:t>
            </a:r>
            <a:r>
              <a:rPr lang="ru-RU" sz="2000" dirty="0" smtClean="0">
                <a:solidFill>
                  <a:srgbClr val="002060"/>
                </a:solidFill>
              </a:rPr>
              <a:t>(РП </a:t>
            </a:r>
            <a:r>
              <a:rPr lang="ru-RU" sz="2000" dirty="0">
                <a:solidFill>
                  <a:srgbClr val="002060"/>
                </a:solidFill>
              </a:rPr>
              <a:t>УО</a:t>
            </a:r>
            <a:r>
              <a:rPr lang="ru-RU" sz="2000" dirty="0" smtClean="0">
                <a:solidFill>
                  <a:srgbClr val="002060"/>
                </a:solidFill>
              </a:rPr>
              <a:t>) + </a:t>
            </a:r>
            <a:r>
              <a:rPr lang="ru-RU" sz="2000" dirty="0" err="1" smtClean="0">
                <a:solidFill>
                  <a:srgbClr val="002060"/>
                </a:solidFill>
              </a:rPr>
              <a:t>Допсоглашение</a:t>
            </a:r>
            <a:r>
              <a:rPr lang="ru-RU" sz="2000" dirty="0" smtClean="0">
                <a:solidFill>
                  <a:srgbClr val="002060"/>
                </a:solidFill>
              </a:rPr>
              <a:t>;</a:t>
            </a:r>
            <a:endParaRPr lang="ru-RU" sz="2000" dirty="0">
              <a:solidFill>
                <a:srgbClr val="002060"/>
              </a:solidFill>
            </a:endParaRPr>
          </a:p>
          <a:p>
            <a:pPr>
              <a:lnSpc>
                <a:spcPct val="100000"/>
              </a:lnSpc>
              <a:spcBef>
                <a:spcPts val="0"/>
              </a:spcBef>
              <a:buFont typeface="Wingdings" panose="05000000000000000000" pitchFamily="2" charset="2"/>
              <a:buChar char="ü"/>
            </a:pPr>
            <a:r>
              <a:rPr lang="ru-RU" sz="2000" dirty="0" err="1" smtClean="0">
                <a:solidFill>
                  <a:srgbClr val="002060"/>
                </a:solidFill>
              </a:rPr>
              <a:t>Допсоглашение</a:t>
            </a:r>
            <a:endParaRPr lang="ru-RU" sz="2000" dirty="0">
              <a:solidFill>
                <a:srgbClr val="002060"/>
              </a:solidFill>
            </a:endParaRPr>
          </a:p>
        </p:txBody>
      </p:sp>
    </p:spTree>
    <p:extLst>
      <p:ext uri="{BB962C8B-B14F-4D97-AF65-F5344CB8AC3E}">
        <p14:creationId xmlns:p14="http://schemas.microsoft.com/office/powerpoint/2010/main" val="1181498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871082"/>
            <a:ext cx="12192000" cy="398691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14040" y="300618"/>
            <a:ext cx="10515600" cy="998009"/>
          </a:xfrm>
        </p:spPr>
        <p:txBody>
          <a:bodyPr>
            <a:normAutofit/>
          </a:bodyPr>
          <a:lstStyle/>
          <a:p>
            <a:pPr algn="ctr"/>
            <a:r>
              <a:rPr lang="ru-RU" sz="3900" b="1" dirty="0" smtClean="0">
                <a:solidFill>
                  <a:srgbClr val="002060"/>
                </a:solidFill>
                <a:latin typeface="+mn-lt"/>
                <a:ea typeface="+mn-ea"/>
                <a:cs typeface="+mn-cs"/>
              </a:rPr>
              <a:t>АЛГОРИТМ ВНЕСЕНИЯ ИЗМЕНЕНИЙ</a:t>
            </a:r>
            <a:endParaRPr lang="ru-RU" sz="3900" b="1" dirty="0">
              <a:solidFill>
                <a:srgbClr val="002060"/>
              </a:solidFill>
              <a:latin typeface="+mn-lt"/>
              <a:ea typeface="+mn-ea"/>
              <a:cs typeface="+mn-cs"/>
            </a:endParaRPr>
          </a:p>
        </p:txBody>
      </p:sp>
      <p:sp>
        <p:nvSpPr>
          <p:cNvPr id="5" name="Объект 4"/>
          <p:cNvSpPr>
            <a:spLocks noGrp="1"/>
          </p:cNvSpPr>
          <p:nvPr>
            <p:ph idx="1"/>
          </p:nvPr>
        </p:nvSpPr>
        <p:spPr>
          <a:xfrm>
            <a:off x="279846" y="1617834"/>
            <a:ext cx="11549794" cy="4427365"/>
          </a:xfrm>
        </p:spPr>
        <p:txBody>
          <a:bodyPr>
            <a:noAutofit/>
          </a:bodyPr>
          <a:lstStyle/>
          <a:p>
            <a:pPr marL="0" indent="355600" algn="just">
              <a:lnSpc>
                <a:spcPct val="150000"/>
              </a:lnSpc>
              <a:spcBef>
                <a:spcPts val="0"/>
              </a:spcBef>
              <a:buFont typeface="+mj-lt"/>
              <a:buAutoNum type="arabicPeriod"/>
            </a:pPr>
            <a:r>
              <a:rPr lang="ru-RU" sz="2400" dirty="0" smtClean="0">
                <a:solidFill>
                  <a:srgbClr val="002060"/>
                </a:solidFill>
              </a:rPr>
              <a:t>Оценка рисков невнесения изменений</a:t>
            </a:r>
          </a:p>
          <a:p>
            <a:pPr marL="0" indent="355600" algn="just">
              <a:lnSpc>
                <a:spcPct val="150000"/>
              </a:lnSpc>
              <a:spcBef>
                <a:spcPts val="0"/>
              </a:spcBef>
              <a:buFont typeface="+mj-lt"/>
              <a:buAutoNum type="arabicPeriod"/>
            </a:pPr>
            <a:r>
              <a:rPr lang="ru-RU" sz="2400" dirty="0" smtClean="0">
                <a:solidFill>
                  <a:srgbClr val="002060"/>
                </a:solidFill>
              </a:rPr>
              <a:t>Наличие реальной </a:t>
            </a:r>
            <a:r>
              <a:rPr lang="ru-RU" sz="2400" dirty="0">
                <a:solidFill>
                  <a:srgbClr val="002060"/>
                </a:solidFill>
              </a:rPr>
              <a:t>потребности </a:t>
            </a:r>
            <a:r>
              <a:rPr lang="ru-RU" sz="2400" dirty="0" smtClean="0">
                <a:solidFill>
                  <a:srgbClr val="002060"/>
                </a:solidFill>
              </a:rPr>
              <a:t>заказчика </a:t>
            </a:r>
            <a:r>
              <a:rPr lang="ru-RU" sz="2400" dirty="0">
                <a:solidFill>
                  <a:srgbClr val="002060"/>
                </a:solidFill>
              </a:rPr>
              <a:t>в изменении условий </a:t>
            </a:r>
            <a:r>
              <a:rPr lang="ru-RU" sz="2400" dirty="0" smtClean="0">
                <a:solidFill>
                  <a:srgbClr val="002060"/>
                </a:solidFill>
              </a:rPr>
              <a:t>контракта </a:t>
            </a:r>
          </a:p>
          <a:p>
            <a:pPr marL="0" indent="355600" algn="just">
              <a:lnSpc>
                <a:spcPct val="150000"/>
              </a:lnSpc>
              <a:spcBef>
                <a:spcPts val="0"/>
              </a:spcBef>
              <a:buFont typeface="+mj-lt"/>
              <a:buAutoNum type="arabicPeriod"/>
            </a:pPr>
            <a:r>
              <a:rPr lang="ru-RU" sz="2400" dirty="0" smtClean="0">
                <a:solidFill>
                  <a:srgbClr val="002060"/>
                </a:solidFill>
              </a:rPr>
              <a:t>Наличие ЛБО (при изменении цены контракта)</a:t>
            </a:r>
          </a:p>
          <a:p>
            <a:pPr marL="0" indent="355600" algn="just">
              <a:lnSpc>
                <a:spcPct val="150000"/>
              </a:lnSpc>
              <a:spcBef>
                <a:spcPts val="0"/>
              </a:spcBef>
              <a:buFont typeface="+mj-lt"/>
              <a:buAutoNum type="arabicPeriod"/>
            </a:pPr>
            <a:r>
              <a:rPr lang="ru-RU" sz="2400" dirty="0">
                <a:solidFill>
                  <a:srgbClr val="002060"/>
                </a:solidFill>
              </a:rPr>
              <a:t>В</a:t>
            </a:r>
            <a:r>
              <a:rPr lang="ru-RU" sz="2400" dirty="0" smtClean="0">
                <a:solidFill>
                  <a:srgbClr val="002060"/>
                </a:solidFill>
              </a:rPr>
              <a:t>ыбор основания для внесения изменений в контракт</a:t>
            </a:r>
          </a:p>
          <a:p>
            <a:pPr marL="0" indent="355600" algn="just">
              <a:lnSpc>
                <a:spcPct val="150000"/>
              </a:lnSpc>
              <a:spcBef>
                <a:spcPts val="0"/>
              </a:spcBef>
              <a:buFont typeface="+mj-lt"/>
              <a:buAutoNum type="arabicPeriod"/>
            </a:pPr>
            <a:r>
              <a:rPr lang="ru-RU" sz="2400" dirty="0">
                <a:solidFill>
                  <a:srgbClr val="002060"/>
                </a:solidFill>
              </a:rPr>
              <a:t>Соблюдение установленных процедуры и сроков внесения </a:t>
            </a:r>
            <a:r>
              <a:rPr lang="ru-RU" sz="2400" dirty="0" smtClean="0">
                <a:solidFill>
                  <a:srgbClr val="002060"/>
                </a:solidFill>
              </a:rPr>
              <a:t>изменений, в том числе документальное подтверждение потребности </a:t>
            </a:r>
          </a:p>
          <a:p>
            <a:pPr marL="0" indent="355600" algn="just">
              <a:lnSpc>
                <a:spcPct val="150000"/>
              </a:lnSpc>
              <a:spcBef>
                <a:spcPts val="0"/>
              </a:spcBef>
              <a:buFont typeface="+mj-lt"/>
              <a:buAutoNum type="arabicPeriod"/>
            </a:pPr>
            <a:r>
              <a:rPr lang="ru-RU" sz="2400" dirty="0" smtClean="0">
                <a:solidFill>
                  <a:srgbClr val="002060"/>
                </a:solidFill>
              </a:rPr>
              <a:t>Принятие решения Правительства УО (в установленных случаях)</a:t>
            </a:r>
          </a:p>
          <a:p>
            <a:pPr marL="0" indent="355600" algn="just">
              <a:lnSpc>
                <a:spcPct val="150000"/>
              </a:lnSpc>
              <a:spcBef>
                <a:spcPts val="0"/>
              </a:spcBef>
              <a:buFont typeface="+mj-lt"/>
              <a:buAutoNum type="arabicPeriod"/>
            </a:pPr>
            <a:r>
              <a:rPr lang="ru-RU" sz="2400" dirty="0" smtClean="0">
                <a:solidFill>
                  <a:srgbClr val="002060"/>
                </a:solidFill>
              </a:rPr>
              <a:t>Заключение дополнительного соглашения</a:t>
            </a:r>
            <a:endParaRPr lang="ru-RU" sz="2400" dirty="0">
              <a:solidFill>
                <a:srgbClr val="FF0000"/>
              </a:solidFill>
            </a:endParaRPr>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10" name="Рисунок 9"/>
          <p:cNvPicPr/>
          <p:nvPr/>
        </p:nvPicPr>
        <p:blipFill>
          <a:blip r:embed="rId3" cstate="print"/>
          <a:stretch>
            <a:fillRect/>
          </a:stretch>
        </p:blipFill>
        <p:spPr>
          <a:xfrm>
            <a:off x="65595" y="53437"/>
            <a:ext cx="1248445" cy="973625"/>
          </a:xfrm>
          <a:prstGeom prst="rect">
            <a:avLst/>
          </a:prstGeom>
          <a:effectLst>
            <a:outerShdw blurRad="50800" dist="38100" dir="5400000" algn="t" rotWithShape="0">
              <a:prstClr val="black">
                <a:alpha val="40000"/>
              </a:prstClr>
            </a:outerShdw>
          </a:effectLst>
        </p:spPr>
      </p:pic>
      <p:cxnSp>
        <p:nvCxnSpPr>
          <p:cNvPr id="12" name="Прямая соединительная линия 11"/>
          <p:cNvCxnSpPr/>
          <p:nvPr/>
        </p:nvCxnSpPr>
        <p:spPr>
          <a:xfrm flipH="1" flipV="1">
            <a:off x="1425612" y="423884"/>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descr="https://st41.stpulscen.ru/images/product/366/302/743_bi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0600" y="4470773"/>
            <a:ext cx="2311399" cy="223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2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926911" y="220628"/>
            <a:ext cx="10515600" cy="766663"/>
          </a:xfrm>
        </p:spPr>
        <p:txBody>
          <a:bodyPr>
            <a:normAutofit/>
          </a:bodyPr>
          <a:lstStyle/>
          <a:p>
            <a:pPr algn="ctr"/>
            <a:r>
              <a:rPr lang="ru-RU" sz="3900" b="1" dirty="0" smtClean="0">
                <a:solidFill>
                  <a:srgbClr val="002060"/>
                </a:solidFill>
                <a:latin typeface="+mn-lt"/>
              </a:rPr>
              <a:t>ОБЩИЕ ОСНОВАНИЯ</a:t>
            </a:r>
            <a:endParaRPr lang="ru-RU" sz="3900" b="1" dirty="0">
              <a:solidFill>
                <a:srgbClr val="002060"/>
              </a:solidFill>
              <a:latin typeface="+mn-lt"/>
            </a:endParaRPr>
          </a:p>
        </p:txBody>
      </p:sp>
      <p:sp>
        <p:nvSpPr>
          <p:cNvPr id="5" name="Объект 4"/>
          <p:cNvSpPr>
            <a:spLocks noGrp="1"/>
          </p:cNvSpPr>
          <p:nvPr>
            <p:ph idx="1"/>
          </p:nvPr>
        </p:nvSpPr>
        <p:spPr>
          <a:xfrm>
            <a:off x="514632" y="1050650"/>
            <a:ext cx="11162736" cy="395838"/>
          </a:xfrm>
        </p:spPr>
        <p:txBody>
          <a:bodyPr>
            <a:noAutofit/>
          </a:bodyPr>
          <a:lstStyle/>
          <a:p>
            <a:pPr marL="0" indent="0" algn="just">
              <a:lnSpc>
                <a:spcPct val="100000"/>
              </a:lnSpc>
              <a:spcBef>
                <a:spcPts val="0"/>
              </a:spcBef>
              <a:buNone/>
            </a:pPr>
            <a:r>
              <a:rPr lang="ru-RU" sz="2200" dirty="0" smtClean="0">
                <a:solidFill>
                  <a:srgbClr val="FF0000"/>
                </a:solidFill>
              </a:rPr>
              <a:t>Ч. 1 ст. 95 Закона 44-ФЗ допускает изменение сущ. условий </a:t>
            </a:r>
            <a:r>
              <a:rPr lang="ru-RU" sz="2200" dirty="0">
                <a:solidFill>
                  <a:srgbClr val="FF0000"/>
                </a:solidFill>
              </a:rPr>
              <a:t>контракта </a:t>
            </a:r>
            <a:r>
              <a:rPr lang="ru-RU" sz="2200" dirty="0" smtClean="0">
                <a:solidFill>
                  <a:srgbClr val="FF0000"/>
                </a:solidFill>
              </a:rPr>
              <a:t>в </a:t>
            </a:r>
            <a:r>
              <a:rPr lang="ru-RU" sz="2200" dirty="0">
                <a:solidFill>
                  <a:srgbClr val="FF0000"/>
                </a:solidFill>
              </a:rPr>
              <a:t>следующих случаях:</a:t>
            </a:r>
          </a:p>
          <a:p>
            <a:pPr marL="0" indent="363538" algn="just">
              <a:lnSpc>
                <a:spcPct val="100000"/>
              </a:lnSpc>
              <a:spcBef>
                <a:spcPts val="0"/>
              </a:spcBef>
              <a:buFont typeface="Wingdings" panose="05000000000000000000" pitchFamily="2" charset="2"/>
              <a:buChar char="ü"/>
            </a:pPr>
            <a:endParaRPr lang="ru-RU" sz="2200" dirty="0" smtClean="0">
              <a:solidFill>
                <a:srgbClr val="002060"/>
              </a:solidFill>
            </a:endParaRPr>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81196499"/>
              </p:ext>
            </p:extLst>
          </p:nvPr>
        </p:nvGraphicFramePr>
        <p:xfrm>
          <a:off x="279775" y="1564420"/>
          <a:ext cx="11779576" cy="2731707"/>
        </p:xfrm>
        <a:graphic>
          <a:graphicData uri="http://schemas.openxmlformats.org/drawingml/2006/table">
            <a:tbl>
              <a:tblPr firstRow="1" bandRow="1">
                <a:tableStyleId>{93296810-A885-4BE3-A3E7-6D5BEEA58F35}</a:tableStyleId>
              </a:tblPr>
              <a:tblGrid>
                <a:gridCol w="686523"/>
                <a:gridCol w="11093053"/>
              </a:tblGrid>
              <a:tr h="263318">
                <a:tc>
                  <a:txBody>
                    <a:bodyPr/>
                    <a:lstStyle/>
                    <a:p>
                      <a:pPr algn="ctr"/>
                      <a:r>
                        <a:rPr lang="ru-RU" sz="1300" dirty="0" smtClean="0">
                          <a:latin typeface="+mn-lt"/>
                        </a:rPr>
                        <a:t>ПУНКТ</a:t>
                      </a:r>
                      <a:endParaRPr lang="ru-RU" sz="1300" dirty="0">
                        <a:latin typeface="+mn-lt"/>
                      </a:endParaRPr>
                    </a:p>
                  </a:txBody>
                  <a:tcPr/>
                </a:tc>
                <a:tc>
                  <a:txBody>
                    <a:bodyPr/>
                    <a:lstStyle/>
                    <a:p>
                      <a:pPr algn="ctr"/>
                      <a:r>
                        <a:rPr lang="ru-RU" sz="1300" dirty="0" smtClean="0"/>
                        <a:t>УСЛОВИЕ</a:t>
                      </a:r>
                      <a:endParaRPr lang="ru-RU" sz="1300" dirty="0"/>
                    </a:p>
                  </a:txBody>
                  <a:tcPr/>
                </a:tc>
              </a:tr>
              <a:tr h="345968">
                <a:tc>
                  <a:txBody>
                    <a:bodyPr/>
                    <a:lstStyle/>
                    <a:p>
                      <a:pPr algn="ctr">
                        <a:lnSpc>
                          <a:spcPct val="107000"/>
                        </a:lnSpc>
                        <a:spcAft>
                          <a:spcPts val="0"/>
                        </a:spcAft>
                      </a:pPr>
                      <a:r>
                        <a:rPr lang="ru-RU" sz="1400" kern="1200" dirty="0" smtClean="0">
                          <a:solidFill>
                            <a:srgbClr val="002060"/>
                          </a:solidFill>
                          <a:effectLst/>
                          <a:latin typeface="+mn-lt"/>
                          <a:ea typeface="+mn-ea"/>
                          <a:cs typeface="+mn-cs"/>
                        </a:rPr>
                        <a:t>п.</a:t>
                      </a:r>
                      <a:r>
                        <a:rPr lang="ru-RU" sz="1300" kern="1200" dirty="0" smtClean="0">
                          <a:solidFill>
                            <a:srgbClr val="002060"/>
                          </a:solidFill>
                          <a:effectLst/>
                          <a:latin typeface="+mn-lt"/>
                          <a:ea typeface="+mn-ea"/>
                          <a:cs typeface="+mn-cs"/>
                        </a:rPr>
                        <a:t> 1</a:t>
                      </a:r>
                      <a:r>
                        <a:rPr lang="ru-RU" sz="1300" kern="1200" baseline="30000" dirty="0" smtClean="0">
                          <a:solidFill>
                            <a:srgbClr val="002060"/>
                          </a:solidFill>
                          <a:effectLst/>
                          <a:latin typeface="+mn-lt"/>
                          <a:ea typeface="+mn-ea"/>
                          <a:cs typeface="+mn-cs"/>
                        </a:rPr>
                        <a:t>1</a:t>
                      </a:r>
                      <a:r>
                        <a:rPr lang="ru-RU" sz="1300" kern="1200" dirty="0" smtClean="0">
                          <a:solidFill>
                            <a:srgbClr val="002060"/>
                          </a:solidFill>
                          <a:effectLst/>
                          <a:latin typeface="+mn-lt"/>
                          <a:ea typeface="+mn-ea"/>
                          <a:cs typeface="+mn-cs"/>
                        </a:rPr>
                        <a:t> </a:t>
                      </a:r>
                      <a:endParaRPr lang="ru-RU" sz="13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300" kern="1200" dirty="0" smtClean="0">
                          <a:solidFill>
                            <a:srgbClr val="002060"/>
                          </a:solidFill>
                          <a:effectLst/>
                          <a:latin typeface="+mn-lt"/>
                          <a:ea typeface="+mn-ea"/>
                          <a:cs typeface="+mn-cs"/>
                        </a:rPr>
                        <a:t>при снижении цены контракта без изменения количества товара, объёма работы/услуги, качества ТРУ и иных условий контракта (</a:t>
                      </a:r>
                      <a:r>
                        <a:rPr lang="ru-RU" sz="1300" kern="1200" dirty="0" err="1" smtClean="0">
                          <a:solidFill>
                            <a:srgbClr val="002060"/>
                          </a:solidFill>
                          <a:effectLst/>
                          <a:latin typeface="+mn-lt"/>
                          <a:ea typeface="+mn-ea"/>
                          <a:cs typeface="+mn-cs"/>
                        </a:rPr>
                        <a:t>допсоглашение</a:t>
                      </a:r>
                      <a:r>
                        <a:rPr lang="ru-RU" sz="1300" kern="1200" dirty="0" smtClean="0">
                          <a:solidFill>
                            <a:srgbClr val="002060"/>
                          </a:solidFill>
                          <a:effectLst/>
                          <a:latin typeface="+mn-lt"/>
                          <a:ea typeface="+mn-ea"/>
                          <a:cs typeface="+mn-cs"/>
                        </a:rPr>
                        <a:t>)</a:t>
                      </a:r>
                      <a:endParaRPr lang="ru-RU" sz="1300"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r>
              <a:tr h="458933">
                <a:tc>
                  <a:txBody>
                    <a:bodyPr/>
                    <a:lstStyle/>
                    <a:p>
                      <a:pPr algn="ctr">
                        <a:lnSpc>
                          <a:spcPct val="107000"/>
                        </a:lnSpc>
                        <a:spcAft>
                          <a:spcPts val="0"/>
                        </a:spcAft>
                      </a:pPr>
                      <a:r>
                        <a:rPr lang="ru-RU" sz="1400" kern="1200" dirty="0" smtClean="0">
                          <a:solidFill>
                            <a:srgbClr val="002060"/>
                          </a:solidFill>
                          <a:effectLst/>
                          <a:latin typeface="+mn-lt"/>
                          <a:ea typeface="+mn-ea"/>
                          <a:cs typeface="+mn-cs"/>
                        </a:rPr>
                        <a:t>п.</a:t>
                      </a:r>
                      <a:r>
                        <a:rPr lang="ru-RU" sz="1300" kern="1200" dirty="0" smtClean="0">
                          <a:solidFill>
                            <a:srgbClr val="002060"/>
                          </a:solidFill>
                          <a:effectLst/>
                          <a:latin typeface="+mn-lt"/>
                          <a:ea typeface="+mn-ea"/>
                          <a:cs typeface="+mn-cs"/>
                        </a:rPr>
                        <a:t> 1</a:t>
                      </a:r>
                      <a:r>
                        <a:rPr lang="ru-RU" sz="1300" kern="1200" baseline="30000" dirty="0" smtClean="0">
                          <a:solidFill>
                            <a:srgbClr val="002060"/>
                          </a:solidFill>
                          <a:effectLst/>
                          <a:latin typeface="+mn-lt"/>
                          <a:ea typeface="+mn-ea"/>
                          <a:cs typeface="+mn-cs"/>
                        </a:rPr>
                        <a:t>2</a:t>
                      </a:r>
                      <a:r>
                        <a:rPr lang="ru-RU" sz="1300" kern="1200" dirty="0" smtClean="0">
                          <a:solidFill>
                            <a:srgbClr val="002060"/>
                          </a:solidFill>
                          <a:effectLst/>
                          <a:latin typeface="+mn-lt"/>
                          <a:ea typeface="+mn-ea"/>
                          <a:cs typeface="+mn-cs"/>
                        </a:rPr>
                        <a:t> </a:t>
                      </a:r>
                      <a:endParaRPr lang="ru-RU" sz="13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300" kern="1200" dirty="0" smtClean="0">
                          <a:solidFill>
                            <a:srgbClr val="002060"/>
                          </a:solidFill>
                          <a:effectLst/>
                          <a:latin typeface="+mn-lt"/>
                          <a:ea typeface="+mn-ea"/>
                          <a:cs typeface="+mn-cs"/>
                        </a:rPr>
                        <a:t>если </a:t>
                      </a:r>
                      <a:r>
                        <a:rPr lang="ru-RU" sz="1300" kern="1200" dirty="0" smtClean="0">
                          <a:solidFill>
                            <a:srgbClr val="FF0000"/>
                          </a:solidFill>
                          <a:effectLst/>
                          <a:latin typeface="+mn-lt"/>
                          <a:ea typeface="+mn-ea"/>
                          <a:cs typeface="+mn-cs"/>
                        </a:rPr>
                        <a:t>по предложению заказчика </a:t>
                      </a:r>
                      <a:r>
                        <a:rPr lang="ru-RU" sz="1300" kern="1200" dirty="0" smtClean="0">
                          <a:solidFill>
                            <a:srgbClr val="002060"/>
                          </a:solidFill>
                          <a:effectLst/>
                          <a:latin typeface="+mn-lt"/>
                          <a:ea typeface="+mn-ea"/>
                          <a:cs typeface="+mn-cs"/>
                        </a:rPr>
                        <a:t>увеличиваются/уменьшаются предусмотренные контрактом количество товара, объём работы/услуги не более чем на 10% (за исключением контрактов на выполнение работ по строительству, реконструкции, капремонту, сносу объекта капстроительства, геологическому изучению недр и т.д.) </a:t>
                      </a:r>
                      <a:r>
                        <a:rPr lang="ru-RU" sz="1300" i="0" u="sng" kern="1200" dirty="0" smtClean="0">
                          <a:solidFill>
                            <a:srgbClr val="002060"/>
                          </a:solidFill>
                          <a:effectLst/>
                          <a:latin typeface="+mn-lt"/>
                          <a:ea typeface="+mn-ea"/>
                          <a:cs typeface="+mn-cs"/>
                        </a:rPr>
                        <a:t>(</a:t>
                      </a:r>
                      <a:r>
                        <a:rPr lang="ru-RU" sz="1300" i="0" u="sng" kern="1200" dirty="0" err="1" smtClean="0">
                          <a:solidFill>
                            <a:srgbClr val="002060"/>
                          </a:solidFill>
                          <a:effectLst/>
                          <a:latin typeface="+mn-lt"/>
                          <a:ea typeface="+mn-ea"/>
                          <a:cs typeface="+mn-cs"/>
                        </a:rPr>
                        <a:t>допсоглашение</a:t>
                      </a:r>
                      <a:r>
                        <a:rPr lang="ru-RU" sz="1300" i="0" u="sng" kern="1200" dirty="0" smtClean="0">
                          <a:solidFill>
                            <a:srgbClr val="002060"/>
                          </a:solidFill>
                          <a:effectLst/>
                          <a:latin typeface="+mn-lt"/>
                          <a:ea typeface="+mn-ea"/>
                          <a:cs typeface="+mn-cs"/>
                        </a:rPr>
                        <a:t>)</a:t>
                      </a:r>
                      <a:endParaRPr lang="ru-RU" sz="1300" i="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r>
              <a:tr h="384765">
                <a:tc>
                  <a:txBody>
                    <a:bodyPr/>
                    <a:lstStyle/>
                    <a:p>
                      <a:pPr algn="ctr">
                        <a:lnSpc>
                          <a:spcPct val="107000"/>
                        </a:lnSpc>
                        <a:spcAft>
                          <a:spcPts val="0"/>
                        </a:spcAft>
                      </a:pPr>
                      <a:r>
                        <a:rPr lang="ru-RU" sz="1400" kern="1200" dirty="0" smtClean="0">
                          <a:solidFill>
                            <a:srgbClr val="002060"/>
                          </a:solidFill>
                          <a:effectLst/>
                          <a:latin typeface="+mn-lt"/>
                          <a:ea typeface="+mn-ea"/>
                          <a:cs typeface="+mn-cs"/>
                        </a:rPr>
                        <a:t>п.</a:t>
                      </a:r>
                      <a:r>
                        <a:rPr lang="ru-RU" sz="1300" kern="1200" dirty="0" smtClean="0">
                          <a:solidFill>
                            <a:srgbClr val="002060"/>
                          </a:solidFill>
                          <a:effectLst/>
                          <a:latin typeface="+mn-lt"/>
                          <a:ea typeface="+mn-ea"/>
                          <a:cs typeface="+mn-cs"/>
                        </a:rPr>
                        <a:t> 1</a:t>
                      </a:r>
                      <a:r>
                        <a:rPr lang="ru-RU" sz="1300" kern="1200" baseline="30000" dirty="0" smtClean="0">
                          <a:solidFill>
                            <a:srgbClr val="002060"/>
                          </a:solidFill>
                          <a:effectLst/>
                          <a:latin typeface="+mn-lt"/>
                          <a:ea typeface="+mn-ea"/>
                          <a:cs typeface="+mn-cs"/>
                        </a:rPr>
                        <a:t>3</a:t>
                      </a:r>
                      <a:r>
                        <a:rPr lang="ru-RU" sz="1300" kern="1200" dirty="0" smtClean="0">
                          <a:solidFill>
                            <a:srgbClr val="002060"/>
                          </a:solidFill>
                          <a:effectLst/>
                          <a:latin typeface="+mn-lt"/>
                          <a:ea typeface="+mn-ea"/>
                          <a:cs typeface="+mn-cs"/>
                        </a:rPr>
                        <a:t> </a:t>
                      </a:r>
                      <a:endParaRPr lang="ru-RU" sz="13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300" kern="1200" dirty="0" smtClean="0">
                          <a:solidFill>
                            <a:srgbClr val="002060"/>
                          </a:solidFill>
                          <a:effectLst/>
                          <a:latin typeface="+mn-lt"/>
                          <a:ea typeface="+mn-ea"/>
                          <a:cs typeface="+mn-cs"/>
                        </a:rPr>
                        <a:t>при изменении объёма/видов работ не более чем на 10% цены контракта по контракту на выполнение работ по строительству, реконструкции, капремонту, сносу объекта капстроительства, геологическому изучению недр, проведению работ по сохранению объектов культурного наследия, а также КЖЦ </a:t>
                      </a:r>
                      <a:r>
                        <a:rPr lang="ru-RU" sz="1300" u="sng" kern="1200" dirty="0" smtClean="0">
                          <a:solidFill>
                            <a:srgbClr val="002060"/>
                          </a:solidFill>
                          <a:effectLst/>
                          <a:latin typeface="+mn-lt"/>
                          <a:ea typeface="+mn-ea"/>
                          <a:cs typeface="+mn-cs"/>
                        </a:rPr>
                        <a:t>(</a:t>
                      </a:r>
                      <a:r>
                        <a:rPr lang="ru-RU" sz="1300" u="sng" kern="1200" dirty="0" err="1" smtClean="0">
                          <a:solidFill>
                            <a:srgbClr val="002060"/>
                          </a:solidFill>
                          <a:effectLst/>
                          <a:latin typeface="+mn-lt"/>
                          <a:ea typeface="+mn-ea"/>
                          <a:cs typeface="+mn-cs"/>
                        </a:rPr>
                        <a:t>допсоглашение</a:t>
                      </a:r>
                      <a:r>
                        <a:rPr lang="ru-RU" sz="1300" u="sng" kern="1200" dirty="0" smtClean="0">
                          <a:solidFill>
                            <a:srgbClr val="002060"/>
                          </a:solidFill>
                          <a:effectLst/>
                          <a:latin typeface="+mn-lt"/>
                          <a:ea typeface="+mn-ea"/>
                          <a:cs typeface="+mn-cs"/>
                        </a:rPr>
                        <a:t>)</a:t>
                      </a:r>
                      <a:endParaRPr lang="ru-RU" sz="130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r>
              <a:tr h="436238">
                <a:tc>
                  <a:txBody>
                    <a:bodyPr/>
                    <a:lstStyle/>
                    <a:p>
                      <a:pPr algn="ctr">
                        <a:lnSpc>
                          <a:spcPct val="107000"/>
                        </a:lnSpc>
                        <a:spcAft>
                          <a:spcPts val="0"/>
                        </a:spcAft>
                      </a:pPr>
                      <a:r>
                        <a:rPr lang="ru-RU" sz="1400" kern="1200" dirty="0" smtClean="0">
                          <a:solidFill>
                            <a:srgbClr val="002060"/>
                          </a:solidFill>
                          <a:effectLst/>
                          <a:latin typeface="+mn-lt"/>
                          <a:ea typeface="+mn-ea"/>
                          <a:cs typeface="+mn-cs"/>
                        </a:rPr>
                        <a:t>п.</a:t>
                      </a:r>
                      <a:r>
                        <a:rPr lang="ru-RU" sz="1300" kern="1200" dirty="0" smtClean="0">
                          <a:solidFill>
                            <a:srgbClr val="002060"/>
                          </a:solidFill>
                          <a:effectLst/>
                          <a:latin typeface="+mn-lt"/>
                          <a:ea typeface="+mn-ea"/>
                          <a:cs typeface="+mn-cs"/>
                        </a:rPr>
                        <a:t> 1</a:t>
                      </a:r>
                      <a:r>
                        <a:rPr lang="ru-RU" sz="1300" kern="1200" baseline="30000" dirty="0" smtClean="0">
                          <a:solidFill>
                            <a:srgbClr val="002060"/>
                          </a:solidFill>
                          <a:effectLst/>
                          <a:latin typeface="+mn-lt"/>
                          <a:ea typeface="+mn-ea"/>
                          <a:cs typeface="+mn-cs"/>
                        </a:rPr>
                        <a:t>4</a:t>
                      </a:r>
                      <a:r>
                        <a:rPr lang="ru-RU" sz="1300" kern="1200" dirty="0" smtClean="0">
                          <a:solidFill>
                            <a:srgbClr val="002060"/>
                          </a:solidFill>
                          <a:effectLst/>
                          <a:latin typeface="+mn-lt"/>
                          <a:ea typeface="+mn-ea"/>
                          <a:cs typeface="+mn-cs"/>
                        </a:rPr>
                        <a:t> </a:t>
                      </a:r>
                      <a:endParaRPr lang="ru-RU" sz="13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300" kern="1200" dirty="0" smtClean="0">
                          <a:solidFill>
                            <a:srgbClr val="002060"/>
                          </a:solidFill>
                          <a:effectLst/>
                          <a:latin typeface="+mn-lt"/>
                          <a:ea typeface="+mn-ea"/>
                          <a:cs typeface="+mn-cs"/>
                        </a:rPr>
                        <a:t>если Правительством РФ принято решение о введении специальных мер в сфере экономики, предусмотренное п.1 ст. 26</a:t>
                      </a:r>
                      <a:r>
                        <a:rPr lang="ru-RU" sz="1300" kern="1200" baseline="30000" dirty="0" smtClean="0">
                          <a:solidFill>
                            <a:srgbClr val="002060"/>
                          </a:solidFill>
                          <a:effectLst/>
                          <a:latin typeface="+mn-lt"/>
                          <a:ea typeface="+mn-ea"/>
                          <a:cs typeface="+mn-cs"/>
                        </a:rPr>
                        <a:t>1</a:t>
                      </a:r>
                      <a:r>
                        <a:rPr lang="ru-RU" sz="1300" kern="1200" dirty="0" smtClean="0">
                          <a:solidFill>
                            <a:srgbClr val="002060"/>
                          </a:solidFill>
                          <a:effectLst/>
                          <a:latin typeface="+mn-lt"/>
                          <a:ea typeface="+mn-ea"/>
                          <a:cs typeface="+mn-cs"/>
                        </a:rPr>
                        <a:t> Закона № 61-ФЗ «Об обороне», и предметом контракта является поставка ТРУ по </a:t>
                      </a:r>
                      <a:r>
                        <a:rPr lang="ru-RU" sz="1300" kern="1200" dirty="0" err="1" smtClean="0">
                          <a:solidFill>
                            <a:srgbClr val="002060"/>
                          </a:solidFill>
                          <a:effectLst/>
                          <a:latin typeface="+mn-lt"/>
                          <a:ea typeface="+mn-ea"/>
                          <a:cs typeface="+mn-cs"/>
                        </a:rPr>
                        <a:t>гособоронзаказу</a:t>
                      </a:r>
                      <a:r>
                        <a:rPr lang="ru-RU" sz="1300" kern="1200" dirty="0" smtClean="0">
                          <a:solidFill>
                            <a:srgbClr val="002060"/>
                          </a:solidFill>
                          <a:effectLst/>
                          <a:latin typeface="+mn-lt"/>
                          <a:ea typeface="+mn-ea"/>
                          <a:cs typeface="+mn-cs"/>
                        </a:rPr>
                        <a:t> </a:t>
                      </a:r>
                      <a:r>
                        <a:rPr lang="ru-RU" sz="1300" u="sng" kern="1200" dirty="0" smtClean="0">
                          <a:solidFill>
                            <a:srgbClr val="002060"/>
                          </a:solidFill>
                          <a:effectLst/>
                          <a:latin typeface="+mn-lt"/>
                          <a:ea typeface="+mn-ea"/>
                          <a:cs typeface="+mn-cs"/>
                        </a:rPr>
                        <a:t>(</a:t>
                      </a:r>
                      <a:r>
                        <a:rPr lang="ru-RU" sz="1300" u="sng" kern="1200" dirty="0" err="1" smtClean="0">
                          <a:solidFill>
                            <a:srgbClr val="002060"/>
                          </a:solidFill>
                          <a:effectLst/>
                          <a:latin typeface="+mn-lt"/>
                          <a:ea typeface="+mn-ea"/>
                          <a:cs typeface="+mn-cs"/>
                        </a:rPr>
                        <a:t>допсоглашение</a:t>
                      </a:r>
                      <a:r>
                        <a:rPr lang="ru-RU" sz="1300" u="sng" kern="1200" dirty="0" smtClean="0">
                          <a:solidFill>
                            <a:srgbClr val="002060"/>
                          </a:solidFill>
                          <a:effectLst/>
                          <a:latin typeface="+mn-lt"/>
                          <a:ea typeface="+mn-ea"/>
                          <a:cs typeface="+mn-cs"/>
                        </a:rPr>
                        <a:t>)</a:t>
                      </a:r>
                      <a:endParaRPr lang="ru-RU" sz="130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580137862"/>
              </p:ext>
            </p:extLst>
          </p:nvPr>
        </p:nvGraphicFramePr>
        <p:xfrm>
          <a:off x="279775" y="4277331"/>
          <a:ext cx="11779576" cy="2458467"/>
        </p:xfrm>
        <a:graphic>
          <a:graphicData uri="http://schemas.openxmlformats.org/drawingml/2006/table">
            <a:tbl>
              <a:tblPr firstRow="1" bandRow="1">
                <a:tableStyleId>{C4B1156A-380E-4F78-BDF5-A606A8083BF9}</a:tableStyleId>
              </a:tblPr>
              <a:tblGrid>
                <a:gridCol w="690879"/>
                <a:gridCol w="11088697"/>
              </a:tblGrid>
              <a:tr h="247650">
                <a:tc>
                  <a:txBody>
                    <a:bodyPr/>
                    <a:lstStyle/>
                    <a:p>
                      <a:pPr algn="ctr">
                        <a:lnSpc>
                          <a:spcPct val="107000"/>
                        </a:lnSpc>
                        <a:spcAft>
                          <a:spcPts val="0"/>
                        </a:spcAft>
                      </a:pPr>
                      <a:r>
                        <a:rPr lang="ru-RU" sz="1400" b="0" kern="1200" dirty="0" smtClean="0">
                          <a:solidFill>
                            <a:srgbClr val="002060"/>
                          </a:solidFill>
                          <a:effectLst/>
                          <a:latin typeface="+mn-lt"/>
                          <a:ea typeface="+mn-ea"/>
                          <a:cs typeface="+mn-cs"/>
                        </a:rPr>
                        <a:t>п.</a:t>
                      </a:r>
                      <a:r>
                        <a:rPr lang="ru-RU" sz="1300" b="0" kern="1200" dirty="0" smtClean="0">
                          <a:solidFill>
                            <a:srgbClr val="002060"/>
                          </a:solidFill>
                          <a:effectLst/>
                        </a:rPr>
                        <a:t> 2 и 3</a:t>
                      </a:r>
                      <a:endParaRPr lang="ru-RU" sz="13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300" b="0" kern="1200" dirty="0" smtClean="0">
                          <a:solidFill>
                            <a:srgbClr val="002060"/>
                          </a:solidFill>
                          <a:effectLst/>
                        </a:rPr>
                        <a:t>если цена заключённого для обеспечения федеральных нужд или нужд субъекта РФ на срок </a:t>
                      </a:r>
                      <a:r>
                        <a:rPr lang="ru-RU" sz="1300" b="0" kern="1200" dirty="0" smtClean="0">
                          <a:solidFill>
                            <a:srgbClr val="FF0000"/>
                          </a:solidFill>
                          <a:effectLst/>
                        </a:rPr>
                        <a:t>не менее чем 3 года </a:t>
                      </a:r>
                      <a:r>
                        <a:rPr lang="ru-RU" sz="1300" b="0" kern="1200" dirty="0" smtClean="0">
                          <a:solidFill>
                            <a:srgbClr val="002060"/>
                          </a:solidFill>
                          <a:effectLst/>
                        </a:rPr>
                        <a:t>контракта составляет либо превышает размер цены, установленный ПП РФ от 19.12.2013 № 1186 (</a:t>
                      </a:r>
                      <a:r>
                        <a:rPr lang="ru-RU" sz="1300" b="0" kern="1200" dirty="0" smtClean="0">
                          <a:solidFill>
                            <a:srgbClr val="FF0000"/>
                          </a:solidFill>
                          <a:effectLst/>
                        </a:rPr>
                        <a:t>10 млрд руб. – федеральные нужды; 1 млрд руб. - субъектов</a:t>
                      </a:r>
                      <a:r>
                        <a:rPr lang="ru-RU" sz="1300" b="0" kern="1200" dirty="0" smtClean="0">
                          <a:solidFill>
                            <a:srgbClr val="002060"/>
                          </a:solidFill>
                          <a:effectLst/>
                        </a:rPr>
                        <a:t>), и исполнение указанного контракта по независящим от сторон контракта обстоятельствам без изменения его условий невозможно, данные условия могут быть изменены на основании решения Правительства РФ или Правительства УО </a:t>
                      </a:r>
                      <a:r>
                        <a:rPr lang="ru-RU" sz="1300" b="0" u="sng" kern="1200" dirty="0" smtClean="0">
                          <a:solidFill>
                            <a:srgbClr val="002060"/>
                          </a:solidFill>
                          <a:effectLst/>
                        </a:rPr>
                        <a:t>(распоряжение</a:t>
                      </a:r>
                      <a:r>
                        <a:rPr lang="ru-RU" sz="1300" b="0" u="sng" kern="1200" baseline="0" dirty="0" smtClean="0">
                          <a:solidFill>
                            <a:srgbClr val="002060"/>
                          </a:solidFill>
                          <a:effectLst/>
                        </a:rPr>
                        <a:t> + </a:t>
                      </a:r>
                      <a:r>
                        <a:rPr lang="ru-RU" sz="1300" b="0" u="sng" kern="1200" dirty="0" err="1" smtClean="0">
                          <a:solidFill>
                            <a:srgbClr val="002060"/>
                          </a:solidFill>
                          <a:effectLst/>
                          <a:latin typeface="+mn-lt"/>
                          <a:ea typeface="+mn-ea"/>
                          <a:cs typeface="+mn-cs"/>
                        </a:rPr>
                        <a:t>допсоглашение</a:t>
                      </a:r>
                      <a:r>
                        <a:rPr lang="ru-RU" sz="1300" b="0" u="sng" kern="1200" dirty="0" smtClean="0">
                          <a:solidFill>
                            <a:srgbClr val="002060"/>
                          </a:solidFill>
                          <a:effectLst/>
                          <a:latin typeface="+mn-lt"/>
                          <a:ea typeface="+mn-ea"/>
                          <a:cs typeface="+mn-cs"/>
                        </a:rPr>
                        <a:t>)</a:t>
                      </a:r>
                      <a:endParaRPr lang="ru-RU" sz="1300" b="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r>
              <a:tr h="223213">
                <a:tc>
                  <a:txBody>
                    <a:bodyPr/>
                    <a:lstStyle/>
                    <a:p>
                      <a:pPr algn="ctr">
                        <a:lnSpc>
                          <a:spcPct val="107000"/>
                        </a:lnSpc>
                        <a:spcAft>
                          <a:spcPts val="0"/>
                        </a:spcAft>
                      </a:pPr>
                      <a:r>
                        <a:rPr lang="ru-RU" sz="1400" kern="1200" dirty="0" smtClean="0">
                          <a:solidFill>
                            <a:srgbClr val="002060"/>
                          </a:solidFill>
                          <a:effectLst/>
                          <a:latin typeface="+mn-lt"/>
                          <a:ea typeface="+mn-ea"/>
                          <a:cs typeface="+mn-cs"/>
                        </a:rPr>
                        <a:t>п.</a:t>
                      </a:r>
                      <a:r>
                        <a:rPr lang="ru-RU" sz="1300" kern="1200" dirty="0" smtClean="0">
                          <a:solidFill>
                            <a:srgbClr val="002060"/>
                          </a:solidFill>
                          <a:effectLst/>
                        </a:rPr>
                        <a:t> 4</a:t>
                      </a:r>
                      <a:endParaRPr lang="ru-RU"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300" kern="1200" dirty="0" smtClean="0">
                          <a:solidFill>
                            <a:srgbClr val="002060"/>
                          </a:solidFill>
                          <a:effectLst/>
                        </a:rPr>
                        <a:t>если цена заключённого для обеспечения </a:t>
                      </a:r>
                      <a:r>
                        <a:rPr lang="ru-RU" sz="1300" kern="1200" dirty="0" err="1" smtClean="0">
                          <a:solidFill>
                            <a:srgbClr val="002060"/>
                          </a:solidFill>
                          <a:effectLst/>
                        </a:rPr>
                        <a:t>мун</a:t>
                      </a:r>
                      <a:r>
                        <a:rPr lang="ru-RU" sz="1300" kern="1200" dirty="0" smtClean="0">
                          <a:solidFill>
                            <a:srgbClr val="002060"/>
                          </a:solidFill>
                          <a:effectLst/>
                        </a:rPr>
                        <a:t> нужд на срок </a:t>
                      </a:r>
                      <a:r>
                        <a:rPr lang="ru-RU" sz="1300" kern="1200" dirty="0" smtClean="0">
                          <a:solidFill>
                            <a:srgbClr val="FF0000"/>
                          </a:solidFill>
                          <a:effectLst/>
                        </a:rPr>
                        <a:t>не менее 1 года </a:t>
                      </a:r>
                      <a:r>
                        <a:rPr lang="ru-RU" sz="1300" kern="1200" dirty="0" smtClean="0">
                          <a:solidFill>
                            <a:srgbClr val="002060"/>
                          </a:solidFill>
                          <a:effectLst/>
                        </a:rPr>
                        <a:t>контракта составляет или превышает размер цены, установленный ПП РФ от 19.12.2013 № 1186 (</a:t>
                      </a:r>
                      <a:r>
                        <a:rPr lang="ru-RU" sz="1300" kern="1200" dirty="0" smtClean="0">
                          <a:solidFill>
                            <a:srgbClr val="FF0000"/>
                          </a:solidFill>
                          <a:effectLst/>
                        </a:rPr>
                        <a:t>500 млн руб</a:t>
                      </a:r>
                      <a:r>
                        <a:rPr lang="ru-RU" sz="1300" kern="1200" dirty="0" smtClean="0">
                          <a:solidFill>
                            <a:srgbClr val="002060"/>
                          </a:solidFill>
                          <a:effectLst/>
                        </a:rPr>
                        <a:t>.), и исполнение указанного контракта по независящим от сторон контракта обстоятельствам без изменения его условий невозможно, указанные условия могут быть изменены на основании решения местной администрации </a:t>
                      </a:r>
                      <a:r>
                        <a:rPr lang="ru-RU" sz="1300" b="0" u="sng" kern="1200" dirty="0" smtClean="0">
                          <a:solidFill>
                            <a:srgbClr val="002060"/>
                          </a:solidFill>
                          <a:effectLst/>
                        </a:rPr>
                        <a:t>(распоряжение</a:t>
                      </a:r>
                      <a:r>
                        <a:rPr lang="ru-RU" sz="1300" b="0" u="sng" kern="1200" baseline="0" dirty="0" smtClean="0">
                          <a:solidFill>
                            <a:srgbClr val="002060"/>
                          </a:solidFill>
                          <a:effectLst/>
                        </a:rPr>
                        <a:t> + </a:t>
                      </a:r>
                      <a:r>
                        <a:rPr lang="ru-RU" sz="1300" b="0" u="sng" kern="1200" dirty="0" err="1" smtClean="0">
                          <a:solidFill>
                            <a:srgbClr val="002060"/>
                          </a:solidFill>
                          <a:effectLst/>
                          <a:latin typeface="+mn-lt"/>
                          <a:ea typeface="+mn-ea"/>
                          <a:cs typeface="+mn-cs"/>
                        </a:rPr>
                        <a:t>допсоглашение</a:t>
                      </a:r>
                      <a:r>
                        <a:rPr lang="ru-RU" sz="1300" b="0" u="sng" kern="1200" dirty="0" smtClean="0">
                          <a:solidFill>
                            <a:srgbClr val="002060"/>
                          </a:solidFill>
                          <a:effectLst/>
                          <a:latin typeface="+mn-lt"/>
                          <a:ea typeface="+mn-ea"/>
                          <a:cs typeface="+mn-cs"/>
                        </a:rPr>
                        <a:t>)</a:t>
                      </a:r>
                      <a:endParaRPr lang="ru-RU" sz="1300" b="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r>
              <a:tr h="174456">
                <a:tc>
                  <a:txBody>
                    <a:bodyPr/>
                    <a:lstStyle/>
                    <a:p>
                      <a:pPr algn="ctr">
                        <a:lnSpc>
                          <a:spcPct val="107000"/>
                        </a:lnSpc>
                        <a:spcAft>
                          <a:spcPts val="0"/>
                        </a:spcAft>
                      </a:pPr>
                      <a:r>
                        <a:rPr lang="ru-RU" sz="1400" kern="1200" dirty="0" smtClean="0">
                          <a:solidFill>
                            <a:srgbClr val="002060"/>
                          </a:solidFill>
                          <a:effectLst/>
                          <a:latin typeface="+mn-lt"/>
                          <a:ea typeface="+mn-ea"/>
                          <a:cs typeface="+mn-cs"/>
                        </a:rPr>
                        <a:t>п.</a:t>
                      </a:r>
                      <a:r>
                        <a:rPr lang="ru-RU" sz="1300" kern="1200" dirty="0" smtClean="0">
                          <a:solidFill>
                            <a:srgbClr val="002060"/>
                          </a:solidFill>
                          <a:effectLst/>
                        </a:rPr>
                        <a:t> 5 </a:t>
                      </a:r>
                      <a:endParaRPr lang="ru-RU"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300" kern="1200" dirty="0" smtClean="0">
                          <a:solidFill>
                            <a:srgbClr val="002060"/>
                          </a:solidFill>
                          <a:effectLst/>
                        </a:rPr>
                        <a:t>изменение в соответствии с законодательством РФ регулируемых цен (тарифов) </a:t>
                      </a:r>
                      <a:r>
                        <a:rPr lang="ru-RU" sz="1300" u="sng" kern="1200" dirty="0" smtClean="0">
                          <a:solidFill>
                            <a:srgbClr val="002060"/>
                          </a:solidFill>
                          <a:effectLst/>
                          <a:latin typeface="+mn-lt"/>
                          <a:ea typeface="+mn-ea"/>
                          <a:cs typeface="+mn-cs"/>
                        </a:rPr>
                        <a:t>(</a:t>
                      </a:r>
                      <a:r>
                        <a:rPr lang="ru-RU" sz="1300" u="sng" kern="1200" dirty="0" err="1" smtClean="0">
                          <a:solidFill>
                            <a:srgbClr val="002060"/>
                          </a:solidFill>
                          <a:effectLst/>
                          <a:latin typeface="+mn-lt"/>
                          <a:ea typeface="+mn-ea"/>
                          <a:cs typeface="+mn-cs"/>
                        </a:rPr>
                        <a:t>допсоглашение</a:t>
                      </a:r>
                      <a:r>
                        <a:rPr lang="ru-RU" sz="1300" u="sng" kern="1200" dirty="0" smtClean="0">
                          <a:solidFill>
                            <a:srgbClr val="002060"/>
                          </a:solidFill>
                          <a:effectLst/>
                          <a:latin typeface="+mn-lt"/>
                          <a:ea typeface="+mn-ea"/>
                          <a:cs typeface="+mn-cs"/>
                        </a:rPr>
                        <a:t>)</a:t>
                      </a:r>
                      <a:endParaRPr lang="ru-RU" sz="130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r>
              <a:tr h="174456">
                <a:tc>
                  <a:txBody>
                    <a:bodyPr/>
                    <a:lstStyle/>
                    <a:p>
                      <a:pPr algn="ctr">
                        <a:lnSpc>
                          <a:spcPct val="107000"/>
                        </a:lnSpc>
                        <a:spcAft>
                          <a:spcPts val="0"/>
                        </a:spcAft>
                      </a:pPr>
                      <a:r>
                        <a:rPr lang="ru-RU" sz="1400" kern="1200" dirty="0" smtClean="0">
                          <a:solidFill>
                            <a:srgbClr val="002060"/>
                          </a:solidFill>
                          <a:effectLst/>
                          <a:latin typeface="+mn-lt"/>
                          <a:ea typeface="+mn-ea"/>
                          <a:cs typeface="+mn-cs"/>
                        </a:rPr>
                        <a:t>п. </a:t>
                      </a:r>
                      <a:r>
                        <a:rPr lang="ru-RU" sz="1300" kern="1200" dirty="0" smtClean="0">
                          <a:solidFill>
                            <a:srgbClr val="002060"/>
                          </a:solidFill>
                          <a:effectLst/>
                        </a:rPr>
                        <a:t>6 </a:t>
                      </a:r>
                      <a:endParaRPr lang="ru-RU"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002060"/>
                          </a:solidFill>
                          <a:effectLst/>
                        </a:rPr>
                        <a:t>в случаях, предусмотренных п. 6 ст. 161 БК РФ, при </a:t>
                      </a:r>
                      <a:r>
                        <a:rPr lang="ru-RU" sz="1300" kern="1200" dirty="0" smtClean="0">
                          <a:solidFill>
                            <a:srgbClr val="FF0000"/>
                          </a:solidFill>
                          <a:effectLst/>
                        </a:rPr>
                        <a:t>уменьшении</a:t>
                      </a:r>
                      <a:r>
                        <a:rPr lang="ru-RU" sz="1300" kern="1200" dirty="0" smtClean="0">
                          <a:solidFill>
                            <a:srgbClr val="002060"/>
                          </a:solidFill>
                          <a:effectLst/>
                        </a:rPr>
                        <a:t> ранее доведённых до заказчика как получателя бюджетных средств ЛБО </a:t>
                      </a:r>
                      <a:r>
                        <a:rPr lang="ru-RU" sz="1300" u="sng" kern="1200" dirty="0" smtClean="0">
                          <a:solidFill>
                            <a:srgbClr val="002060"/>
                          </a:solidFill>
                          <a:effectLst/>
                          <a:latin typeface="+mn-lt"/>
                          <a:ea typeface="+mn-ea"/>
                          <a:cs typeface="+mn-cs"/>
                        </a:rPr>
                        <a:t>(</a:t>
                      </a:r>
                      <a:r>
                        <a:rPr lang="ru-RU" sz="1300" u="sng" kern="1200" dirty="0" err="1" smtClean="0">
                          <a:solidFill>
                            <a:srgbClr val="002060"/>
                          </a:solidFill>
                          <a:effectLst/>
                          <a:latin typeface="+mn-lt"/>
                          <a:ea typeface="+mn-ea"/>
                          <a:cs typeface="+mn-cs"/>
                        </a:rPr>
                        <a:t>допсоглашение</a:t>
                      </a:r>
                      <a:r>
                        <a:rPr lang="ru-RU" sz="1300" u="sng" kern="1200" dirty="0" smtClean="0">
                          <a:solidFill>
                            <a:srgbClr val="002060"/>
                          </a:solidFill>
                          <a:effectLst/>
                          <a:latin typeface="+mn-lt"/>
                          <a:ea typeface="+mn-ea"/>
                          <a:cs typeface="+mn-cs"/>
                        </a:rPr>
                        <a:t>)</a:t>
                      </a:r>
                      <a:endParaRPr lang="ru-RU" sz="130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3" name="Рисунок 12"/>
          <p:cNvPicPr/>
          <p:nvPr/>
        </p:nvPicPr>
        <p:blipFill>
          <a:blip r:embed="rId3" cstate="print"/>
          <a:stretch>
            <a:fillRect/>
          </a:stretch>
        </p:blipFill>
        <p:spPr>
          <a:xfrm>
            <a:off x="66778" y="13666"/>
            <a:ext cx="1248445" cy="973625"/>
          </a:xfrm>
          <a:prstGeom prst="rect">
            <a:avLst/>
          </a:prstGeom>
          <a:effectLst>
            <a:outerShdw blurRad="50800" dist="38100" dir="5400000" algn="t" rotWithShape="0">
              <a:prstClr val="black">
                <a:alpha val="40000"/>
              </a:prstClr>
            </a:outerShdw>
          </a:effectLst>
        </p:spPr>
      </p:pic>
      <p:cxnSp>
        <p:nvCxnSpPr>
          <p:cNvPr id="14" name="Прямая соединительная линия 13"/>
          <p:cNvCxnSpPr/>
          <p:nvPr/>
        </p:nvCxnSpPr>
        <p:spPr>
          <a:xfrm flipH="1" flipV="1">
            <a:off x="1403351" y="230692"/>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98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926911" y="220628"/>
            <a:ext cx="10515600" cy="766663"/>
          </a:xfrm>
        </p:spPr>
        <p:txBody>
          <a:bodyPr>
            <a:normAutofit/>
          </a:bodyPr>
          <a:lstStyle/>
          <a:p>
            <a:pPr algn="ctr"/>
            <a:r>
              <a:rPr lang="ru-RU" sz="3900" b="1" dirty="0" smtClean="0">
                <a:solidFill>
                  <a:srgbClr val="002060"/>
                </a:solidFill>
                <a:latin typeface="+mn-lt"/>
              </a:rPr>
              <a:t>ОБЩИЕ ОСНОВАНИЯ</a:t>
            </a:r>
            <a:endParaRPr lang="ru-RU" sz="3900" b="1" dirty="0">
              <a:solidFill>
                <a:srgbClr val="002060"/>
              </a:solidFill>
              <a:latin typeface="+mn-lt"/>
            </a:endParaRPr>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3260806"/>
              </p:ext>
            </p:extLst>
          </p:nvPr>
        </p:nvGraphicFramePr>
        <p:xfrm>
          <a:off x="-5" y="1297400"/>
          <a:ext cx="12192004" cy="2855152"/>
        </p:xfrm>
        <a:graphic>
          <a:graphicData uri="http://schemas.openxmlformats.org/drawingml/2006/table">
            <a:tbl>
              <a:tblPr firstRow="1" bandRow="1">
                <a:tableStyleId>{5C22544A-7EE6-4342-B048-85BDC9FD1C3A}</a:tableStyleId>
              </a:tblPr>
              <a:tblGrid>
                <a:gridCol w="639003"/>
                <a:gridCol w="11553001"/>
              </a:tblGrid>
              <a:tr h="246566">
                <a:tc>
                  <a:txBody>
                    <a:bodyPr/>
                    <a:lstStyle/>
                    <a:p>
                      <a:pPr algn="ctr"/>
                      <a:r>
                        <a:rPr lang="ru-RU" sz="1200" dirty="0" smtClean="0"/>
                        <a:t>ПУНКТ</a:t>
                      </a:r>
                      <a:endParaRPr lang="ru-RU" sz="1200" dirty="0">
                        <a:latin typeface="+mn-lt"/>
                      </a:endParaRPr>
                    </a:p>
                  </a:txBody>
                  <a:tcPr/>
                </a:tc>
                <a:tc>
                  <a:txBody>
                    <a:bodyPr/>
                    <a:lstStyle/>
                    <a:p>
                      <a:pPr algn="ctr"/>
                      <a:r>
                        <a:rPr lang="ru-RU" sz="1200" dirty="0" smtClean="0"/>
                        <a:t>УСЛОВИЕ</a:t>
                      </a:r>
                      <a:endParaRPr lang="ru-RU" sz="1200" dirty="0"/>
                    </a:p>
                  </a:txBody>
                  <a:tcPr/>
                </a:tc>
              </a:tr>
              <a:tr h="284978">
                <a:tc>
                  <a:txBody>
                    <a:bodyPr/>
                    <a:lstStyle/>
                    <a:p>
                      <a:pPr algn="ctr">
                        <a:lnSpc>
                          <a:spcPct val="107000"/>
                        </a:lnSpc>
                        <a:spcAft>
                          <a:spcPts val="0"/>
                        </a:spcAft>
                      </a:pPr>
                      <a:r>
                        <a:rPr lang="ru-RU" sz="1150" kern="1200" dirty="0" smtClean="0">
                          <a:solidFill>
                            <a:srgbClr val="002060"/>
                          </a:solidFill>
                          <a:effectLst/>
                          <a:latin typeface="+mn-lt"/>
                          <a:ea typeface="+mn-ea"/>
                          <a:cs typeface="+mn-cs"/>
                        </a:rPr>
                        <a:t>п. 7 </a:t>
                      </a:r>
                      <a:endParaRPr lang="ru-RU" sz="115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150" kern="1200" dirty="0" smtClean="0">
                          <a:solidFill>
                            <a:srgbClr val="002060"/>
                          </a:solidFill>
                          <a:effectLst/>
                          <a:latin typeface="+mn-lt"/>
                          <a:ea typeface="+mn-ea"/>
                          <a:cs typeface="+mn-cs"/>
                        </a:rPr>
                        <a:t>в случае заключения контракта с иностранной организацией на лечение гражданина РФ за пределами территории РФ может быть изменена цена контракта </a:t>
                      </a:r>
                      <a:r>
                        <a:rPr lang="ru-RU" sz="1150" u="sng" kern="1200" dirty="0" smtClean="0">
                          <a:solidFill>
                            <a:srgbClr val="002060"/>
                          </a:solidFill>
                          <a:effectLst/>
                          <a:latin typeface="+mn-lt"/>
                          <a:ea typeface="+mn-ea"/>
                          <a:cs typeface="+mn-cs"/>
                        </a:rPr>
                        <a:t>(</a:t>
                      </a:r>
                      <a:r>
                        <a:rPr lang="ru-RU" sz="1150" u="sng" kern="1200" dirty="0" err="1" smtClean="0">
                          <a:solidFill>
                            <a:srgbClr val="002060"/>
                          </a:solidFill>
                          <a:effectLst/>
                          <a:latin typeface="+mn-lt"/>
                          <a:ea typeface="+mn-ea"/>
                          <a:cs typeface="+mn-cs"/>
                        </a:rPr>
                        <a:t>допсоглашение</a:t>
                      </a:r>
                      <a:r>
                        <a:rPr lang="ru-RU" sz="1150" u="sng" kern="1200" dirty="0" smtClean="0">
                          <a:solidFill>
                            <a:srgbClr val="002060"/>
                          </a:solidFill>
                          <a:effectLst/>
                          <a:latin typeface="+mn-lt"/>
                          <a:ea typeface="+mn-ea"/>
                          <a:cs typeface="+mn-cs"/>
                        </a:rPr>
                        <a:t>)</a:t>
                      </a:r>
                      <a:endParaRPr lang="ru-RU" sz="115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r>
              <a:tr h="959153">
                <a:tc>
                  <a:txBody>
                    <a:bodyPr/>
                    <a:lstStyle/>
                    <a:p>
                      <a:pPr algn="ctr">
                        <a:lnSpc>
                          <a:spcPct val="107000"/>
                        </a:lnSpc>
                        <a:spcAft>
                          <a:spcPts val="0"/>
                        </a:spcAft>
                      </a:pPr>
                      <a:r>
                        <a:rPr lang="ru-RU" sz="1150" kern="1200" dirty="0" smtClean="0">
                          <a:solidFill>
                            <a:srgbClr val="002060"/>
                          </a:solidFill>
                          <a:effectLst/>
                          <a:latin typeface="+mn-lt"/>
                          <a:ea typeface="+mn-ea"/>
                          <a:cs typeface="+mn-cs"/>
                        </a:rPr>
                        <a:t>п. 8 </a:t>
                      </a:r>
                      <a:endParaRPr lang="ru-RU" sz="115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150" kern="1200" dirty="0" smtClean="0">
                          <a:solidFill>
                            <a:srgbClr val="002060"/>
                          </a:solidFill>
                          <a:effectLst/>
                          <a:latin typeface="+mn-lt"/>
                          <a:ea typeface="+mn-ea"/>
                          <a:cs typeface="+mn-cs"/>
                        </a:rPr>
                        <a:t>если при исполнении заключенного </a:t>
                      </a:r>
                      <a:r>
                        <a:rPr lang="ru-RU" sz="1150" kern="1200" dirty="0" smtClean="0">
                          <a:solidFill>
                            <a:srgbClr val="FF0000"/>
                          </a:solidFill>
                          <a:effectLst/>
                          <a:latin typeface="+mn-lt"/>
                          <a:ea typeface="+mn-ea"/>
                          <a:cs typeface="+mn-cs"/>
                        </a:rPr>
                        <a:t>на срок не менее 1 года </a:t>
                      </a:r>
                      <a:r>
                        <a:rPr lang="ru-RU" sz="1150" kern="1200" dirty="0" smtClean="0">
                          <a:solidFill>
                            <a:srgbClr val="002060"/>
                          </a:solidFill>
                          <a:effectLst/>
                          <a:latin typeface="+mn-lt"/>
                          <a:ea typeface="+mn-ea"/>
                          <a:cs typeface="+mn-cs"/>
                        </a:rPr>
                        <a:t>КЖЦ, контракта, предметом которого является выполнение работ по строительству, реконструкции, капремонту, сносу объекта капстроительства и др., цена которого составляет или превышает предельный размер цены, установленный ПП РФ от 19.12.2013 № 1186 (</a:t>
                      </a:r>
                      <a:r>
                        <a:rPr lang="ru-RU" sz="1150" kern="1200" dirty="0" smtClean="0">
                          <a:solidFill>
                            <a:srgbClr val="FF0000"/>
                          </a:solidFill>
                          <a:effectLst/>
                          <a:latin typeface="+mn-lt"/>
                          <a:ea typeface="+mn-ea"/>
                          <a:cs typeface="+mn-cs"/>
                        </a:rPr>
                        <a:t>100 млн. руб., за </a:t>
                      </a:r>
                      <a:r>
                        <a:rPr lang="ru-RU" sz="1150" kern="1200" dirty="0" err="1" smtClean="0">
                          <a:solidFill>
                            <a:srgbClr val="FF0000"/>
                          </a:solidFill>
                          <a:effectLst/>
                          <a:latin typeface="+mn-lt"/>
                          <a:ea typeface="+mn-ea"/>
                          <a:cs typeface="+mn-cs"/>
                        </a:rPr>
                        <a:t>искл</a:t>
                      </a:r>
                      <a:r>
                        <a:rPr lang="ru-RU" sz="1150" kern="1200" dirty="0" smtClean="0">
                          <a:solidFill>
                            <a:srgbClr val="FF0000"/>
                          </a:solidFill>
                          <a:effectLst/>
                          <a:latin typeface="+mn-lt"/>
                          <a:ea typeface="+mn-ea"/>
                          <a:cs typeface="+mn-cs"/>
                        </a:rPr>
                        <a:t>. контрактов, заключённых до 31.12.2022 - 1 млн. руб.</a:t>
                      </a:r>
                      <a:r>
                        <a:rPr lang="ru-RU" sz="1150" kern="1200" dirty="0" smtClean="0">
                          <a:solidFill>
                            <a:srgbClr val="002060"/>
                          </a:solidFill>
                          <a:effectLst/>
                          <a:latin typeface="+mn-lt"/>
                          <a:ea typeface="+mn-ea"/>
                          <a:cs typeface="+mn-cs"/>
                        </a:rPr>
                        <a:t>), возникли независящие от сторон контракта обстоятельства, влекущие невозможность его исполнения, в том числе необходимость внесения изменений в проектную документацию и </a:t>
                      </a:r>
                      <a:r>
                        <a:rPr lang="ru-RU" sz="1150" b="0" kern="1200" dirty="0" err="1" smtClean="0">
                          <a:solidFill>
                            <a:srgbClr val="002060"/>
                          </a:solidFill>
                          <a:effectLst/>
                          <a:latin typeface="+mn-lt"/>
                          <a:ea typeface="+mn-ea"/>
                          <a:cs typeface="+mn-cs"/>
                        </a:rPr>
                        <a:t>и</a:t>
                      </a:r>
                      <a:r>
                        <a:rPr lang="ru-RU" sz="1150" b="0" kern="1200" dirty="0" smtClean="0">
                          <a:solidFill>
                            <a:srgbClr val="002060"/>
                          </a:solidFill>
                          <a:effectLst/>
                          <a:latin typeface="+mn-lt"/>
                          <a:ea typeface="+mn-ea"/>
                          <a:cs typeface="+mn-cs"/>
                        </a:rPr>
                        <a:t> при условии, что такое изменение не приведёт к </a:t>
                      </a:r>
                      <a:r>
                        <a:rPr lang="ru-RU" sz="1150" b="0" kern="1200" dirty="0" smtClean="0">
                          <a:solidFill>
                            <a:srgbClr val="FF0000"/>
                          </a:solidFill>
                          <a:effectLst/>
                          <a:latin typeface="+mn-lt"/>
                          <a:ea typeface="+mn-ea"/>
                          <a:cs typeface="+mn-cs"/>
                        </a:rPr>
                        <a:t>увеличению срока и (или) цены контракта более чем на 30%</a:t>
                      </a:r>
                      <a:r>
                        <a:rPr lang="ru-RU" sz="1150" kern="1200" dirty="0" smtClean="0">
                          <a:solidFill>
                            <a:srgbClr val="FF0000"/>
                          </a:solidFill>
                          <a:effectLst/>
                          <a:latin typeface="+mn-lt"/>
                          <a:ea typeface="+mn-ea"/>
                          <a:cs typeface="+mn-cs"/>
                        </a:rPr>
                        <a:t> </a:t>
                      </a:r>
                      <a:r>
                        <a:rPr lang="ru-RU" sz="1150" u="sng" kern="1200" dirty="0" smtClean="0">
                          <a:solidFill>
                            <a:srgbClr val="002060"/>
                          </a:solidFill>
                          <a:effectLst/>
                          <a:latin typeface="+mn-lt"/>
                          <a:ea typeface="+mn-ea"/>
                          <a:cs typeface="+mn-cs"/>
                        </a:rPr>
                        <a:t>(распоряжение + </a:t>
                      </a:r>
                      <a:r>
                        <a:rPr lang="ru-RU" sz="1150" u="sng" kern="1200" dirty="0" err="1" smtClean="0">
                          <a:solidFill>
                            <a:srgbClr val="002060"/>
                          </a:solidFill>
                          <a:effectLst/>
                          <a:latin typeface="+mn-lt"/>
                          <a:ea typeface="+mn-ea"/>
                          <a:cs typeface="+mn-cs"/>
                        </a:rPr>
                        <a:t>допсоглашение</a:t>
                      </a:r>
                      <a:r>
                        <a:rPr lang="ru-RU" sz="1150" u="sng" kern="1200" dirty="0" smtClean="0">
                          <a:solidFill>
                            <a:srgbClr val="002060"/>
                          </a:solidFill>
                          <a:effectLst/>
                          <a:latin typeface="+mn-lt"/>
                          <a:ea typeface="+mn-ea"/>
                          <a:cs typeface="+mn-cs"/>
                        </a:rPr>
                        <a:t>)</a:t>
                      </a:r>
                      <a:endParaRPr lang="ru-RU" sz="115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r>
              <a:tr h="790609">
                <a:tc>
                  <a:txBody>
                    <a:bodyPr/>
                    <a:lstStyle/>
                    <a:p>
                      <a:pPr algn="ctr">
                        <a:lnSpc>
                          <a:spcPct val="107000"/>
                        </a:lnSpc>
                        <a:spcAft>
                          <a:spcPts val="0"/>
                        </a:spcAft>
                      </a:pPr>
                      <a:r>
                        <a:rPr lang="ru-RU" sz="1150" kern="1200" dirty="0" smtClean="0">
                          <a:solidFill>
                            <a:srgbClr val="002060"/>
                          </a:solidFill>
                          <a:effectLst/>
                          <a:latin typeface="+mn-lt"/>
                          <a:ea typeface="+mn-ea"/>
                          <a:cs typeface="+mn-cs"/>
                        </a:rPr>
                        <a:t>п. 9 </a:t>
                      </a:r>
                      <a:endParaRPr lang="ru-RU" sz="115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150" kern="1200" dirty="0" smtClean="0">
                          <a:solidFill>
                            <a:srgbClr val="002060"/>
                          </a:solidFill>
                          <a:effectLst/>
                          <a:latin typeface="+mn-lt"/>
                          <a:ea typeface="+mn-ea"/>
                          <a:cs typeface="+mn-cs"/>
                        </a:rPr>
                        <a:t>если КЖЦ, контракт, предметом которого является выполнение работ по строительству, реконструкции, капремонту, сносу объекта капстроительства и др., </a:t>
                      </a:r>
                      <a:r>
                        <a:rPr lang="ru-RU" sz="1150" kern="1200" dirty="0" smtClean="0">
                          <a:solidFill>
                            <a:srgbClr val="FF0000"/>
                          </a:solidFill>
                          <a:effectLst/>
                          <a:latin typeface="+mn-lt"/>
                          <a:ea typeface="+mn-ea"/>
                          <a:cs typeface="+mn-cs"/>
                        </a:rPr>
                        <a:t>по независящим от сторон контракта обстоятельствам</a:t>
                      </a:r>
                      <a:r>
                        <a:rPr lang="ru-RU" sz="1150" kern="1200" dirty="0" smtClean="0">
                          <a:solidFill>
                            <a:srgbClr val="002060"/>
                          </a:solidFill>
                          <a:effectLst/>
                          <a:latin typeface="+mn-lt"/>
                          <a:ea typeface="+mn-ea"/>
                          <a:cs typeface="+mn-cs"/>
                        </a:rPr>
                        <a:t>, влекущим невозможность его исполнения, в том числе необходимость внесения изменений в проектную документацию, либо </a:t>
                      </a:r>
                      <a:r>
                        <a:rPr lang="ru-RU" sz="1150" kern="1200" dirty="0" smtClean="0">
                          <a:solidFill>
                            <a:srgbClr val="FF0000"/>
                          </a:solidFill>
                          <a:effectLst/>
                          <a:latin typeface="+mn-lt"/>
                          <a:ea typeface="+mn-ea"/>
                          <a:cs typeface="+mn-cs"/>
                        </a:rPr>
                        <a:t>по вине подрядчика</a:t>
                      </a:r>
                      <a:r>
                        <a:rPr lang="ru-RU" sz="1150" kern="1200" dirty="0" smtClean="0">
                          <a:solidFill>
                            <a:srgbClr val="002060"/>
                          </a:solidFill>
                          <a:effectLst/>
                          <a:latin typeface="+mn-lt"/>
                          <a:ea typeface="+mn-ea"/>
                          <a:cs typeface="+mn-cs"/>
                        </a:rPr>
                        <a:t> не исполнен в установленный в контракте срок, допускается </a:t>
                      </a:r>
                      <a:r>
                        <a:rPr lang="ru-RU" sz="1150" kern="1200" dirty="0" smtClean="0">
                          <a:solidFill>
                            <a:srgbClr val="FF0000"/>
                          </a:solidFill>
                          <a:effectLst/>
                          <a:latin typeface="+mn-lt"/>
                          <a:ea typeface="+mn-ea"/>
                          <a:cs typeface="+mn-cs"/>
                        </a:rPr>
                        <a:t>однократное изменение срока исполнения </a:t>
                      </a:r>
                      <a:r>
                        <a:rPr lang="ru-RU" sz="1150" kern="1200" dirty="0" smtClean="0">
                          <a:solidFill>
                            <a:srgbClr val="002060"/>
                          </a:solidFill>
                          <a:effectLst/>
                          <a:latin typeface="+mn-lt"/>
                          <a:ea typeface="+mn-ea"/>
                          <a:cs typeface="+mn-cs"/>
                        </a:rPr>
                        <a:t>контракта на срок, не превышающий срока исполнения контракта, предусмотренного при его заключении, если нет неисполненных требований по неустойкам </a:t>
                      </a:r>
                      <a:r>
                        <a:rPr lang="ru-RU" sz="1150" u="sng" kern="1200" dirty="0" smtClean="0">
                          <a:solidFill>
                            <a:srgbClr val="002060"/>
                          </a:solidFill>
                          <a:effectLst/>
                          <a:latin typeface="+mn-lt"/>
                          <a:ea typeface="+mn-ea"/>
                          <a:cs typeface="+mn-cs"/>
                        </a:rPr>
                        <a:t>(</a:t>
                      </a:r>
                      <a:r>
                        <a:rPr lang="ru-RU" sz="1150" u="sng" kern="1200" dirty="0" err="1" smtClean="0">
                          <a:solidFill>
                            <a:srgbClr val="002060"/>
                          </a:solidFill>
                          <a:effectLst/>
                          <a:latin typeface="+mn-lt"/>
                          <a:ea typeface="+mn-ea"/>
                          <a:cs typeface="+mn-cs"/>
                        </a:rPr>
                        <a:t>допсоглашение</a:t>
                      </a:r>
                      <a:r>
                        <a:rPr lang="ru-RU" sz="1150" u="sng" kern="1200" dirty="0" smtClean="0">
                          <a:solidFill>
                            <a:srgbClr val="002060"/>
                          </a:solidFill>
                          <a:effectLst/>
                          <a:latin typeface="+mn-lt"/>
                          <a:ea typeface="+mn-ea"/>
                          <a:cs typeface="+mn-cs"/>
                        </a:rPr>
                        <a:t>)</a:t>
                      </a:r>
                      <a:endParaRPr lang="ru-RU" sz="115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r>
              <a:tr h="284978">
                <a:tc>
                  <a:txBody>
                    <a:bodyPr/>
                    <a:lstStyle/>
                    <a:p>
                      <a:pPr algn="ctr">
                        <a:lnSpc>
                          <a:spcPct val="107000"/>
                        </a:lnSpc>
                        <a:spcAft>
                          <a:spcPts val="0"/>
                        </a:spcAft>
                      </a:pPr>
                      <a:r>
                        <a:rPr lang="ru-RU" sz="1150" kern="1200" dirty="0" smtClean="0">
                          <a:solidFill>
                            <a:srgbClr val="002060"/>
                          </a:solidFill>
                          <a:effectLst/>
                          <a:latin typeface="+mn-lt"/>
                          <a:ea typeface="+mn-ea"/>
                          <a:cs typeface="+mn-cs"/>
                        </a:rPr>
                        <a:t>п. 10 </a:t>
                      </a:r>
                      <a:endParaRPr lang="ru-RU" sz="115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kern="1200" dirty="0" smtClean="0">
                          <a:solidFill>
                            <a:srgbClr val="002060"/>
                          </a:solidFill>
                          <a:effectLst/>
                          <a:latin typeface="+mn-lt"/>
                          <a:ea typeface="+mn-ea"/>
                          <a:cs typeface="+mn-cs"/>
                        </a:rPr>
                        <a:t>в случае заключения контракта с </a:t>
                      </a:r>
                      <a:r>
                        <a:rPr lang="ru-RU" sz="1150" kern="1200" dirty="0" err="1" smtClean="0">
                          <a:solidFill>
                            <a:srgbClr val="002060"/>
                          </a:solidFill>
                          <a:effectLst/>
                          <a:latin typeface="+mn-lt"/>
                          <a:ea typeface="+mn-ea"/>
                          <a:cs typeface="+mn-cs"/>
                        </a:rPr>
                        <a:t>едпоставщиком</a:t>
                      </a:r>
                      <a:r>
                        <a:rPr lang="ru-RU" sz="1150" kern="1200" dirty="0" smtClean="0">
                          <a:solidFill>
                            <a:srgbClr val="002060"/>
                          </a:solidFill>
                          <a:effectLst/>
                          <a:latin typeface="+mn-lt"/>
                          <a:ea typeface="+mn-ea"/>
                          <a:cs typeface="+mn-cs"/>
                        </a:rPr>
                        <a:t> (в соответствии с п. 1, 8, 22, 23, 29, 32, 34, 51 ч. 1 ст.93) </a:t>
                      </a:r>
                      <a:r>
                        <a:rPr lang="ru-RU" sz="1150" u="sng" kern="1200" dirty="0" smtClean="0">
                          <a:solidFill>
                            <a:srgbClr val="002060"/>
                          </a:solidFill>
                          <a:effectLst/>
                          <a:latin typeface="+mn-lt"/>
                          <a:ea typeface="+mn-ea"/>
                          <a:cs typeface="+mn-cs"/>
                        </a:rPr>
                        <a:t>(</a:t>
                      </a:r>
                      <a:r>
                        <a:rPr lang="ru-RU" sz="1150" u="sng" kern="1200" dirty="0" err="1" smtClean="0">
                          <a:solidFill>
                            <a:srgbClr val="002060"/>
                          </a:solidFill>
                          <a:effectLst/>
                          <a:latin typeface="+mn-lt"/>
                          <a:ea typeface="+mn-ea"/>
                          <a:cs typeface="+mn-cs"/>
                        </a:rPr>
                        <a:t>допсоглашение</a:t>
                      </a:r>
                      <a:r>
                        <a:rPr lang="ru-RU" sz="1150" u="sng" kern="1200" dirty="0" smtClean="0">
                          <a:solidFill>
                            <a:srgbClr val="002060"/>
                          </a:solidFill>
                          <a:effectLst/>
                          <a:latin typeface="+mn-lt"/>
                          <a:ea typeface="+mn-ea"/>
                          <a:cs typeface="+mn-cs"/>
                        </a:rPr>
                        <a:t>)</a:t>
                      </a:r>
                      <a:endParaRPr lang="ru-RU" sz="115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4278634127"/>
              </p:ext>
            </p:extLst>
          </p:nvPr>
        </p:nvGraphicFramePr>
        <p:xfrm>
          <a:off x="-5" y="4119277"/>
          <a:ext cx="12192003" cy="2076260"/>
        </p:xfrm>
        <a:graphic>
          <a:graphicData uri="http://schemas.openxmlformats.org/drawingml/2006/table">
            <a:tbl>
              <a:tblPr firstRow="1" bandRow="1">
                <a:tableStyleId>{8A107856-5554-42FB-B03E-39F5DBC370BA}</a:tableStyleId>
              </a:tblPr>
              <a:tblGrid>
                <a:gridCol w="646967"/>
                <a:gridCol w="11545036"/>
              </a:tblGrid>
              <a:tr h="589215">
                <a:tc>
                  <a:txBody>
                    <a:bodyPr/>
                    <a:lstStyle/>
                    <a:p>
                      <a:pPr algn="ctr">
                        <a:lnSpc>
                          <a:spcPct val="107000"/>
                        </a:lnSpc>
                        <a:spcAft>
                          <a:spcPts val="0"/>
                        </a:spcAft>
                      </a:pPr>
                      <a:r>
                        <a:rPr lang="ru-RU" sz="1150" b="0" kern="1200" dirty="0" smtClean="0">
                          <a:solidFill>
                            <a:srgbClr val="002060"/>
                          </a:solidFill>
                          <a:effectLst/>
                          <a:latin typeface="+mn-lt"/>
                          <a:ea typeface="+mn-ea"/>
                          <a:cs typeface="+mn-cs"/>
                        </a:rPr>
                        <a:t>п.</a:t>
                      </a:r>
                      <a:r>
                        <a:rPr lang="ru-RU" sz="1150" kern="1200" dirty="0" smtClean="0">
                          <a:solidFill>
                            <a:srgbClr val="002060"/>
                          </a:solidFill>
                          <a:effectLst/>
                          <a:latin typeface="+mn-lt"/>
                          <a:ea typeface="+mn-ea"/>
                          <a:cs typeface="+mn-cs"/>
                        </a:rPr>
                        <a:t> </a:t>
                      </a:r>
                      <a:r>
                        <a:rPr lang="ru-RU" sz="1150" b="0" kern="1200" dirty="0" smtClean="0">
                          <a:solidFill>
                            <a:srgbClr val="002060"/>
                          </a:solidFill>
                          <a:effectLst/>
                          <a:latin typeface="+mn-lt"/>
                          <a:ea typeface="+mn-ea"/>
                          <a:cs typeface="+mn-cs"/>
                        </a:rPr>
                        <a:t>11 </a:t>
                      </a:r>
                      <a:endParaRPr lang="ru-RU" sz="115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150" b="0" kern="1200" dirty="0" smtClean="0">
                          <a:solidFill>
                            <a:srgbClr val="002060"/>
                          </a:solidFill>
                          <a:effectLst/>
                          <a:latin typeface="+mn-lt"/>
                          <a:ea typeface="+mn-ea"/>
                          <a:cs typeface="+mn-cs"/>
                        </a:rPr>
                        <a:t>если при исполнении КЖЦ, сметная стоимость строительства, реконструкции, капремонта, определённая по результатам проверки на предмет достоверности её определения в ходе проведения </a:t>
                      </a:r>
                      <a:r>
                        <a:rPr lang="ru-RU" sz="1150" b="0" kern="1200" dirty="0" err="1" smtClean="0">
                          <a:solidFill>
                            <a:srgbClr val="002060"/>
                          </a:solidFill>
                          <a:effectLst/>
                          <a:latin typeface="+mn-lt"/>
                          <a:ea typeface="+mn-ea"/>
                          <a:cs typeface="+mn-cs"/>
                        </a:rPr>
                        <a:t>госэкспертизы</a:t>
                      </a:r>
                      <a:r>
                        <a:rPr lang="ru-RU" sz="1150" b="0" kern="1200" dirty="0" smtClean="0">
                          <a:solidFill>
                            <a:srgbClr val="002060"/>
                          </a:solidFill>
                          <a:effectLst/>
                          <a:latin typeface="+mn-lt"/>
                          <a:ea typeface="+mn-ea"/>
                          <a:cs typeface="+mn-cs"/>
                        </a:rPr>
                        <a:t> проектной документации, превышает цену такого контракта и при условии, что такое изменение </a:t>
                      </a:r>
                      <a:r>
                        <a:rPr lang="ru-RU" sz="1150" b="0" kern="1200" dirty="0" smtClean="0">
                          <a:solidFill>
                            <a:srgbClr val="FF0000"/>
                          </a:solidFill>
                          <a:effectLst/>
                          <a:latin typeface="+mn-lt"/>
                          <a:ea typeface="+mn-ea"/>
                          <a:cs typeface="+mn-cs"/>
                        </a:rPr>
                        <a:t>не приведёт к увеличению цены контракта более чем на 30% </a:t>
                      </a:r>
                      <a:r>
                        <a:rPr lang="ru-RU" sz="1150" b="0" u="sng" kern="1200" dirty="0" smtClean="0">
                          <a:solidFill>
                            <a:srgbClr val="002060"/>
                          </a:solidFill>
                          <a:effectLst/>
                          <a:latin typeface="+mn-lt"/>
                          <a:ea typeface="+mn-ea"/>
                          <a:cs typeface="+mn-cs"/>
                        </a:rPr>
                        <a:t>(распоряжение + </a:t>
                      </a:r>
                      <a:r>
                        <a:rPr lang="ru-RU" sz="1150" b="0" u="sng" kern="1200" dirty="0" err="1" smtClean="0">
                          <a:solidFill>
                            <a:srgbClr val="002060"/>
                          </a:solidFill>
                          <a:effectLst/>
                          <a:latin typeface="+mn-lt"/>
                          <a:ea typeface="+mn-ea"/>
                          <a:cs typeface="+mn-cs"/>
                        </a:rPr>
                        <a:t>допсоглашение</a:t>
                      </a:r>
                      <a:r>
                        <a:rPr lang="ru-RU" sz="1150" b="0" u="sng" kern="1200" dirty="0" smtClean="0">
                          <a:solidFill>
                            <a:srgbClr val="002060"/>
                          </a:solidFill>
                          <a:effectLst/>
                          <a:latin typeface="+mn-lt"/>
                          <a:ea typeface="+mn-ea"/>
                          <a:cs typeface="+mn-cs"/>
                        </a:rPr>
                        <a:t>)</a:t>
                      </a:r>
                      <a:endParaRPr lang="ru-RU" sz="1150" b="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r>
              <a:tr h="429571">
                <a:tc>
                  <a:txBody>
                    <a:bodyPr/>
                    <a:lstStyle/>
                    <a:p>
                      <a:pPr algn="ctr">
                        <a:lnSpc>
                          <a:spcPct val="107000"/>
                        </a:lnSpc>
                        <a:spcAft>
                          <a:spcPts val="0"/>
                        </a:spcAft>
                      </a:pPr>
                      <a:r>
                        <a:rPr lang="ru-RU" sz="1150" kern="1200" dirty="0" smtClean="0">
                          <a:solidFill>
                            <a:srgbClr val="002060"/>
                          </a:solidFill>
                          <a:effectLst/>
                          <a:latin typeface="+mn-lt"/>
                          <a:ea typeface="+mn-ea"/>
                          <a:cs typeface="+mn-cs"/>
                        </a:rPr>
                        <a:t>п. </a:t>
                      </a:r>
                      <a:r>
                        <a:rPr lang="ru-RU" sz="1150" b="0" kern="1200" dirty="0" smtClean="0">
                          <a:solidFill>
                            <a:srgbClr val="002060"/>
                          </a:solidFill>
                          <a:effectLst/>
                          <a:latin typeface="+mn-lt"/>
                          <a:ea typeface="+mn-ea"/>
                          <a:cs typeface="+mn-cs"/>
                        </a:rPr>
                        <a:t>12 </a:t>
                      </a:r>
                      <a:endParaRPr lang="ru-RU" sz="115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07000"/>
                        </a:lnSpc>
                        <a:spcAft>
                          <a:spcPts val="0"/>
                        </a:spcAft>
                      </a:pPr>
                      <a:r>
                        <a:rPr lang="ru-RU" sz="1150" b="0" kern="1200" dirty="0" smtClean="0">
                          <a:solidFill>
                            <a:srgbClr val="002060"/>
                          </a:solidFill>
                          <a:effectLst/>
                          <a:latin typeface="+mn-lt"/>
                          <a:ea typeface="+mn-ea"/>
                          <a:cs typeface="+mn-cs"/>
                        </a:rPr>
                        <a:t>если при исполнении контракта изменяется срок исполнения отдельного этапа исполнения контракта в рамках срока исполнения контракта, предусмотренного при его заключении </a:t>
                      </a:r>
                      <a:r>
                        <a:rPr lang="ru-RU" sz="1150" u="sng" kern="1200" dirty="0" smtClean="0">
                          <a:solidFill>
                            <a:srgbClr val="002060"/>
                          </a:solidFill>
                          <a:effectLst/>
                          <a:latin typeface="+mn-lt"/>
                          <a:ea typeface="+mn-ea"/>
                          <a:cs typeface="+mn-cs"/>
                        </a:rPr>
                        <a:t>(</a:t>
                      </a:r>
                      <a:r>
                        <a:rPr lang="ru-RU" sz="1150" u="sng" kern="1200" dirty="0" err="1" smtClean="0">
                          <a:solidFill>
                            <a:srgbClr val="002060"/>
                          </a:solidFill>
                          <a:effectLst/>
                          <a:latin typeface="+mn-lt"/>
                          <a:ea typeface="+mn-ea"/>
                          <a:cs typeface="+mn-cs"/>
                        </a:rPr>
                        <a:t>допсоглашение</a:t>
                      </a:r>
                      <a:r>
                        <a:rPr lang="ru-RU" sz="1150" u="sng" kern="1200" dirty="0" smtClean="0">
                          <a:solidFill>
                            <a:srgbClr val="002060"/>
                          </a:solidFill>
                          <a:effectLst/>
                          <a:latin typeface="+mn-lt"/>
                          <a:ea typeface="+mn-ea"/>
                          <a:cs typeface="+mn-cs"/>
                        </a:rPr>
                        <a:t>)</a:t>
                      </a:r>
                      <a:endParaRPr lang="ru-RU" sz="115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r>
              <a:tr h="748858">
                <a:tc>
                  <a:txBody>
                    <a:bodyPr/>
                    <a:lstStyle/>
                    <a:p>
                      <a:pPr algn="ctr">
                        <a:lnSpc>
                          <a:spcPct val="107000"/>
                        </a:lnSpc>
                        <a:spcAft>
                          <a:spcPts val="0"/>
                        </a:spcAft>
                      </a:pPr>
                      <a:r>
                        <a:rPr lang="ru-RU" sz="1150" kern="1200" dirty="0" smtClean="0">
                          <a:solidFill>
                            <a:srgbClr val="002060"/>
                          </a:solidFill>
                          <a:effectLst/>
                          <a:latin typeface="+mn-lt"/>
                          <a:ea typeface="+mn-ea"/>
                          <a:cs typeface="+mn-cs"/>
                        </a:rPr>
                        <a:t>п. </a:t>
                      </a:r>
                      <a:r>
                        <a:rPr lang="ru-RU" sz="1150" b="0" kern="1200" dirty="0" smtClean="0">
                          <a:solidFill>
                            <a:srgbClr val="002060"/>
                          </a:solidFill>
                          <a:effectLst/>
                          <a:latin typeface="+mn-lt"/>
                          <a:ea typeface="+mn-ea"/>
                          <a:cs typeface="+mn-cs"/>
                        </a:rPr>
                        <a:t>13 </a:t>
                      </a:r>
                      <a:endParaRPr lang="ru-RU" sz="115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150" b="0" kern="1200" dirty="0" smtClean="0">
                          <a:solidFill>
                            <a:srgbClr val="002060"/>
                          </a:solidFill>
                          <a:effectLst/>
                          <a:latin typeface="+mn-lt"/>
                          <a:ea typeface="+mn-ea"/>
                          <a:cs typeface="+mn-cs"/>
                        </a:rPr>
                        <a:t>если при исполнении заключённого на срок </a:t>
                      </a:r>
                      <a:r>
                        <a:rPr lang="ru-RU" sz="1150" b="0" kern="1200" dirty="0" smtClean="0">
                          <a:solidFill>
                            <a:srgbClr val="FF0000"/>
                          </a:solidFill>
                          <a:effectLst/>
                          <a:latin typeface="+mn-lt"/>
                          <a:ea typeface="+mn-ea"/>
                          <a:cs typeface="+mn-cs"/>
                        </a:rPr>
                        <a:t>не менее 1 года контракта</a:t>
                      </a:r>
                      <a:r>
                        <a:rPr lang="ru-RU" sz="1150" b="0" kern="1200" dirty="0" smtClean="0">
                          <a:solidFill>
                            <a:srgbClr val="002060"/>
                          </a:solidFill>
                          <a:effectLst/>
                          <a:latin typeface="+mn-lt"/>
                          <a:ea typeface="+mn-ea"/>
                          <a:cs typeface="+mn-cs"/>
                        </a:rPr>
                        <a:t>, предметом которого является выполнение НИОКР или технологических работ, цена которого составляет или превышает предельный размер цены, установленный ПП РФ от 19.12.2013 № 1186 (</a:t>
                      </a:r>
                      <a:r>
                        <a:rPr lang="ru-RU" sz="1150" b="0" kern="1200" dirty="0" smtClean="0">
                          <a:solidFill>
                            <a:srgbClr val="FF0000"/>
                          </a:solidFill>
                          <a:effectLst/>
                          <a:latin typeface="+mn-lt"/>
                          <a:ea typeface="+mn-ea"/>
                          <a:cs typeface="+mn-cs"/>
                        </a:rPr>
                        <a:t>100 млн руб.</a:t>
                      </a:r>
                      <a:r>
                        <a:rPr lang="ru-RU" sz="1150" b="0" kern="1200" dirty="0" smtClean="0">
                          <a:solidFill>
                            <a:srgbClr val="002060"/>
                          </a:solidFill>
                          <a:effectLst/>
                          <a:latin typeface="+mn-lt"/>
                          <a:ea typeface="+mn-ea"/>
                          <a:cs typeface="+mn-cs"/>
                        </a:rPr>
                        <a:t>), возникли независящие от сторон контракта обстоятельства, влекущие невозможность его исполнения и при условии, что такое изменение </a:t>
                      </a:r>
                      <a:r>
                        <a:rPr lang="ru-RU" sz="1150" b="0" kern="1200" dirty="0" smtClean="0">
                          <a:solidFill>
                            <a:srgbClr val="FF0000"/>
                          </a:solidFill>
                          <a:effectLst/>
                          <a:latin typeface="+mn-lt"/>
                          <a:ea typeface="+mn-ea"/>
                          <a:cs typeface="+mn-cs"/>
                        </a:rPr>
                        <a:t>не приведёт к увеличению срока исполнения контракта и (или) цены контракта более чем на 30%  </a:t>
                      </a:r>
                      <a:r>
                        <a:rPr lang="ru-RU" sz="1150" u="sng" kern="1200" dirty="0" smtClean="0">
                          <a:solidFill>
                            <a:srgbClr val="002060"/>
                          </a:solidFill>
                          <a:effectLst/>
                          <a:latin typeface="+mn-lt"/>
                          <a:ea typeface="+mn-ea"/>
                          <a:cs typeface="+mn-cs"/>
                        </a:rPr>
                        <a:t>(распоряжение + </a:t>
                      </a:r>
                      <a:r>
                        <a:rPr lang="ru-RU" sz="1150" u="sng" kern="1200" dirty="0" err="1" smtClean="0">
                          <a:solidFill>
                            <a:srgbClr val="002060"/>
                          </a:solidFill>
                          <a:effectLst/>
                          <a:latin typeface="+mn-lt"/>
                          <a:ea typeface="+mn-ea"/>
                          <a:cs typeface="+mn-cs"/>
                        </a:rPr>
                        <a:t>допсоглашение</a:t>
                      </a:r>
                      <a:r>
                        <a:rPr lang="ru-RU" sz="1150" u="sng" kern="1200" dirty="0" smtClean="0">
                          <a:solidFill>
                            <a:srgbClr val="002060"/>
                          </a:solidFill>
                          <a:effectLst/>
                          <a:latin typeface="+mn-lt"/>
                          <a:ea typeface="+mn-ea"/>
                          <a:cs typeface="+mn-cs"/>
                        </a:rPr>
                        <a:t>)</a:t>
                      </a:r>
                      <a:endParaRPr lang="ru-RU" sz="115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3" name="Рисунок 12"/>
          <p:cNvPicPr/>
          <p:nvPr/>
        </p:nvPicPr>
        <p:blipFill>
          <a:blip r:embed="rId3" cstate="print"/>
          <a:stretch>
            <a:fillRect/>
          </a:stretch>
        </p:blipFill>
        <p:spPr>
          <a:xfrm>
            <a:off x="66778" y="13667"/>
            <a:ext cx="1042355" cy="900734"/>
          </a:xfrm>
          <a:prstGeom prst="rect">
            <a:avLst/>
          </a:prstGeom>
          <a:effectLst>
            <a:outerShdw blurRad="50800" dist="38100" dir="5400000" algn="t" rotWithShape="0">
              <a:prstClr val="black">
                <a:alpha val="40000"/>
              </a:prstClr>
            </a:outerShdw>
          </a:effectLst>
        </p:spPr>
      </p:pic>
      <p:cxnSp>
        <p:nvCxnSpPr>
          <p:cNvPr id="14" name="Прямая соединительная линия 13"/>
          <p:cNvCxnSpPr/>
          <p:nvPr/>
        </p:nvCxnSpPr>
        <p:spPr>
          <a:xfrm flipH="1" flipV="1">
            <a:off x="1403351" y="230692"/>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2" name="Объект 4"/>
          <p:cNvSpPr txBox="1">
            <a:spLocks/>
          </p:cNvSpPr>
          <p:nvPr/>
        </p:nvSpPr>
        <p:spPr>
          <a:xfrm>
            <a:off x="789032" y="847045"/>
            <a:ext cx="11162736" cy="3958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ru-RU" sz="2200" dirty="0" smtClean="0">
                <a:solidFill>
                  <a:srgbClr val="FF0000"/>
                </a:solidFill>
              </a:rPr>
              <a:t>ст. 95 Закона 44-ФЗ допускает изменение сущ. условий контракта в следующих случаях:</a:t>
            </a:r>
          </a:p>
          <a:p>
            <a:pPr marL="0" indent="363538" algn="just">
              <a:lnSpc>
                <a:spcPct val="100000"/>
              </a:lnSpc>
              <a:spcBef>
                <a:spcPts val="0"/>
              </a:spcBef>
              <a:buFont typeface="Wingdings" panose="05000000000000000000" pitchFamily="2" charset="2"/>
              <a:buChar char="ü"/>
            </a:pPr>
            <a:endParaRPr lang="ru-RU" sz="2200" dirty="0" smtClean="0">
              <a:solidFill>
                <a:srgbClr val="002060"/>
              </a:solidFill>
            </a:endParaRPr>
          </a:p>
        </p:txBody>
      </p:sp>
    </p:spTree>
    <p:extLst>
      <p:ext uri="{BB962C8B-B14F-4D97-AF65-F5344CB8AC3E}">
        <p14:creationId xmlns:p14="http://schemas.microsoft.com/office/powerpoint/2010/main" val="1560654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926911" y="220628"/>
            <a:ext cx="10515600" cy="766663"/>
          </a:xfrm>
        </p:spPr>
        <p:txBody>
          <a:bodyPr>
            <a:normAutofit/>
          </a:bodyPr>
          <a:lstStyle/>
          <a:p>
            <a:pPr algn="ctr"/>
            <a:r>
              <a:rPr lang="ru-RU" sz="3900" b="1" dirty="0" smtClean="0">
                <a:solidFill>
                  <a:srgbClr val="002060"/>
                </a:solidFill>
                <a:latin typeface="+mn-lt"/>
              </a:rPr>
              <a:t>ОБЩИЕ ОСНОВАНИЯ</a:t>
            </a:r>
            <a:endParaRPr lang="ru-RU" sz="3900" b="1" dirty="0">
              <a:solidFill>
                <a:srgbClr val="002060"/>
              </a:solidFill>
              <a:latin typeface="+mn-lt"/>
            </a:endParaRPr>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406873270"/>
              </p:ext>
            </p:extLst>
          </p:nvPr>
        </p:nvGraphicFramePr>
        <p:xfrm>
          <a:off x="738231" y="2665284"/>
          <a:ext cx="10962701" cy="2267620"/>
        </p:xfrm>
        <a:graphic>
          <a:graphicData uri="http://schemas.openxmlformats.org/drawingml/2006/table">
            <a:tbl>
              <a:tblPr firstRow="1" bandRow="1">
                <a:tableStyleId>{5C22544A-7EE6-4342-B048-85BDC9FD1C3A}</a:tableStyleId>
              </a:tblPr>
              <a:tblGrid>
                <a:gridCol w="768836"/>
                <a:gridCol w="10193865"/>
              </a:tblGrid>
              <a:tr h="246566">
                <a:tc>
                  <a:txBody>
                    <a:bodyPr/>
                    <a:lstStyle/>
                    <a:p>
                      <a:pPr algn="ctr"/>
                      <a:r>
                        <a:rPr lang="ru-RU" sz="1400" dirty="0" smtClean="0"/>
                        <a:t>ЧАСТЬ</a:t>
                      </a:r>
                      <a:endParaRPr lang="ru-RU" sz="1400" dirty="0">
                        <a:latin typeface="+mn-lt"/>
                      </a:endParaRPr>
                    </a:p>
                  </a:txBody>
                  <a:tcPr/>
                </a:tc>
                <a:tc>
                  <a:txBody>
                    <a:bodyPr/>
                    <a:lstStyle/>
                    <a:p>
                      <a:pPr algn="ctr"/>
                      <a:r>
                        <a:rPr lang="ru-RU" sz="1400" dirty="0" smtClean="0"/>
                        <a:t>УСЛОВИЕ</a:t>
                      </a:r>
                      <a:endParaRPr lang="ru-RU" sz="1400" dirty="0"/>
                    </a:p>
                  </a:txBody>
                  <a:tcPr/>
                </a:tc>
              </a:tr>
              <a:tr h="28497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400" b="0" kern="1200" dirty="0" smtClean="0">
                          <a:solidFill>
                            <a:srgbClr val="002060"/>
                          </a:solidFill>
                          <a:effectLst/>
                          <a:latin typeface="+mn-lt"/>
                          <a:ea typeface="+mn-ea"/>
                          <a:cs typeface="+mn-cs"/>
                        </a:rPr>
                        <a:t>ч. 5</a:t>
                      </a:r>
                      <a:endParaRPr lang="ru-RU" sz="1400" b="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ru-RU" sz="14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400" u="none" dirty="0" smtClean="0">
                          <a:solidFill>
                            <a:srgbClr val="002060"/>
                          </a:solidFill>
                          <a:effectLst/>
                          <a:latin typeface="+mn-lt"/>
                          <a:ea typeface="Calibri" panose="020F0502020204030204" pitchFamily="34" charset="0"/>
                          <a:cs typeface="Times New Roman" panose="02020603050405020304" pitchFamily="18" charset="0"/>
                        </a:rPr>
                        <a:t>при исполнении контракта не допускается перемена поставщика, за исключением случая, если новый поставщик является правопреемником поставщика по такому контракту вследствие реорганизации </a:t>
                      </a:r>
                      <a:r>
                        <a:rPr lang="ru-RU" sz="1400" u="none" dirty="0" err="1" smtClean="0">
                          <a:solidFill>
                            <a:srgbClr val="002060"/>
                          </a:solidFill>
                          <a:effectLst/>
                          <a:latin typeface="+mn-lt"/>
                          <a:ea typeface="Calibri" panose="020F0502020204030204" pitchFamily="34" charset="0"/>
                          <a:cs typeface="Times New Roman" panose="02020603050405020304" pitchFamily="18" charset="0"/>
                        </a:rPr>
                        <a:t>юрлица</a:t>
                      </a:r>
                      <a:r>
                        <a:rPr lang="ru-RU" sz="1400" u="none" dirty="0" smtClean="0">
                          <a:solidFill>
                            <a:srgbClr val="002060"/>
                          </a:solidFill>
                          <a:effectLst/>
                          <a:latin typeface="+mn-lt"/>
                          <a:ea typeface="Calibri" panose="020F0502020204030204" pitchFamily="34" charset="0"/>
                          <a:cs typeface="Times New Roman" panose="02020603050405020304" pitchFamily="18" charset="0"/>
                        </a:rPr>
                        <a:t> в форме </a:t>
                      </a:r>
                      <a:r>
                        <a:rPr lang="ru-RU" sz="1400" u="none" dirty="0" smtClean="0">
                          <a:solidFill>
                            <a:srgbClr val="FF0000"/>
                          </a:solidFill>
                          <a:effectLst/>
                          <a:latin typeface="+mn-lt"/>
                          <a:ea typeface="Calibri" panose="020F0502020204030204" pitchFamily="34" charset="0"/>
                          <a:cs typeface="Times New Roman" panose="02020603050405020304" pitchFamily="18" charset="0"/>
                        </a:rPr>
                        <a:t>преобразования, слияния или присоединения</a:t>
                      </a:r>
                    </a:p>
                  </a:txBody>
                  <a:tcPr marL="39370" marR="39370" marT="64770" marB="64770"/>
                </a:tc>
              </a:tr>
              <a:tr h="3365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400" b="0" kern="1200" dirty="0" smtClean="0">
                          <a:solidFill>
                            <a:srgbClr val="002060"/>
                          </a:solidFill>
                          <a:effectLst/>
                          <a:latin typeface="+mn-lt"/>
                          <a:ea typeface="+mn-ea"/>
                          <a:cs typeface="+mn-cs"/>
                        </a:rPr>
                        <a:t>ч. 6 </a:t>
                      </a:r>
                      <a:endParaRPr lang="ru-RU" sz="1400" b="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400" u="none" dirty="0" smtClean="0">
                          <a:solidFill>
                            <a:srgbClr val="002060"/>
                          </a:solidFill>
                          <a:effectLst/>
                          <a:latin typeface="+mn-lt"/>
                          <a:ea typeface="Calibri" panose="020F0502020204030204" pitchFamily="34" charset="0"/>
                          <a:cs typeface="Times New Roman" panose="02020603050405020304" pitchFamily="18" charset="0"/>
                        </a:rPr>
                        <a:t>в случае перемены заказчика права и обязанности заказчика, предусмотренные контрактом, переходят к новому заказчику</a:t>
                      </a:r>
                    </a:p>
                  </a:txBody>
                  <a:tcPr marL="39370" marR="39370" marT="64770" marB="64770"/>
                </a:tc>
              </a:tr>
              <a:tr h="790609">
                <a:tc>
                  <a:txBody>
                    <a:bodyPr/>
                    <a:lstStyle/>
                    <a:p>
                      <a:pPr algn="ctr">
                        <a:lnSpc>
                          <a:spcPct val="107000"/>
                        </a:lnSpc>
                        <a:spcAft>
                          <a:spcPts val="0"/>
                        </a:spcAft>
                      </a:pPr>
                      <a:r>
                        <a:rPr lang="ru-RU" sz="1400" b="0" kern="1200" dirty="0" smtClean="0">
                          <a:solidFill>
                            <a:srgbClr val="002060"/>
                          </a:solidFill>
                          <a:effectLst/>
                          <a:latin typeface="+mn-lt"/>
                          <a:ea typeface="+mn-ea"/>
                          <a:cs typeface="+mn-cs"/>
                        </a:rPr>
                        <a:t>ч. 7 </a:t>
                      </a:r>
                      <a:endParaRPr lang="ru-RU"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gn="just"/>
                      <a:r>
                        <a:rPr lang="ru-RU" sz="1400" b="0" kern="1200" dirty="0" smtClean="0">
                          <a:solidFill>
                            <a:srgbClr val="002060"/>
                          </a:solidFill>
                          <a:effectLst/>
                          <a:latin typeface="+mn-lt"/>
                          <a:ea typeface="+mn-ea"/>
                          <a:cs typeface="+mn-cs"/>
                        </a:rPr>
                        <a:t>при исполнении контракта </a:t>
                      </a:r>
                      <a:r>
                        <a:rPr lang="ru-RU" sz="1400" b="0" kern="1200" dirty="0" smtClean="0">
                          <a:solidFill>
                            <a:srgbClr val="FF0000"/>
                          </a:solidFill>
                          <a:effectLst/>
                          <a:latin typeface="+mn-lt"/>
                          <a:ea typeface="+mn-ea"/>
                          <a:cs typeface="+mn-cs"/>
                        </a:rPr>
                        <a:t>по согласованию заказчика с поставщиком </a:t>
                      </a:r>
                      <a:r>
                        <a:rPr lang="ru-RU" sz="1400" b="0" kern="1200" dirty="0" smtClean="0">
                          <a:solidFill>
                            <a:srgbClr val="002060"/>
                          </a:solidFill>
                          <a:effectLst/>
                          <a:latin typeface="+mn-lt"/>
                          <a:ea typeface="+mn-ea"/>
                          <a:cs typeface="+mn-cs"/>
                        </a:rPr>
                        <a:t>допускается поставка товара, выполнение работы или оказание услуги, качество, технические и функциональные характеристики которых являются </a:t>
                      </a:r>
                      <a:r>
                        <a:rPr lang="ru-RU" sz="1400" b="0" kern="1200" dirty="0" smtClean="0">
                          <a:solidFill>
                            <a:srgbClr val="FF0000"/>
                          </a:solidFill>
                          <a:effectLst/>
                          <a:latin typeface="+mn-lt"/>
                          <a:ea typeface="+mn-ea"/>
                          <a:cs typeface="+mn-cs"/>
                        </a:rPr>
                        <a:t>улучшенными по сравнению с качеством </a:t>
                      </a:r>
                      <a:r>
                        <a:rPr lang="ru-RU" sz="1400" b="0" kern="1200" dirty="0" smtClean="0">
                          <a:solidFill>
                            <a:srgbClr val="002060"/>
                          </a:solidFill>
                          <a:effectLst/>
                          <a:latin typeface="+mn-lt"/>
                          <a:ea typeface="+mn-ea"/>
                          <a:cs typeface="+mn-cs"/>
                        </a:rPr>
                        <a:t>и соответствующими техническими и функциональными характеристиками, указанными в контракте </a:t>
                      </a:r>
                      <a:r>
                        <a:rPr lang="ru-RU" sz="1400" u="sng" kern="1200" dirty="0" smtClean="0">
                          <a:solidFill>
                            <a:srgbClr val="002060"/>
                          </a:solidFill>
                          <a:effectLst/>
                          <a:latin typeface="+mn-lt"/>
                          <a:ea typeface="+mn-ea"/>
                          <a:cs typeface="+mn-cs"/>
                        </a:rPr>
                        <a:t>(</a:t>
                      </a:r>
                      <a:r>
                        <a:rPr lang="ru-RU" sz="1400" u="sng" kern="1200" dirty="0" err="1" smtClean="0">
                          <a:solidFill>
                            <a:srgbClr val="002060"/>
                          </a:solidFill>
                          <a:effectLst/>
                          <a:latin typeface="+mn-lt"/>
                          <a:ea typeface="+mn-ea"/>
                          <a:cs typeface="+mn-cs"/>
                        </a:rPr>
                        <a:t>допсоглашение</a:t>
                      </a:r>
                      <a:r>
                        <a:rPr lang="ru-RU" sz="1400" u="sng" kern="1200" dirty="0" smtClean="0">
                          <a:solidFill>
                            <a:srgbClr val="002060"/>
                          </a:solidFill>
                          <a:effectLst/>
                          <a:latin typeface="+mn-lt"/>
                          <a:ea typeface="+mn-ea"/>
                          <a:cs typeface="+mn-cs"/>
                        </a:rPr>
                        <a:t>)</a:t>
                      </a:r>
                      <a:endParaRPr lang="ru-RU" sz="1400" b="0" kern="1200" dirty="0" smtClean="0">
                        <a:solidFill>
                          <a:srgbClr val="002060"/>
                        </a:solidFill>
                        <a:effectLst/>
                        <a:latin typeface="+mn-lt"/>
                        <a:ea typeface="+mn-ea"/>
                        <a:cs typeface="+mn-cs"/>
                      </a:endParaRPr>
                    </a:p>
                  </a:txBody>
                  <a:tcPr marL="39370" marR="39370" marT="64770" marB="64770"/>
                </a:tc>
              </a:tr>
            </a:tbl>
          </a:graphicData>
        </a:graphic>
      </p:graphicFrame>
      <p:pic>
        <p:nvPicPr>
          <p:cNvPr id="13" name="Рисунок 12"/>
          <p:cNvPicPr/>
          <p:nvPr/>
        </p:nvPicPr>
        <p:blipFill>
          <a:blip r:embed="rId3" cstate="print"/>
          <a:stretch>
            <a:fillRect/>
          </a:stretch>
        </p:blipFill>
        <p:spPr>
          <a:xfrm>
            <a:off x="66778" y="13667"/>
            <a:ext cx="1042355" cy="900734"/>
          </a:xfrm>
          <a:prstGeom prst="rect">
            <a:avLst/>
          </a:prstGeom>
          <a:effectLst>
            <a:outerShdw blurRad="50800" dist="38100" dir="5400000" algn="t" rotWithShape="0">
              <a:prstClr val="black">
                <a:alpha val="40000"/>
              </a:prstClr>
            </a:outerShdw>
          </a:effectLst>
        </p:spPr>
      </p:pic>
      <p:cxnSp>
        <p:nvCxnSpPr>
          <p:cNvPr id="14" name="Прямая соединительная линия 13"/>
          <p:cNvCxnSpPr/>
          <p:nvPr/>
        </p:nvCxnSpPr>
        <p:spPr>
          <a:xfrm flipH="1" flipV="1">
            <a:off x="1403351" y="230692"/>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2" name="Объект 4"/>
          <p:cNvSpPr txBox="1">
            <a:spLocks/>
          </p:cNvSpPr>
          <p:nvPr/>
        </p:nvSpPr>
        <p:spPr>
          <a:xfrm>
            <a:off x="738232" y="1585738"/>
            <a:ext cx="11162736" cy="3958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ru-RU" sz="2200" dirty="0" smtClean="0">
                <a:solidFill>
                  <a:srgbClr val="FF0000"/>
                </a:solidFill>
              </a:rPr>
              <a:t>ст. 95 Закона 44-ФЗ допускает изменение сущ. условий контракта в следующих случаях:</a:t>
            </a:r>
          </a:p>
          <a:p>
            <a:pPr marL="0" indent="363538" algn="just">
              <a:lnSpc>
                <a:spcPct val="100000"/>
              </a:lnSpc>
              <a:spcBef>
                <a:spcPts val="0"/>
              </a:spcBef>
              <a:buFont typeface="Wingdings" panose="05000000000000000000" pitchFamily="2" charset="2"/>
              <a:buChar char="ü"/>
            </a:pPr>
            <a:endParaRPr lang="ru-RU" sz="2200" dirty="0" smtClean="0">
              <a:solidFill>
                <a:srgbClr val="002060"/>
              </a:solidFill>
            </a:endParaRPr>
          </a:p>
        </p:txBody>
      </p:sp>
    </p:spTree>
    <p:extLst>
      <p:ext uri="{BB962C8B-B14F-4D97-AF65-F5344CB8AC3E}">
        <p14:creationId xmlns:p14="http://schemas.microsoft.com/office/powerpoint/2010/main" val="1701003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926909" y="312859"/>
            <a:ext cx="10515600" cy="766663"/>
          </a:xfrm>
        </p:spPr>
        <p:txBody>
          <a:bodyPr>
            <a:normAutofit/>
          </a:bodyPr>
          <a:lstStyle/>
          <a:p>
            <a:pPr algn="ctr"/>
            <a:r>
              <a:rPr lang="ru-RU" sz="3900" b="1" dirty="0" smtClean="0">
                <a:solidFill>
                  <a:srgbClr val="002060"/>
                </a:solidFill>
                <a:latin typeface="+mn-lt"/>
              </a:rPr>
              <a:t>ОБЩИЕ ОСНОВАНИЯ</a:t>
            </a:r>
            <a:endParaRPr lang="ru-RU" sz="3900" b="1" dirty="0">
              <a:solidFill>
                <a:srgbClr val="002060"/>
              </a:solidFill>
              <a:latin typeface="+mn-lt"/>
            </a:endParaRPr>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481744"/>
              </p:ext>
            </p:extLst>
          </p:nvPr>
        </p:nvGraphicFramePr>
        <p:xfrm>
          <a:off x="926907" y="1291805"/>
          <a:ext cx="10896501" cy="3406140"/>
        </p:xfrm>
        <a:graphic>
          <a:graphicData uri="http://schemas.openxmlformats.org/drawingml/2006/table">
            <a:tbl>
              <a:tblPr firstRow="1" bandRow="1">
                <a:tableStyleId>{93296810-A885-4BE3-A3E7-6D5BEEA58F35}</a:tableStyleId>
              </a:tblPr>
              <a:tblGrid>
                <a:gridCol w="710675"/>
                <a:gridCol w="10185826"/>
              </a:tblGrid>
              <a:tr h="267753">
                <a:tc>
                  <a:txBody>
                    <a:bodyPr/>
                    <a:lstStyle/>
                    <a:p>
                      <a:pPr algn="just"/>
                      <a:endParaRPr lang="ru-RU" sz="13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t>Ст. 112 Закона 44-ФЗ допускается изменение </a:t>
                      </a:r>
                      <a:r>
                        <a:rPr lang="ru-RU" sz="1400" dirty="0" err="1" smtClean="0"/>
                        <a:t>сущ</a:t>
                      </a:r>
                      <a:r>
                        <a:rPr lang="ru-RU" sz="1400" dirty="0" smtClean="0"/>
                        <a:t> условий контракта в следующих случаях:</a:t>
                      </a:r>
                      <a:endParaRPr lang="ru-RU" sz="1400" dirty="0" smtClean="0">
                        <a:solidFill>
                          <a:srgbClr val="002060"/>
                        </a:solidFill>
                      </a:endParaRPr>
                    </a:p>
                  </a:txBody>
                  <a:tcPr/>
                </a:tc>
              </a:tr>
              <a:tr h="206558">
                <a:tc>
                  <a:txBody>
                    <a:bodyPr/>
                    <a:lstStyle/>
                    <a:p>
                      <a:pPr algn="ctr">
                        <a:lnSpc>
                          <a:spcPct val="107000"/>
                        </a:lnSpc>
                        <a:spcAft>
                          <a:spcPts val="0"/>
                        </a:spcAft>
                      </a:pPr>
                      <a:r>
                        <a:rPr lang="ru-RU" sz="1300" kern="1200" dirty="0" smtClean="0">
                          <a:solidFill>
                            <a:srgbClr val="002060"/>
                          </a:solidFill>
                          <a:effectLst/>
                        </a:rPr>
                        <a:t>ч. 62 </a:t>
                      </a:r>
                      <a:endParaRPr lang="ru-RU" sz="1300" b="0" dirty="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002060"/>
                          </a:solidFill>
                          <a:effectLst/>
                        </a:rPr>
                        <a:t>Изменение существенных условий </a:t>
                      </a:r>
                      <a:r>
                        <a:rPr lang="ru-RU" sz="1300" kern="1200" dirty="0" smtClean="0">
                          <a:solidFill>
                            <a:srgbClr val="FF0000"/>
                          </a:solidFill>
                          <a:effectLst/>
                        </a:rPr>
                        <a:t>контракта на строительство «под ключ»</a:t>
                      </a:r>
                      <a:r>
                        <a:rPr lang="ru-RU" sz="1300" kern="1200" dirty="0" smtClean="0">
                          <a:solidFill>
                            <a:srgbClr val="002060"/>
                          </a:solidFill>
                          <a:effectLst/>
                        </a:rPr>
                        <a:t>, при его исполнении допускается</a:t>
                      </a:r>
                    </a:p>
                    <a:p>
                      <a:pPr algn="just"/>
                      <a:r>
                        <a:rPr lang="ru-RU" sz="1300" kern="1200" dirty="0" smtClean="0">
                          <a:solidFill>
                            <a:srgbClr val="FF0000"/>
                          </a:solidFill>
                          <a:effectLst/>
                        </a:rPr>
                        <a:t>1) по соглашению сторон:</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002060"/>
                          </a:solidFill>
                          <a:effectLst/>
                        </a:rPr>
                        <a:t>а) если при исполнении контракта сметная стоимость строительства, реконструкции, капремонта, определённая по результатам </a:t>
                      </a:r>
                      <a:r>
                        <a:rPr lang="ru-RU" sz="1300" kern="1200" dirty="0" err="1" smtClean="0">
                          <a:solidFill>
                            <a:srgbClr val="002060"/>
                          </a:solidFill>
                          <a:effectLst/>
                        </a:rPr>
                        <a:t>госэкспертизы</a:t>
                      </a:r>
                      <a:r>
                        <a:rPr lang="ru-RU" sz="1300" kern="1200" dirty="0" smtClean="0">
                          <a:solidFill>
                            <a:srgbClr val="002060"/>
                          </a:solidFill>
                          <a:effectLst/>
                        </a:rPr>
                        <a:t> проектной документации, превышает цену такого контракта и при условии, что такое изменение </a:t>
                      </a:r>
                      <a:r>
                        <a:rPr lang="ru-RU" sz="1300" kern="1200" dirty="0" smtClean="0">
                          <a:solidFill>
                            <a:srgbClr val="FF0000"/>
                          </a:solidFill>
                          <a:effectLst/>
                        </a:rPr>
                        <a:t>не приведёт к увеличению цены более чем на 30%; </a:t>
                      </a:r>
                      <a:r>
                        <a:rPr lang="ru-RU" sz="1300" u="sng" kern="1200" dirty="0" smtClean="0">
                          <a:solidFill>
                            <a:srgbClr val="002060"/>
                          </a:solidFill>
                          <a:effectLst/>
                          <a:latin typeface="+mn-lt"/>
                          <a:ea typeface="+mn-ea"/>
                          <a:cs typeface="+mn-cs"/>
                        </a:rPr>
                        <a:t>(распоряжение + </a:t>
                      </a:r>
                      <a:r>
                        <a:rPr lang="ru-RU" sz="1300" u="sng" kern="1200" dirty="0" err="1" smtClean="0">
                          <a:solidFill>
                            <a:srgbClr val="002060"/>
                          </a:solidFill>
                          <a:effectLst/>
                          <a:latin typeface="+mn-lt"/>
                          <a:ea typeface="+mn-ea"/>
                          <a:cs typeface="+mn-cs"/>
                        </a:rPr>
                        <a:t>допсоглашение</a:t>
                      </a:r>
                      <a:r>
                        <a:rPr lang="ru-RU" sz="1300" u="sng" kern="1200" dirty="0" smtClean="0">
                          <a:solidFill>
                            <a:srgbClr val="002060"/>
                          </a:solidFill>
                          <a:effectLst/>
                          <a:latin typeface="+mn-lt"/>
                          <a:ea typeface="+mn-ea"/>
                          <a:cs typeface="+mn-cs"/>
                        </a:rPr>
                        <a:t>)</a:t>
                      </a:r>
                      <a:endParaRPr lang="ru-RU" sz="1300" kern="1200" dirty="0" smtClean="0">
                        <a:solidFill>
                          <a:srgbClr val="FF0000"/>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002060"/>
                          </a:solidFill>
                          <a:effectLst/>
                        </a:rPr>
                        <a:t>б) при выполнении работ по строительству, реконструкции и (или) капремонту объекта капстроительства в целях</a:t>
                      </a:r>
                      <a:r>
                        <a:rPr lang="ru-RU" sz="1300" kern="1200" dirty="0" smtClean="0">
                          <a:solidFill>
                            <a:srgbClr val="FF0000"/>
                          </a:solidFill>
                          <a:effectLst/>
                        </a:rPr>
                        <a:t> изменения цены </a:t>
                      </a:r>
                      <a:r>
                        <a:rPr lang="ru-RU" sz="1300" kern="1200" dirty="0" smtClean="0">
                          <a:solidFill>
                            <a:srgbClr val="002060"/>
                          </a:solidFill>
                          <a:effectLst/>
                        </a:rPr>
                        <a:t>контракта в случаях, предусмотренных </a:t>
                      </a:r>
                      <a:r>
                        <a:rPr lang="ru-RU" sz="1300" kern="1200" dirty="0" smtClean="0">
                          <a:solidFill>
                            <a:srgbClr val="FF0000"/>
                          </a:solidFill>
                          <a:effectLst/>
                        </a:rPr>
                        <a:t>п. 1</a:t>
                      </a:r>
                      <a:r>
                        <a:rPr lang="ru-RU" sz="1300" kern="1200" baseline="30000" dirty="0" smtClean="0">
                          <a:solidFill>
                            <a:srgbClr val="FF0000"/>
                          </a:solidFill>
                          <a:effectLst/>
                        </a:rPr>
                        <a:t>3</a:t>
                      </a:r>
                      <a:r>
                        <a:rPr lang="ru-RU" sz="1300" kern="1200" dirty="0" smtClean="0">
                          <a:solidFill>
                            <a:srgbClr val="FF0000"/>
                          </a:solidFill>
                          <a:effectLst/>
                        </a:rPr>
                        <a:t> и 8 ч. 1 ст. 95 </a:t>
                      </a:r>
                      <a:r>
                        <a:rPr lang="ru-RU" sz="1300" kern="1200" dirty="0" smtClean="0">
                          <a:solidFill>
                            <a:srgbClr val="002060"/>
                          </a:solidFill>
                          <a:effectLst/>
                        </a:rPr>
                        <a:t>Закона 44-ФЗ, в части изменения стоимости работ и при условии соблюдения требований, предусмотренных п. 8 ч. 1 ст. 95 Закона 44-ФЗ; </a:t>
                      </a:r>
                      <a:r>
                        <a:rPr lang="ru-RU" sz="1300" u="sng" kern="1200" dirty="0" smtClean="0">
                          <a:solidFill>
                            <a:srgbClr val="002060"/>
                          </a:solidFill>
                          <a:effectLst/>
                          <a:latin typeface="+mn-lt"/>
                          <a:ea typeface="+mn-ea"/>
                          <a:cs typeface="+mn-cs"/>
                        </a:rPr>
                        <a:t>(распоряжение + </a:t>
                      </a:r>
                      <a:r>
                        <a:rPr lang="ru-RU" sz="1300" u="sng" kern="1200" dirty="0" err="1" smtClean="0">
                          <a:solidFill>
                            <a:srgbClr val="002060"/>
                          </a:solidFill>
                          <a:effectLst/>
                          <a:latin typeface="+mn-lt"/>
                          <a:ea typeface="+mn-ea"/>
                          <a:cs typeface="+mn-cs"/>
                        </a:rPr>
                        <a:t>допсоглашение</a:t>
                      </a:r>
                      <a:r>
                        <a:rPr lang="ru-RU" sz="1300" u="sng" kern="1200" dirty="0" smtClean="0">
                          <a:solidFill>
                            <a:srgbClr val="002060"/>
                          </a:solidFill>
                          <a:effectLst/>
                          <a:latin typeface="+mn-lt"/>
                          <a:ea typeface="+mn-ea"/>
                          <a:cs typeface="+mn-cs"/>
                        </a:rPr>
                        <a:t>)</a:t>
                      </a:r>
                      <a:endParaRPr lang="ru-RU" sz="1300" kern="1200" dirty="0" smtClean="0">
                        <a:solidFill>
                          <a:srgbClr val="002060"/>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002060"/>
                          </a:solidFill>
                          <a:effectLst/>
                        </a:rPr>
                        <a:t>в) при выполнении работ по строительству, реконструкции и (или) капремонту объекта капстроительства в целях </a:t>
                      </a:r>
                      <a:r>
                        <a:rPr lang="ru-RU" sz="1300" kern="1200" dirty="0" smtClean="0">
                          <a:solidFill>
                            <a:srgbClr val="FF0000"/>
                          </a:solidFill>
                          <a:effectLst/>
                        </a:rPr>
                        <a:t>увеличения сроков </a:t>
                      </a:r>
                      <a:r>
                        <a:rPr lang="ru-RU" sz="1300" kern="1200" dirty="0" smtClean="0">
                          <a:solidFill>
                            <a:srgbClr val="002060"/>
                          </a:solidFill>
                          <a:effectLst/>
                        </a:rPr>
                        <a:t>исполнения контракта в случаях, предусмотренных п. 8 и 9 ч. 1 ст. 95 Закона 44-ФЗ, в части увеличения сроков строительства, реконструкции и (или) капитального ремонта объекта капитального строительства и при условии соблюдения требований, предусмотренных </a:t>
                      </a:r>
                      <a:r>
                        <a:rPr lang="ru-RU" sz="1300" kern="1200" dirty="0" smtClean="0">
                          <a:solidFill>
                            <a:srgbClr val="FF0000"/>
                          </a:solidFill>
                          <a:effectLst/>
                        </a:rPr>
                        <a:t>п. 8 и 9 ч. 1 ст. 95 </a:t>
                      </a:r>
                      <a:r>
                        <a:rPr lang="ru-RU" sz="1300" kern="1200" dirty="0" smtClean="0">
                          <a:solidFill>
                            <a:srgbClr val="002060"/>
                          </a:solidFill>
                          <a:effectLst/>
                        </a:rPr>
                        <a:t>Закона 44-ФЗ;</a:t>
                      </a:r>
                      <a:r>
                        <a:rPr lang="ru-RU" sz="1300" u="sng" kern="1200" dirty="0" smtClean="0">
                          <a:solidFill>
                            <a:srgbClr val="002060"/>
                          </a:solidFill>
                          <a:effectLst/>
                          <a:latin typeface="+mn-lt"/>
                          <a:ea typeface="+mn-ea"/>
                          <a:cs typeface="+mn-cs"/>
                        </a:rPr>
                        <a:t> (распоряжение + </a:t>
                      </a:r>
                      <a:r>
                        <a:rPr lang="ru-RU" sz="1300" u="sng" kern="1200" dirty="0" err="1" smtClean="0">
                          <a:solidFill>
                            <a:srgbClr val="002060"/>
                          </a:solidFill>
                          <a:effectLst/>
                          <a:latin typeface="+mn-lt"/>
                          <a:ea typeface="+mn-ea"/>
                          <a:cs typeface="+mn-cs"/>
                        </a:rPr>
                        <a:t>допсоглашение</a:t>
                      </a:r>
                      <a:r>
                        <a:rPr lang="ru-RU" sz="1300" u="sng" kern="1200" dirty="0" smtClean="0">
                          <a:solidFill>
                            <a:srgbClr val="002060"/>
                          </a:solidFill>
                          <a:effectLst/>
                          <a:latin typeface="+mn-lt"/>
                          <a:ea typeface="+mn-ea"/>
                          <a:cs typeface="+mn-cs"/>
                        </a:rPr>
                        <a:t>)</a:t>
                      </a:r>
                      <a:endParaRPr lang="ru-RU" sz="1300" kern="1200" dirty="0" smtClean="0">
                        <a:solidFill>
                          <a:srgbClr val="002060"/>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002060"/>
                          </a:solidFill>
                          <a:effectLst/>
                        </a:rPr>
                        <a:t>2) в случае, если при исполнении указанного контракта цена такого контракта превышает сметную стоимость строительства, реконструкции, капремонта объекта капстроительства, определённую по результатам </a:t>
                      </a:r>
                      <a:r>
                        <a:rPr lang="ru-RU" sz="1300" kern="1200" dirty="0" err="1" smtClean="0">
                          <a:solidFill>
                            <a:srgbClr val="002060"/>
                          </a:solidFill>
                          <a:effectLst/>
                        </a:rPr>
                        <a:t>госэкспертизы</a:t>
                      </a:r>
                      <a:r>
                        <a:rPr lang="ru-RU" sz="1300" kern="1200" dirty="0" smtClean="0">
                          <a:solidFill>
                            <a:srgbClr val="002060"/>
                          </a:solidFill>
                          <a:effectLst/>
                        </a:rPr>
                        <a:t> проектной документации, цена такого контракта должна быть уменьшена с учётом указанной сметной стоимости. (</a:t>
                      </a:r>
                      <a:r>
                        <a:rPr lang="ru-RU" sz="1300" u="sng" kern="1200" dirty="0" err="1" smtClean="0">
                          <a:solidFill>
                            <a:srgbClr val="002060"/>
                          </a:solidFill>
                          <a:effectLst/>
                          <a:latin typeface="+mn-lt"/>
                          <a:ea typeface="+mn-ea"/>
                          <a:cs typeface="+mn-cs"/>
                        </a:rPr>
                        <a:t>допсоглашение</a:t>
                      </a:r>
                      <a:r>
                        <a:rPr lang="ru-RU" sz="1300" u="sng" kern="1200" dirty="0" smtClean="0">
                          <a:solidFill>
                            <a:srgbClr val="002060"/>
                          </a:solidFill>
                          <a:effectLst/>
                          <a:latin typeface="+mn-lt"/>
                          <a:ea typeface="+mn-ea"/>
                          <a:cs typeface="+mn-cs"/>
                        </a:rPr>
                        <a:t>)</a:t>
                      </a:r>
                      <a:endParaRPr lang="ru-RU" sz="1300" kern="1200" dirty="0" smtClean="0">
                        <a:solidFill>
                          <a:srgbClr val="002060"/>
                        </a:solidFill>
                        <a:effectLst/>
                      </a:endParaRPr>
                    </a:p>
                  </a:txBody>
                  <a:tcPr marL="39370" marR="39370" marT="64770" marB="64770"/>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908756776"/>
              </p:ext>
            </p:extLst>
          </p:nvPr>
        </p:nvGraphicFramePr>
        <p:xfrm>
          <a:off x="926908" y="4800123"/>
          <a:ext cx="10896501" cy="922020"/>
        </p:xfrm>
        <a:graphic>
          <a:graphicData uri="http://schemas.openxmlformats.org/drawingml/2006/table">
            <a:tbl>
              <a:tblPr firstRow="1" bandRow="1">
                <a:tableStyleId>{E8B1032C-EA38-4F05-BA0D-38AFFFC7BED3}</a:tableStyleId>
              </a:tblPr>
              <a:tblGrid>
                <a:gridCol w="686989"/>
                <a:gridCol w="10209512"/>
              </a:tblGrid>
              <a:tr h="337409">
                <a:tc>
                  <a:txBody>
                    <a:bodyPr/>
                    <a:lstStyle/>
                    <a:p>
                      <a:pPr algn="ctr">
                        <a:lnSpc>
                          <a:spcPct val="107000"/>
                        </a:lnSpc>
                        <a:spcAft>
                          <a:spcPts val="0"/>
                        </a:spcAft>
                      </a:pPr>
                      <a:r>
                        <a:rPr lang="ru-RU" sz="1300" b="0" u="none" kern="1200" dirty="0" smtClean="0">
                          <a:solidFill>
                            <a:srgbClr val="002060"/>
                          </a:solidFill>
                          <a:effectLst/>
                        </a:rPr>
                        <a:t>ч. 70 </a:t>
                      </a:r>
                      <a:endParaRPr lang="ru-RU" sz="1300" b="0"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300" b="0" u="none" kern="1200" dirty="0" smtClean="0">
                          <a:solidFill>
                            <a:srgbClr val="002060"/>
                          </a:solidFill>
                          <a:effectLst/>
                        </a:rPr>
                        <a:t>В 2023 году возможно изменение существенных условий контрактов на выполнение работ по строительству, реконструкции, капремонту, сносу объекта капстроительства, проведению работ по сохранению объектов культурного наследия, который заключен </a:t>
                      </a:r>
                      <a:r>
                        <a:rPr lang="ru-RU" sz="1300" b="0" u="none" kern="1200" dirty="0" smtClean="0">
                          <a:solidFill>
                            <a:srgbClr val="FF0000"/>
                          </a:solidFill>
                          <a:effectLst/>
                        </a:rPr>
                        <a:t>до 31.12.2022 </a:t>
                      </a:r>
                      <a:r>
                        <a:rPr lang="ru-RU" sz="1300" b="0" u="none" kern="1200" dirty="0" smtClean="0">
                          <a:solidFill>
                            <a:srgbClr val="002060"/>
                          </a:solidFill>
                          <a:effectLst/>
                        </a:rPr>
                        <a:t>со сроком менее 1 года и ценой более 1 млн. рублей</a:t>
                      </a:r>
                      <a:r>
                        <a:rPr lang="ru-RU" sz="1300" b="0" u="none" kern="1200" baseline="0" dirty="0" smtClean="0">
                          <a:solidFill>
                            <a:srgbClr val="002060"/>
                          </a:solidFill>
                          <a:effectLst/>
                        </a:rPr>
                        <a:t> и при условии, если это </a:t>
                      </a:r>
                      <a:r>
                        <a:rPr lang="ru-RU" sz="1300" b="0" u="none" kern="1200" baseline="0" dirty="0" smtClean="0">
                          <a:solidFill>
                            <a:srgbClr val="FF0000"/>
                          </a:solidFill>
                          <a:effectLst/>
                        </a:rPr>
                        <a:t>не приведёт к </a:t>
                      </a:r>
                      <a:r>
                        <a:rPr lang="ru-RU" sz="1300" b="0" u="none" kern="1200" dirty="0" smtClean="0">
                          <a:solidFill>
                            <a:srgbClr val="FF0000"/>
                          </a:solidFill>
                          <a:effectLst/>
                        </a:rPr>
                        <a:t>увеличению срока исполнения контракта и (или) цены контракта более чем на 30% </a:t>
                      </a:r>
                      <a:r>
                        <a:rPr lang="ru-RU" sz="1300" b="0" u="none" kern="1200" dirty="0" smtClean="0">
                          <a:solidFill>
                            <a:srgbClr val="002060"/>
                          </a:solidFill>
                          <a:effectLst/>
                        </a:rPr>
                        <a:t>(как по п. 8 ч.1 ст. 95 Закона</a:t>
                      </a:r>
                      <a:r>
                        <a:rPr lang="ru-RU" sz="1300" b="0" u="none" kern="1200" baseline="0" dirty="0" smtClean="0">
                          <a:solidFill>
                            <a:srgbClr val="002060"/>
                          </a:solidFill>
                          <a:effectLst/>
                        </a:rPr>
                        <a:t> </a:t>
                      </a:r>
                      <a:r>
                        <a:rPr lang="ru-RU" sz="1300" b="0" u="none" kern="1200" dirty="0" smtClean="0">
                          <a:solidFill>
                            <a:srgbClr val="002060"/>
                          </a:solidFill>
                          <a:effectLst/>
                        </a:rPr>
                        <a:t>44-ФЗ).</a:t>
                      </a:r>
                      <a:r>
                        <a:rPr lang="ru-RU" sz="1300" b="0" u="none" kern="1200" dirty="0" smtClean="0">
                          <a:solidFill>
                            <a:srgbClr val="002060"/>
                          </a:solidFill>
                          <a:effectLst/>
                          <a:latin typeface="+mn-lt"/>
                          <a:ea typeface="+mn-ea"/>
                          <a:cs typeface="+mn-cs"/>
                        </a:rPr>
                        <a:t> </a:t>
                      </a:r>
                      <a:r>
                        <a:rPr lang="ru-RU" sz="1300" b="0" u="sng" kern="1200" dirty="0" smtClean="0">
                          <a:solidFill>
                            <a:srgbClr val="002060"/>
                          </a:solidFill>
                          <a:effectLst/>
                          <a:latin typeface="+mn-lt"/>
                          <a:ea typeface="+mn-ea"/>
                          <a:cs typeface="+mn-cs"/>
                        </a:rPr>
                        <a:t>(распоряжение + </a:t>
                      </a:r>
                      <a:r>
                        <a:rPr lang="ru-RU" sz="1300" b="0" u="sng" kern="1200" dirty="0" err="1" smtClean="0">
                          <a:solidFill>
                            <a:srgbClr val="002060"/>
                          </a:solidFill>
                          <a:effectLst/>
                          <a:latin typeface="+mn-lt"/>
                          <a:ea typeface="+mn-ea"/>
                          <a:cs typeface="+mn-cs"/>
                        </a:rPr>
                        <a:t>допсоглашение</a:t>
                      </a:r>
                      <a:r>
                        <a:rPr lang="ru-RU" sz="1300" b="0" u="sng" kern="1200" dirty="0" smtClean="0">
                          <a:solidFill>
                            <a:srgbClr val="002060"/>
                          </a:solidFill>
                          <a:effectLst/>
                          <a:latin typeface="+mn-lt"/>
                          <a:ea typeface="+mn-ea"/>
                          <a:cs typeface="+mn-cs"/>
                        </a:rPr>
                        <a:t>)</a:t>
                      </a:r>
                      <a:endParaRPr lang="ru-RU" sz="1300" b="0" u="sng" dirty="0" smtClean="0">
                        <a:solidFill>
                          <a:srgbClr val="002060"/>
                        </a:solidFill>
                        <a:effectLst/>
                        <a:latin typeface="+mn-lt"/>
                        <a:ea typeface="Calibri" panose="020F0502020204030204" pitchFamily="34" charset="0"/>
                        <a:cs typeface="Times New Roman" panose="02020603050405020304" pitchFamily="18" charset="0"/>
                      </a:endParaRPr>
                    </a:p>
                  </a:txBody>
                  <a:tcPr marL="39370" marR="39370" marT="64770" marB="64770">
                    <a:lnL w="12700" cmpd="sng">
                      <a:noFill/>
                    </a:lnL>
                    <a:lnR w="12700" cmpd="sng">
                      <a:noFill/>
                    </a:lnR>
                    <a:lnT w="12700" cmpd="sng">
                      <a:noFill/>
                    </a:lnT>
                    <a:lnB w="25400" cmpd="sng">
                      <a:noFill/>
                    </a:lnB>
                    <a:lnTlToBr w="12700" cmpd="sng">
                      <a:noFill/>
                      <a:prstDash val="solid"/>
                    </a:lnTlToBr>
                    <a:lnBlToTr w="12700" cmpd="sng">
                      <a:noFill/>
                      <a:prstDash val="solid"/>
                    </a:lnBlToTr>
                  </a:tcPr>
                </a:tc>
              </a:tr>
            </a:tbl>
          </a:graphicData>
        </a:graphic>
      </p:graphicFrame>
      <p:pic>
        <p:nvPicPr>
          <p:cNvPr id="13" name="Рисунок 12"/>
          <p:cNvPicPr/>
          <p:nvPr/>
        </p:nvPicPr>
        <p:blipFill>
          <a:blip r:embed="rId3" cstate="print"/>
          <a:stretch>
            <a:fillRect/>
          </a:stretch>
        </p:blipFill>
        <p:spPr>
          <a:xfrm>
            <a:off x="66778" y="13666"/>
            <a:ext cx="1248445" cy="973625"/>
          </a:xfrm>
          <a:prstGeom prst="rect">
            <a:avLst/>
          </a:prstGeom>
          <a:effectLst>
            <a:outerShdw blurRad="50800" dist="38100" dir="5400000" algn="t" rotWithShape="0">
              <a:prstClr val="black">
                <a:alpha val="40000"/>
              </a:prstClr>
            </a:outerShdw>
          </a:effectLst>
        </p:spPr>
      </p:pic>
      <p:cxnSp>
        <p:nvCxnSpPr>
          <p:cNvPr id="14" name="Прямая соединительная линия 13"/>
          <p:cNvCxnSpPr/>
          <p:nvPr/>
        </p:nvCxnSpPr>
        <p:spPr>
          <a:xfrm flipH="1" flipV="1">
            <a:off x="1393826" y="312859"/>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2128403986"/>
              </p:ext>
            </p:extLst>
          </p:nvPr>
        </p:nvGraphicFramePr>
        <p:xfrm>
          <a:off x="926909" y="5921273"/>
          <a:ext cx="10896501" cy="487680"/>
        </p:xfrm>
        <a:graphic>
          <a:graphicData uri="http://schemas.openxmlformats.org/drawingml/2006/table">
            <a:tbl>
              <a:tblPr firstRow="1" bandRow="1">
                <a:tableStyleId>{16D9F66E-5EB9-4882-86FB-DCBF35E3C3E4}</a:tableStyleId>
              </a:tblPr>
              <a:tblGrid>
                <a:gridCol w="710753"/>
                <a:gridCol w="10185748"/>
              </a:tblGrid>
              <a:tr h="370840">
                <a:tc>
                  <a:txBody>
                    <a:bodyPr/>
                    <a:lstStyle/>
                    <a:p>
                      <a:r>
                        <a:rPr lang="ru-RU" sz="1300" b="0" u="none" kern="1200" dirty="0" smtClean="0">
                          <a:solidFill>
                            <a:srgbClr val="002060"/>
                          </a:solidFill>
                          <a:effectLst/>
                        </a:rPr>
                        <a:t>ч. 65</a:t>
                      </a:r>
                      <a:r>
                        <a:rPr lang="ru-RU" sz="1300" b="0" u="none" kern="1200" baseline="30000" dirty="0" smtClean="0">
                          <a:solidFill>
                            <a:srgbClr val="002060"/>
                          </a:solidFill>
                          <a:effectLst/>
                        </a:rPr>
                        <a:t>1</a:t>
                      </a:r>
                      <a:r>
                        <a:rPr lang="ru-RU" sz="1300" b="0" u="none" kern="1200" dirty="0" smtClean="0">
                          <a:solidFill>
                            <a:srgbClr val="002060"/>
                          </a:solidFill>
                          <a:effectLst/>
                        </a:rPr>
                        <a:t> </a:t>
                      </a:r>
                      <a:endParaRPr lang="ru-RU" sz="1300" b="0" u="none"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300" b="0" u="none" kern="1200" dirty="0" smtClean="0">
                          <a:solidFill>
                            <a:srgbClr val="002060"/>
                          </a:solidFill>
                          <a:effectLst/>
                        </a:rPr>
                        <a:t>Изменение любых существенных условий контракта в случае, если государственный контракт заключен до 01.01.2024 (по ПП УО 135-П) </a:t>
                      </a:r>
                      <a:r>
                        <a:rPr lang="ru-RU" sz="1300" b="0" u="sng" kern="1200" dirty="0" smtClean="0">
                          <a:solidFill>
                            <a:srgbClr val="002060"/>
                          </a:solidFill>
                          <a:effectLst/>
                          <a:latin typeface="+mn-lt"/>
                          <a:ea typeface="+mn-ea"/>
                          <a:cs typeface="+mn-cs"/>
                        </a:rPr>
                        <a:t>(распоряжение + </a:t>
                      </a:r>
                      <a:r>
                        <a:rPr lang="ru-RU" sz="1300" b="0" u="sng" kern="1200" dirty="0" err="1" smtClean="0">
                          <a:solidFill>
                            <a:srgbClr val="002060"/>
                          </a:solidFill>
                          <a:effectLst/>
                          <a:latin typeface="+mn-lt"/>
                          <a:ea typeface="+mn-ea"/>
                          <a:cs typeface="+mn-cs"/>
                        </a:rPr>
                        <a:t>допсоглашение</a:t>
                      </a:r>
                      <a:r>
                        <a:rPr lang="ru-RU" sz="1300" b="0" u="sng" kern="1200" dirty="0" smtClean="0">
                          <a:solidFill>
                            <a:srgbClr val="002060"/>
                          </a:solidFill>
                          <a:effectLst/>
                          <a:latin typeface="+mn-lt"/>
                          <a:ea typeface="+mn-ea"/>
                          <a:cs typeface="+mn-cs"/>
                        </a:rPr>
                        <a:t>)</a:t>
                      </a:r>
                      <a:endParaRPr lang="ru-RU" sz="1300" b="0" u="none" kern="1200" dirty="0" smtClean="0">
                        <a:solidFill>
                          <a:srgbClr val="002060"/>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51012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20090" y="-2678629"/>
            <a:ext cx="6858003" cy="12191999"/>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838200" y="365766"/>
            <a:ext cx="10515600" cy="761996"/>
          </a:xfrm>
        </p:spPr>
        <p:txBody>
          <a:bodyPr>
            <a:normAutofit/>
          </a:bodyPr>
          <a:lstStyle/>
          <a:p>
            <a:pPr algn="ctr"/>
            <a:r>
              <a:rPr lang="ru-RU" sz="3900" b="1" dirty="0" smtClean="0">
                <a:solidFill>
                  <a:srgbClr val="002060"/>
                </a:solidFill>
                <a:latin typeface="+mn-lt"/>
              </a:rPr>
              <a:t>ИЗМЕНЕНИЯ ПО ПП УО 135-П</a:t>
            </a:r>
            <a:endParaRPr lang="ru-RU" sz="3900" b="1" dirty="0">
              <a:solidFill>
                <a:srgbClr val="002060"/>
              </a:solidFill>
              <a:latin typeface="+mn-lt"/>
            </a:endParaRPr>
          </a:p>
        </p:txBody>
      </p:sp>
      <p:sp>
        <p:nvSpPr>
          <p:cNvPr id="9" name="Прямоугольник 8"/>
          <p:cNvSpPr/>
          <p:nvPr/>
        </p:nvSpPr>
        <p:spPr>
          <a:xfrm>
            <a:off x="4415497" y="1293661"/>
            <a:ext cx="3361007" cy="56802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968" marR="6387" algn="ctr">
              <a:spcBef>
                <a:spcPts val="126"/>
              </a:spcBef>
            </a:pPr>
            <a:r>
              <a:rPr lang="ru-RU" sz="2400" b="1" dirty="0" smtClean="0">
                <a:effectLst>
                  <a:outerShdw blurRad="38100" dist="38100" dir="2700000" algn="tl">
                    <a:srgbClr val="000000">
                      <a:alpha val="43137"/>
                    </a:srgbClr>
                  </a:outerShdw>
                </a:effectLst>
                <a:cs typeface="Segoe UI" panose="020B0502040204020203" pitchFamily="34" charset="0"/>
              </a:rPr>
              <a:t>ИНИЦИАТИВА</a:t>
            </a:r>
            <a:endParaRPr lang="ru-RU" sz="2400" b="1" spc="19" dirty="0">
              <a:effectLst>
                <a:outerShdw blurRad="38100" dist="38100" dir="2700000" algn="tl">
                  <a:srgbClr val="000000">
                    <a:alpha val="43137"/>
                  </a:srgbClr>
                </a:outerShdw>
              </a:effectLst>
              <a:cs typeface="Segoe UI" panose="020B0502040204020203" pitchFamily="34" charset="0"/>
            </a:endParaRPr>
          </a:p>
        </p:txBody>
      </p:sp>
      <p:sp>
        <p:nvSpPr>
          <p:cNvPr id="11" name="Прямоугольник 10"/>
          <p:cNvSpPr/>
          <p:nvPr/>
        </p:nvSpPr>
        <p:spPr>
          <a:xfrm>
            <a:off x="1038051" y="1912181"/>
            <a:ext cx="2346099" cy="5679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5968" marR="6387" algn="ctr">
              <a:spcBef>
                <a:spcPts val="126"/>
              </a:spcBef>
            </a:pPr>
            <a:r>
              <a:rPr lang="ru-RU" sz="2200" b="1" dirty="0" smtClean="0">
                <a:solidFill>
                  <a:srgbClr val="002060"/>
                </a:solidFill>
                <a:cs typeface="Segoe UI" panose="020B0502040204020203" pitchFamily="34" charset="0"/>
              </a:rPr>
              <a:t>Поставщик</a:t>
            </a:r>
            <a:endParaRPr lang="ru-RU" sz="2200" b="1" spc="19" dirty="0">
              <a:solidFill>
                <a:srgbClr val="002060"/>
              </a:solidFill>
              <a:cs typeface="Segoe UI" panose="020B0502040204020203" pitchFamily="34" charset="0"/>
            </a:endParaRPr>
          </a:p>
        </p:txBody>
      </p:sp>
      <p:sp>
        <p:nvSpPr>
          <p:cNvPr id="12" name="Прямоугольник 11"/>
          <p:cNvSpPr/>
          <p:nvPr/>
        </p:nvSpPr>
        <p:spPr>
          <a:xfrm>
            <a:off x="8908600" y="1912181"/>
            <a:ext cx="2346099" cy="56798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968" marR="6387" algn="ctr">
              <a:spcBef>
                <a:spcPts val="126"/>
              </a:spcBef>
            </a:pPr>
            <a:r>
              <a:rPr lang="ru-RU" sz="2200" b="1" dirty="0" smtClean="0">
                <a:cs typeface="Segoe UI" panose="020B0502040204020203" pitchFamily="34" charset="0"/>
              </a:rPr>
              <a:t>Заказчик</a:t>
            </a:r>
            <a:endParaRPr lang="ru-RU" sz="2200" b="1" spc="19" dirty="0">
              <a:cs typeface="Segoe UI" panose="020B0502040204020203" pitchFamily="34" charset="0"/>
            </a:endParaRPr>
          </a:p>
        </p:txBody>
      </p:sp>
      <p:sp>
        <p:nvSpPr>
          <p:cNvPr id="13" name="Прямоугольник 12"/>
          <p:cNvSpPr/>
          <p:nvPr/>
        </p:nvSpPr>
        <p:spPr>
          <a:xfrm>
            <a:off x="8901337" y="3128368"/>
            <a:ext cx="2353362" cy="81919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968" marR="6387" algn="ctr">
              <a:spcBef>
                <a:spcPts val="126"/>
              </a:spcBef>
            </a:pPr>
            <a:r>
              <a:rPr lang="ru-RU" sz="2200" dirty="0" smtClean="0">
                <a:cs typeface="Segoe UI" panose="020B0502040204020203" pitchFamily="34" charset="0"/>
              </a:rPr>
              <a:t>По собственной инициативе</a:t>
            </a:r>
            <a:endParaRPr lang="ru-RU" sz="2200" spc="19" dirty="0">
              <a:cs typeface="Segoe UI" panose="020B0502040204020203" pitchFamily="34" charset="0"/>
            </a:endParaRPr>
          </a:p>
        </p:txBody>
      </p:sp>
      <p:sp>
        <p:nvSpPr>
          <p:cNvPr id="14" name="Прямоугольник 13"/>
          <p:cNvSpPr/>
          <p:nvPr/>
        </p:nvSpPr>
        <p:spPr>
          <a:xfrm>
            <a:off x="4413320" y="3337481"/>
            <a:ext cx="3471542" cy="18007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R="6387" algn="just"/>
            <a:r>
              <a:rPr lang="ru-RU" sz="2200" dirty="0" smtClean="0">
                <a:solidFill>
                  <a:srgbClr val="002060"/>
                </a:solidFill>
              </a:rPr>
              <a:t>В связи с получением </a:t>
            </a:r>
            <a:r>
              <a:rPr lang="ru-RU" sz="2200" dirty="0">
                <a:solidFill>
                  <a:srgbClr val="002060"/>
                </a:solidFill>
              </a:rPr>
              <a:t>обращения поставщика, которое признано </a:t>
            </a:r>
            <a:r>
              <a:rPr lang="ru-RU" sz="2200" dirty="0" smtClean="0">
                <a:solidFill>
                  <a:srgbClr val="002060"/>
                </a:solidFill>
              </a:rPr>
              <a:t>допустимым </a:t>
            </a:r>
            <a:r>
              <a:rPr lang="ru-RU" sz="2200" dirty="0">
                <a:solidFill>
                  <a:srgbClr val="002060"/>
                </a:solidFill>
              </a:rPr>
              <a:t>и обоснованным</a:t>
            </a:r>
            <a:endParaRPr lang="ru-RU" sz="2200" spc="19" dirty="0">
              <a:solidFill>
                <a:srgbClr val="002060"/>
              </a:solidFill>
              <a:cs typeface="Segoe UI" panose="020B0502040204020203" pitchFamily="34" charset="0"/>
            </a:endParaRPr>
          </a:p>
        </p:txBody>
      </p:sp>
      <p:sp>
        <p:nvSpPr>
          <p:cNvPr id="15" name="Прямоугольник 14"/>
          <p:cNvSpPr/>
          <p:nvPr/>
        </p:nvSpPr>
        <p:spPr>
          <a:xfrm>
            <a:off x="8908600" y="4336509"/>
            <a:ext cx="2353362" cy="81919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968" marR="6387" algn="ctr">
              <a:spcBef>
                <a:spcPts val="126"/>
              </a:spcBef>
            </a:pPr>
            <a:r>
              <a:rPr lang="ru-RU" sz="2200" dirty="0" smtClean="0"/>
              <a:t>Подготавливает предложение </a:t>
            </a:r>
            <a:endParaRPr lang="ru-RU" sz="2200" dirty="0"/>
          </a:p>
        </p:txBody>
      </p:sp>
      <p:sp>
        <p:nvSpPr>
          <p:cNvPr id="16" name="Прямоугольник 15"/>
          <p:cNvSpPr/>
          <p:nvPr/>
        </p:nvSpPr>
        <p:spPr>
          <a:xfrm>
            <a:off x="8645841" y="5551705"/>
            <a:ext cx="2862038" cy="101593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387" algn="just"/>
            <a:r>
              <a:rPr lang="ru-RU" sz="2200" dirty="0" smtClean="0"/>
              <a:t>Разрабатывает проект Распоряжения Правительства УО</a:t>
            </a:r>
            <a:endParaRPr lang="ru-RU" sz="2200" dirty="0"/>
          </a:p>
        </p:txBody>
      </p:sp>
      <p:cxnSp>
        <p:nvCxnSpPr>
          <p:cNvPr id="23" name="Прямая со стрелкой 22"/>
          <p:cNvCxnSpPr/>
          <p:nvPr/>
        </p:nvCxnSpPr>
        <p:spPr>
          <a:xfrm flipH="1">
            <a:off x="3384150" y="1768353"/>
            <a:ext cx="1008413" cy="359712"/>
          </a:xfrm>
          <a:prstGeom prst="straightConnector1">
            <a:avLst/>
          </a:prstGeom>
          <a:ln w="76200">
            <a:gradFill>
              <a:gsLst>
                <a:gs pos="92000">
                  <a:srgbClr val="C2DAEF"/>
                </a:gs>
                <a:gs pos="42000">
                  <a:srgbClr val="00B050"/>
                </a:gs>
                <a:gs pos="18000">
                  <a:srgbClr val="00B050"/>
                </a:gs>
                <a:gs pos="74845">
                  <a:srgbClr val="5DFFA6"/>
                </a:gs>
                <a:gs pos="100000">
                  <a:schemeClr val="accent1">
                    <a:lumMod val="45000"/>
                    <a:lumOff val="5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7799438" y="1768353"/>
            <a:ext cx="1062785" cy="387964"/>
          </a:xfrm>
          <a:prstGeom prst="straightConnector1">
            <a:avLst/>
          </a:prstGeom>
          <a:ln w="76200">
            <a:gradFill>
              <a:gsLst>
                <a:gs pos="38000">
                  <a:srgbClr val="0070C0"/>
                </a:gs>
                <a:gs pos="83000">
                  <a:schemeClr val="accent1">
                    <a:lumMod val="45000"/>
                    <a:lumOff val="55000"/>
                  </a:schemeClr>
                </a:gs>
                <a:gs pos="83000">
                  <a:schemeClr val="accent1">
                    <a:lumMod val="46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0085281" y="2480163"/>
            <a:ext cx="0" cy="648000"/>
          </a:xfrm>
          <a:prstGeom prst="straightConnector1">
            <a:avLst/>
          </a:prstGeom>
          <a:ln w="76200">
            <a:gradFill>
              <a:gsLst>
                <a:gs pos="38000">
                  <a:srgbClr val="0070C0"/>
                </a:gs>
                <a:gs pos="83000">
                  <a:schemeClr val="accent1">
                    <a:lumMod val="45000"/>
                    <a:lumOff val="55000"/>
                  </a:schemeClr>
                </a:gs>
                <a:gs pos="83000">
                  <a:schemeClr val="accent1">
                    <a:lumMod val="46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10076861" y="3953034"/>
            <a:ext cx="1" cy="396000"/>
          </a:xfrm>
          <a:prstGeom prst="straightConnector1">
            <a:avLst/>
          </a:prstGeom>
          <a:ln w="76200">
            <a:gradFill>
              <a:gsLst>
                <a:gs pos="38000">
                  <a:srgbClr val="0070C0"/>
                </a:gs>
                <a:gs pos="83000">
                  <a:schemeClr val="accent1">
                    <a:lumMod val="45000"/>
                    <a:lumOff val="55000"/>
                  </a:schemeClr>
                </a:gs>
                <a:gs pos="83000">
                  <a:schemeClr val="accent1">
                    <a:lumMod val="46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a:off x="10076860" y="5155705"/>
            <a:ext cx="1" cy="396000"/>
          </a:xfrm>
          <a:prstGeom prst="straightConnector1">
            <a:avLst/>
          </a:prstGeom>
          <a:ln w="76200">
            <a:gradFill>
              <a:gsLst>
                <a:gs pos="38000">
                  <a:srgbClr val="0070C0"/>
                </a:gs>
                <a:gs pos="83000">
                  <a:schemeClr val="accent1">
                    <a:lumMod val="45000"/>
                    <a:lumOff val="55000"/>
                  </a:schemeClr>
                </a:gs>
                <a:gs pos="83000">
                  <a:schemeClr val="accent1">
                    <a:lumMod val="46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2211100" y="2480368"/>
            <a:ext cx="0" cy="648000"/>
          </a:xfrm>
          <a:prstGeom prst="straightConnector1">
            <a:avLst/>
          </a:prstGeom>
          <a:ln w="76200">
            <a:gradFill>
              <a:gsLst>
                <a:gs pos="92000">
                  <a:srgbClr val="C2DAEF"/>
                </a:gs>
                <a:gs pos="42000">
                  <a:srgbClr val="00B050"/>
                </a:gs>
                <a:gs pos="18000">
                  <a:srgbClr val="00B050"/>
                </a:gs>
                <a:gs pos="74845">
                  <a:srgbClr val="5DFFA6"/>
                </a:gs>
                <a:gs pos="100000">
                  <a:schemeClr val="accent1">
                    <a:lumMod val="45000"/>
                    <a:lumOff val="5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7945432" y="2534029"/>
            <a:ext cx="955905" cy="943682"/>
          </a:xfrm>
          <a:prstGeom prst="straightConnector1">
            <a:avLst/>
          </a:prstGeom>
          <a:ln w="76200">
            <a:gradFill>
              <a:gsLst>
                <a:gs pos="92000">
                  <a:srgbClr val="C2DAEF"/>
                </a:gs>
                <a:gs pos="42000">
                  <a:srgbClr val="00B050"/>
                </a:gs>
                <a:gs pos="18000">
                  <a:srgbClr val="00B050"/>
                </a:gs>
                <a:gs pos="74845">
                  <a:srgbClr val="5DFFA6"/>
                </a:gs>
                <a:gs pos="100000">
                  <a:schemeClr val="accent1">
                    <a:lumMod val="45000"/>
                    <a:lumOff val="5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7945432" y="4185295"/>
            <a:ext cx="901120" cy="508589"/>
          </a:xfrm>
          <a:prstGeom prst="straightConnector1">
            <a:avLst/>
          </a:prstGeom>
          <a:ln w="76200">
            <a:gradFill>
              <a:gsLst>
                <a:gs pos="92000">
                  <a:srgbClr val="C2DAEF"/>
                </a:gs>
                <a:gs pos="42000">
                  <a:srgbClr val="00B050"/>
                </a:gs>
                <a:gs pos="18000">
                  <a:srgbClr val="00B050"/>
                </a:gs>
                <a:gs pos="74845">
                  <a:srgbClr val="5DFFA6"/>
                </a:gs>
                <a:gs pos="100000">
                  <a:schemeClr val="accent1">
                    <a:lumMod val="45000"/>
                    <a:lumOff val="5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446778" y="3132536"/>
            <a:ext cx="3520847" cy="22197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5968" marR="6387" algn="just">
              <a:spcBef>
                <a:spcPts val="126"/>
              </a:spcBef>
            </a:pPr>
            <a:r>
              <a:rPr lang="ru-RU" sz="2200" dirty="0" smtClean="0">
                <a:solidFill>
                  <a:srgbClr val="002060"/>
                </a:solidFill>
              </a:rPr>
              <a:t>Предоставляет заказчику </a:t>
            </a:r>
            <a:r>
              <a:rPr lang="ru-RU" sz="2200" dirty="0">
                <a:solidFill>
                  <a:srgbClr val="002060"/>
                </a:solidFill>
              </a:rPr>
              <a:t>письменное обоснование </a:t>
            </a:r>
            <a:r>
              <a:rPr lang="ru-RU" sz="2200" dirty="0" smtClean="0">
                <a:solidFill>
                  <a:srgbClr val="002060"/>
                </a:solidFill>
              </a:rPr>
              <a:t>изменений </a:t>
            </a:r>
            <a:r>
              <a:rPr lang="ru-RU" sz="2200" dirty="0">
                <a:solidFill>
                  <a:srgbClr val="002060"/>
                </a:solidFill>
              </a:rPr>
              <a:t>с приложением </a:t>
            </a:r>
            <a:r>
              <a:rPr lang="ru-RU" sz="2200" dirty="0" smtClean="0">
                <a:solidFill>
                  <a:srgbClr val="002060"/>
                </a:solidFill>
              </a:rPr>
              <a:t>подтверждающей информации </a:t>
            </a:r>
            <a:r>
              <a:rPr lang="ru-RU" sz="2200" dirty="0">
                <a:solidFill>
                  <a:srgbClr val="002060"/>
                </a:solidFill>
              </a:rPr>
              <a:t>(</a:t>
            </a:r>
            <a:r>
              <a:rPr lang="ru-RU" sz="2200" dirty="0" smtClean="0">
                <a:solidFill>
                  <a:srgbClr val="002060"/>
                </a:solidFill>
              </a:rPr>
              <a:t>документов)</a:t>
            </a:r>
            <a:endParaRPr lang="ru-RU" sz="2200" spc="19" dirty="0">
              <a:solidFill>
                <a:srgbClr val="002060"/>
              </a:solidFill>
              <a:cs typeface="Segoe UI" panose="020B0502040204020203" pitchFamily="34" charset="0"/>
            </a:endParaRPr>
          </a:p>
        </p:txBody>
      </p:sp>
      <p:cxnSp>
        <p:nvCxnSpPr>
          <p:cNvPr id="22" name="Прямая со стрелкой 21"/>
          <p:cNvCxnSpPr/>
          <p:nvPr/>
        </p:nvCxnSpPr>
        <p:spPr>
          <a:xfrm>
            <a:off x="4005913" y="4185295"/>
            <a:ext cx="409584" cy="0"/>
          </a:xfrm>
          <a:prstGeom prst="straightConnector1">
            <a:avLst/>
          </a:prstGeom>
          <a:ln w="76200">
            <a:gradFill>
              <a:gsLst>
                <a:gs pos="92000">
                  <a:srgbClr val="C2DAEF"/>
                </a:gs>
                <a:gs pos="42000">
                  <a:srgbClr val="00B050"/>
                </a:gs>
                <a:gs pos="18000">
                  <a:srgbClr val="00B050"/>
                </a:gs>
                <a:gs pos="74845">
                  <a:srgbClr val="5DFFA6"/>
                </a:gs>
                <a:gs pos="100000">
                  <a:schemeClr val="accent1">
                    <a:lumMod val="45000"/>
                    <a:lumOff val="5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pic>
        <p:nvPicPr>
          <p:cNvPr id="24" name="Рисунок 23"/>
          <p:cNvPicPr/>
          <p:nvPr/>
        </p:nvPicPr>
        <p:blipFill>
          <a:blip r:embed="rId3" cstate="print"/>
          <a:stretch>
            <a:fillRect/>
          </a:stretch>
        </p:blipFill>
        <p:spPr>
          <a:xfrm>
            <a:off x="66778" y="13666"/>
            <a:ext cx="1248445" cy="973625"/>
          </a:xfrm>
          <a:prstGeom prst="rect">
            <a:avLst/>
          </a:prstGeom>
          <a:effectLst>
            <a:outerShdw blurRad="50800" dist="38100" dir="5400000" algn="t" rotWithShape="0">
              <a:prstClr val="black">
                <a:alpha val="40000"/>
              </a:prstClr>
            </a:outerShdw>
          </a:effectLst>
        </p:spPr>
      </p:pic>
      <p:cxnSp>
        <p:nvCxnSpPr>
          <p:cNvPr id="26" name="Прямая соединительная линия 25"/>
          <p:cNvCxnSpPr/>
          <p:nvPr/>
        </p:nvCxnSpPr>
        <p:spPr>
          <a:xfrm flipH="1" flipV="1">
            <a:off x="1393826" y="312859"/>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896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 y="-95251"/>
            <a:ext cx="12192001" cy="6941115"/>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30974" y="365124"/>
            <a:ext cx="10515600" cy="844551"/>
          </a:xfrm>
        </p:spPr>
        <p:txBody>
          <a:bodyPr>
            <a:normAutofit/>
          </a:bodyPr>
          <a:lstStyle/>
          <a:p>
            <a:pPr algn="ctr"/>
            <a:r>
              <a:rPr lang="ru-RU" sz="3900" b="1" dirty="0" smtClean="0">
                <a:solidFill>
                  <a:srgbClr val="002060"/>
                </a:solidFill>
                <a:latin typeface="+mn-lt"/>
              </a:rPr>
              <a:t>СПЕЦИАЛЬНОЕ ОСНОВАНИЕ</a:t>
            </a:r>
            <a:endParaRPr lang="ru-RU" sz="3900" b="1" dirty="0">
              <a:solidFill>
                <a:srgbClr val="002060"/>
              </a:solidFill>
              <a:latin typeface="+mn-lt"/>
            </a:endParaRPr>
          </a:p>
        </p:txBody>
      </p:sp>
      <p:sp>
        <p:nvSpPr>
          <p:cNvPr id="5" name="Объект 4"/>
          <p:cNvSpPr>
            <a:spLocks noGrp="1"/>
          </p:cNvSpPr>
          <p:nvPr>
            <p:ph idx="1"/>
          </p:nvPr>
        </p:nvSpPr>
        <p:spPr>
          <a:xfrm>
            <a:off x="148389" y="1209675"/>
            <a:ext cx="11815011" cy="5505450"/>
          </a:xfrm>
        </p:spPr>
        <p:txBody>
          <a:bodyPr>
            <a:noAutofit/>
          </a:bodyPr>
          <a:lstStyle/>
          <a:p>
            <a:pPr marL="0" indent="266700" algn="just">
              <a:lnSpc>
                <a:spcPct val="100000"/>
              </a:lnSpc>
              <a:spcBef>
                <a:spcPts val="0"/>
              </a:spcBef>
              <a:buNone/>
            </a:pPr>
            <a:r>
              <a:rPr lang="ru-RU" sz="2200" dirty="0" smtClean="0">
                <a:solidFill>
                  <a:srgbClr val="FF0000"/>
                </a:solidFill>
              </a:rPr>
              <a:t>Изменение сущ. условий контрактов в соответствии с ПП РФ от </a:t>
            </a:r>
            <a:r>
              <a:rPr lang="ru-RU" sz="2200" dirty="0">
                <a:solidFill>
                  <a:srgbClr val="FF0000"/>
                </a:solidFill>
              </a:rPr>
              <a:t>16.04.2022 </a:t>
            </a:r>
            <a:r>
              <a:rPr lang="ru-RU" sz="2200" dirty="0" smtClean="0">
                <a:solidFill>
                  <a:srgbClr val="FF0000"/>
                </a:solidFill>
              </a:rPr>
              <a:t>№ 680:</a:t>
            </a:r>
          </a:p>
          <a:p>
            <a:pPr marL="0" indent="266700" algn="just">
              <a:lnSpc>
                <a:spcPct val="100000"/>
              </a:lnSpc>
              <a:spcBef>
                <a:spcPts val="0"/>
              </a:spcBef>
              <a:buNone/>
            </a:pPr>
            <a:endParaRPr lang="ru-RU" sz="2000" dirty="0" smtClean="0">
              <a:solidFill>
                <a:srgbClr val="002060"/>
              </a:solidFill>
            </a:endParaRPr>
          </a:p>
          <a:p>
            <a:pPr marL="0" indent="266700" algn="just">
              <a:lnSpc>
                <a:spcPct val="100000"/>
              </a:lnSpc>
              <a:spcBef>
                <a:spcPts val="0"/>
              </a:spcBef>
              <a:buFont typeface="Wingdings" panose="05000000000000000000" pitchFamily="2" charset="2"/>
              <a:buChar char="ü"/>
            </a:pPr>
            <a:r>
              <a:rPr lang="ru-RU" sz="2000" u="sng" dirty="0" smtClean="0">
                <a:solidFill>
                  <a:srgbClr val="002060"/>
                </a:solidFill>
              </a:rPr>
              <a:t>предмет контракта </a:t>
            </a:r>
            <a:r>
              <a:rPr lang="ru-RU" sz="2000" dirty="0" smtClean="0">
                <a:solidFill>
                  <a:srgbClr val="002060"/>
                </a:solidFill>
              </a:rPr>
              <a:t>- выполнение </a:t>
            </a:r>
            <a:r>
              <a:rPr lang="ru-RU" sz="2000" dirty="0">
                <a:solidFill>
                  <a:srgbClr val="002060"/>
                </a:solidFill>
              </a:rPr>
              <a:t>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a:t>
            </a:r>
            <a:r>
              <a:rPr lang="ru-RU" sz="2000" dirty="0" smtClean="0">
                <a:solidFill>
                  <a:srgbClr val="002060"/>
                </a:solidFill>
              </a:rPr>
              <a:t>исполнения</a:t>
            </a:r>
          </a:p>
          <a:p>
            <a:pPr marL="0" indent="266700" algn="just">
              <a:lnSpc>
                <a:spcPct val="100000"/>
              </a:lnSpc>
              <a:spcBef>
                <a:spcPts val="0"/>
              </a:spcBef>
              <a:buFont typeface="Wingdings" panose="05000000000000000000" pitchFamily="2" charset="2"/>
              <a:buChar char="ü"/>
            </a:pPr>
            <a:r>
              <a:rPr lang="ru-RU" sz="2000" u="sng" dirty="0" smtClean="0">
                <a:solidFill>
                  <a:srgbClr val="002060"/>
                </a:solidFill>
              </a:rPr>
              <a:t>временные условия </a:t>
            </a:r>
            <a:r>
              <a:rPr lang="ru-RU" sz="2000" dirty="0" smtClean="0">
                <a:solidFill>
                  <a:srgbClr val="002060"/>
                </a:solidFill>
              </a:rPr>
              <a:t>– внесение изменений допускается </a:t>
            </a:r>
            <a:r>
              <a:rPr lang="ru-RU" sz="2000" dirty="0" smtClean="0">
                <a:solidFill>
                  <a:srgbClr val="FF0000"/>
                </a:solidFill>
              </a:rPr>
              <a:t>в 2023 году</a:t>
            </a:r>
          </a:p>
          <a:p>
            <a:pPr marL="0" indent="266700" algn="just">
              <a:lnSpc>
                <a:spcPct val="100000"/>
              </a:lnSpc>
              <a:spcBef>
                <a:spcPts val="0"/>
              </a:spcBef>
              <a:buFont typeface="Wingdings" panose="05000000000000000000" pitchFamily="2" charset="2"/>
              <a:buChar char="ü"/>
            </a:pPr>
            <a:r>
              <a:rPr lang="ru-RU" sz="2000" u="sng" dirty="0" smtClean="0">
                <a:solidFill>
                  <a:srgbClr val="002060"/>
                </a:solidFill>
              </a:rPr>
              <a:t>инициатива</a:t>
            </a:r>
            <a:r>
              <a:rPr lang="ru-RU" sz="2000" dirty="0" smtClean="0">
                <a:solidFill>
                  <a:srgbClr val="002060"/>
                </a:solidFill>
              </a:rPr>
              <a:t> внесения изменения исходит от </a:t>
            </a:r>
            <a:r>
              <a:rPr lang="ru-RU" sz="2000" dirty="0" smtClean="0">
                <a:solidFill>
                  <a:srgbClr val="FF0000"/>
                </a:solidFill>
              </a:rPr>
              <a:t>подрядчика</a:t>
            </a:r>
            <a:r>
              <a:rPr lang="ru-RU" sz="2000" dirty="0" smtClean="0">
                <a:solidFill>
                  <a:srgbClr val="002060"/>
                </a:solidFill>
              </a:rPr>
              <a:t> с приложением </a:t>
            </a:r>
            <a:r>
              <a:rPr lang="ru-RU" sz="2000" dirty="0">
                <a:solidFill>
                  <a:srgbClr val="002060"/>
                </a:solidFill>
              </a:rPr>
              <a:t>информации и документов, обосновывающих такое предложение, а также подписанного проекта соглашения об изменении условий </a:t>
            </a:r>
            <a:r>
              <a:rPr lang="ru-RU" sz="2000" dirty="0" smtClean="0">
                <a:solidFill>
                  <a:srgbClr val="002060"/>
                </a:solidFill>
              </a:rPr>
              <a:t>контракта</a:t>
            </a:r>
          </a:p>
          <a:p>
            <a:pPr marL="0" indent="266700" algn="just">
              <a:lnSpc>
                <a:spcPct val="100000"/>
              </a:lnSpc>
              <a:spcBef>
                <a:spcPts val="0"/>
              </a:spcBef>
              <a:buFont typeface="Wingdings" panose="05000000000000000000" pitchFamily="2" charset="2"/>
              <a:buChar char="ü"/>
            </a:pPr>
            <a:r>
              <a:rPr lang="ru-RU" sz="2000" u="sng" dirty="0" smtClean="0">
                <a:solidFill>
                  <a:srgbClr val="002060"/>
                </a:solidFill>
              </a:rPr>
              <a:t>порядок рассмотрения обращения:</a:t>
            </a:r>
          </a:p>
          <a:p>
            <a:pPr marL="0" indent="266700" algn="just">
              <a:lnSpc>
                <a:spcPct val="100000"/>
              </a:lnSpc>
              <a:spcBef>
                <a:spcPts val="0"/>
              </a:spcBef>
              <a:buFontTx/>
              <a:buChar char="-"/>
            </a:pPr>
            <a:r>
              <a:rPr lang="ru-RU" sz="2000" dirty="0" smtClean="0">
                <a:solidFill>
                  <a:srgbClr val="002060"/>
                </a:solidFill>
              </a:rPr>
              <a:t>заказчик </a:t>
            </a:r>
            <a:r>
              <a:rPr lang="ru-RU" sz="2000" dirty="0">
                <a:solidFill>
                  <a:srgbClr val="002060"/>
                </a:solidFill>
              </a:rPr>
              <a:t>в течение 10 </a:t>
            </a:r>
            <a:r>
              <a:rPr lang="ru-RU" sz="2000" dirty="0" err="1" smtClean="0">
                <a:solidFill>
                  <a:srgbClr val="002060"/>
                </a:solidFill>
              </a:rPr>
              <a:t>раб.дней</a:t>
            </a:r>
            <a:r>
              <a:rPr lang="ru-RU" sz="2000" dirty="0" smtClean="0">
                <a:solidFill>
                  <a:srgbClr val="002060"/>
                </a:solidFill>
              </a:rPr>
              <a:t> </a:t>
            </a:r>
            <a:r>
              <a:rPr lang="ru-RU" sz="2000" dirty="0">
                <a:solidFill>
                  <a:srgbClr val="002060"/>
                </a:solidFill>
              </a:rPr>
              <a:t>со дня, следующего за </a:t>
            </a:r>
            <a:r>
              <a:rPr lang="ru-RU" sz="2000" dirty="0" smtClean="0">
                <a:solidFill>
                  <a:srgbClr val="002060"/>
                </a:solidFill>
              </a:rPr>
              <a:t>днём </a:t>
            </a:r>
            <a:r>
              <a:rPr lang="ru-RU" sz="2000" dirty="0">
                <a:solidFill>
                  <a:srgbClr val="002060"/>
                </a:solidFill>
              </a:rPr>
              <a:t>поступления предложения </a:t>
            </a:r>
            <a:r>
              <a:rPr lang="ru-RU" sz="2000" dirty="0" smtClean="0">
                <a:solidFill>
                  <a:srgbClr val="002060"/>
                </a:solidFill>
              </a:rPr>
              <a:t>принимает одно из следующих решений:</a:t>
            </a:r>
          </a:p>
          <a:p>
            <a:pPr marL="0" indent="266700" algn="just">
              <a:lnSpc>
                <a:spcPct val="100000"/>
              </a:lnSpc>
              <a:spcBef>
                <a:spcPts val="0"/>
              </a:spcBef>
              <a:buNone/>
            </a:pPr>
            <a:r>
              <a:rPr lang="ru-RU" sz="2000" dirty="0" smtClean="0">
                <a:solidFill>
                  <a:srgbClr val="002060"/>
                </a:solidFill>
              </a:rPr>
              <a:t>1) направляет подрядчику подписанное </a:t>
            </a:r>
            <a:r>
              <a:rPr lang="ru-RU" sz="2000" dirty="0">
                <a:solidFill>
                  <a:srgbClr val="002060"/>
                </a:solidFill>
              </a:rPr>
              <a:t>соглашение об изменении условий контракта и включает </a:t>
            </a:r>
            <a:r>
              <a:rPr lang="ru-RU" sz="2000" dirty="0" smtClean="0">
                <a:solidFill>
                  <a:srgbClr val="002060"/>
                </a:solidFill>
              </a:rPr>
              <a:t>информацию в </a:t>
            </a:r>
            <a:r>
              <a:rPr lang="ru-RU" sz="2000" dirty="0">
                <a:solidFill>
                  <a:srgbClr val="002060"/>
                </a:solidFill>
              </a:rPr>
              <a:t>реестр </a:t>
            </a:r>
            <a:r>
              <a:rPr lang="ru-RU" sz="2000" dirty="0" smtClean="0">
                <a:solidFill>
                  <a:srgbClr val="002060"/>
                </a:solidFill>
              </a:rPr>
              <a:t>контрактов;</a:t>
            </a:r>
          </a:p>
          <a:p>
            <a:pPr marL="0" indent="266700" algn="just">
              <a:lnSpc>
                <a:spcPct val="100000"/>
              </a:lnSpc>
              <a:spcBef>
                <a:spcPts val="0"/>
              </a:spcBef>
              <a:buNone/>
            </a:pPr>
            <a:r>
              <a:rPr lang="ru-RU" sz="2000" dirty="0" smtClean="0">
                <a:solidFill>
                  <a:srgbClr val="002060"/>
                </a:solidFill>
              </a:rPr>
              <a:t>2) направляет </a:t>
            </a:r>
            <a:r>
              <a:rPr lang="ru-RU" sz="2000" dirty="0">
                <a:solidFill>
                  <a:srgbClr val="002060"/>
                </a:solidFill>
              </a:rPr>
              <a:t>подрядчику</a:t>
            </a:r>
            <a:r>
              <a:rPr lang="ru-RU" sz="2000" dirty="0" smtClean="0">
                <a:solidFill>
                  <a:srgbClr val="002060"/>
                </a:solidFill>
              </a:rPr>
              <a:t> в </a:t>
            </a:r>
            <a:r>
              <a:rPr lang="ru-RU" sz="2000" dirty="0">
                <a:solidFill>
                  <a:srgbClr val="002060"/>
                </a:solidFill>
              </a:rPr>
              <a:t>письменной форме отказ об изменении </a:t>
            </a:r>
            <a:r>
              <a:rPr lang="ru-RU" sz="2000" dirty="0" smtClean="0">
                <a:solidFill>
                  <a:srgbClr val="002060"/>
                </a:solidFill>
              </a:rPr>
              <a:t>сущ. </a:t>
            </a:r>
            <a:r>
              <a:rPr lang="ru-RU" sz="2000" dirty="0">
                <a:solidFill>
                  <a:srgbClr val="002060"/>
                </a:solidFill>
              </a:rPr>
              <a:t>условий контракта с обоснованием такого отказа.</a:t>
            </a:r>
          </a:p>
          <a:p>
            <a:pPr algn="just">
              <a:buFont typeface="Wingdings" panose="05000000000000000000" pitchFamily="2" charset="2"/>
              <a:buChar char="ü"/>
            </a:pPr>
            <a:endParaRPr lang="ru-RU" sz="1200" dirty="0" smtClean="0"/>
          </a:p>
          <a:p>
            <a:pPr algn="just">
              <a:buFont typeface="Wingdings" panose="05000000000000000000" pitchFamily="2" charset="2"/>
              <a:buChar char="ü"/>
            </a:pPr>
            <a:endParaRPr lang="ru-RU" sz="1200" dirty="0" smtClean="0"/>
          </a:p>
          <a:p>
            <a:pPr algn="just">
              <a:buFont typeface="Wingdings" panose="05000000000000000000" pitchFamily="2" charset="2"/>
              <a:buChar char="ü"/>
            </a:pPr>
            <a:endParaRPr lang="ru-RU" sz="1200" dirty="0" smtClean="0"/>
          </a:p>
          <a:p>
            <a:pPr algn="just">
              <a:buFont typeface="Wingdings" panose="05000000000000000000" pitchFamily="2" charset="2"/>
              <a:buChar char="ü"/>
            </a:pPr>
            <a:endParaRPr lang="ru-RU" sz="1200" dirty="0">
              <a:solidFill>
                <a:srgbClr val="002060"/>
              </a:solidFill>
            </a:endParaRPr>
          </a:p>
          <a:p>
            <a:pPr marL="0" indent="0" algn="just">
              <a:lnSpc>
                <a:spcPct val="100000"/>
              </a:lnSpc>
              <a:spcBef>
                <a:spcPts val="0"/>
              </a:spcBef>
              <a:buNone/>
            </a:pPr>
            <a:endParaRPr lang="ru-RU" sz="1200" dirty="0">
              <a:solidFill>
                <a:srgbClr val="FF0000"/>
              </a:solidFill>
            </a:endParaRPr>
          </a:p>
        </p:txBody>
      </p:sp>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12" name="Рисунок 11"/>
          <p:cNvPicPr/>
          <p:nvPr/>
        </p:nvPicPr>
        <p:blipFill>
          <a:blip r:embed="rId3" cstate="print"/>
          <a:stretch>
            <a:fillRect/>
          </a:stretch>
        </p:blipFill>
        <p:spPr>
          <a:xfrm>
            <a:off x="66778" y="13666"/>
            <a:ext cx="1248445" cy="973625"/>
          </a:xfrm>
          <a:prstGeom prst="rect">
            <a:avLst/>
          </a:prstGeom>
          <a:effectLst>
            <a:outerShdw blurRad="50800" dist="38100" dir="5400000" algn="t" rotWithShape="0">
              <a:prstClr val="black">
                <a:alpha val="40000"/>
              </a:prstClr>
            </a:outerShdw>
          </a:effectLst>
        </p:spPr>
      </p:pic>
      <p:cxnSp>
        <p:nvCxnSpPr>
          <p:cNvPr id="13" name="Прямая соединительная линия 12"/>
          <p:cNvCxnSpPr/>
          <p:nvPr/>
        </p:nvCxnSpPr>
        <p:spPr>
          <a:xfrm flipH="1" flipV="1">
            <a:off x="1393826" y="312859"/>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1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4170</TotalTime>
  <Words>2296</Words>
  <Application>Microsoft Office PowerPoint</Application>
  <PresentationFormat>Широкоэкранный</PresentationFormat>
  <Paragraphs>143</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Calibri</vt:lpstr>
      <vt:lpstr>Calibri Light</vt:lpstr>
      <vt:lpstr>Geometria</vt:lpstr>
      <vt:lpstr>PT Astra Serif</vt:lpstr>
      <vt:lpstr>Segoe UI</vt:lpstr>
      <vt:lpstr>Times New Roman</vt:lpstr>
      <vt:lpstr>Wingdings</vt:lpstr>
      <vt:lpstr>Тема Office</vt:lpstr>
      <vt:lpstr>Презентация PowerPoint</vt:lpstr>
      <vt:lpstr>ОСНОВАНИЯ ВНЕСЕНИЯ ИЗМЕНЕНИЙ</vt:lpstr>
      <vt:lpstr>АЛГОРИТМ ВНЕСЕНИЯ ИЗМЕНЕНИЙ</vt:lpstr>
      <vt:lpstr>ОБЩИЕ ОСНОВАНИЯ</vt:lpstr>
      <vt:lpstr>ОБЩИЕ ОСНОВАНИЯ</vt:lpstr>
      <vt:lpstr>ОБЩИЕ ОСНОВАНИЯ</vt:lpstr>
      <vt:lpstr>ОБЩИЕ ОСНОВАНИЯ</vt:lpstr>
      <vt:lpstr>ИЗМЕНЕНИЯ ПО ПП УО 135-П</vt:lpstr>
      <vt:lpstr>СПЕЦИАЛЬНОЕ ОСНОВАНИЕ</vt:lpstr>
      <vt:lpstr>СЛУЧАИ ПО ПП РФ № 680</vt:lpstr>
      <vt:lpstr>СЛУЧАИ ПО ПП РФ № 1838</vt:lpstr>
      <vt:lpstr>ОСОБЕННОСТИ</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Ульянова Ксения Игоревна</dc:creator>
  <cp:lastModifiedBy>Ульянова Ксения Игоревна</cp:lastModifiedBy>
  <cp:revision>280</cp:revision>
  <cp:lastPrinted>2023-02-02T08:05:32Z</cp:lastPrinted>
  <dcterms:created xsi:type="dcterms:W3CDTF">2022-06-09T10:21:49Z</dcterms:created>
  <dcterms:modified xsi:type="dcterms:W3CDTF">2023-05-30T13:11:04Z</dcterms:modified>
</cp:coreProperties>
</file>