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8" r:id="rId2"/>
    <p:sldId id="309" r:id="rId3"/>
    <p:sldId id="310" r:id="rId4"/>
    <p:sldId id="326" r:id="rId5"/>
    <p:sldId id="327" r:id="rId6"/>
    <p:sldId id="306" r:id="rId7"/>
    <p:sldId id="305" r:id="rId8"/>
    <p:sldId id="280" r:id="rId9"/>
    <p:sldId id="300" r:id="rId10"/>
    <p:sldId id="302" r:id="rId11"/>
    <p:sldId id="303" r:id="rId12"/>
    <p:sldId id="304" r:id="rId13"/>
    <p:sldId id="307" r:id="rId14"/>
    <p:sldId id="325" r:id="rId15"/>
    <p:sldId id="301" r:id="rId16"/>
    <p:sldId id="312" r:id="rId17"/>
    <p:sldId id="311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3" r:id="rId27"/>
    <p:sldId id="322" r:id="rId28"/>
    <p:sldId id="324" r:id="rId29"/>
    <p:sldId id="329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AC2"/>
    <a:srgbClr val="41A8E2"/>
    <a:srgbClr val="126087"/>
    <a:srgbClr val="43B0E6"/>
    <a:srgbClr val="3575DB"/>
    <a:srgbClr val="1C9CD9"/>
    <a:srgbClr val="439FCC"/>
    <a:srgbClr val="D1EFF5"/>
    <a:srgbClr val="6ED4EC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1" autoAdjust="0"/>
    <p:restoredTop sz="94660"/>
  </p:normalViewPr>
  <p:slideViewPr>
    <p:cSldViewPr snapToGrid="0">
      <p:cViewPr>
        <p:scale>
          <a:sx n="86" d="100"/>
          <a:sy n="86" d="100"/>
        </p:scale>
        <p:origin x="-8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A6B6-BF70-4B98-B27E-874359823683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CD324-9411-47FB-9F99-C213AFCB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4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D76E-5279-4246-941A-8D62C57A139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7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81CB-372F-4B08-A39B-AF3D33FE9B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consultantplus://offline/ref=9D683161630D1D8735F0FD984F012E1EE24F02EC83EF6DDF6F0B50F4F978785E2A2CDD5CF0B46D4CABAE8685EFfCb7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9D683161630D1D8735F0FD984F012E1EE24F02EC83EF6DDF6F0B50F4F978785E2A2CDD5CF0B46D4CABAE8685EFfCb7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9D683161630D1D8735F0FD984F012E1EE24F02EC83EF6DDF6F0B50F4F978785E2A2CDD5CF0B46D4CABAE8685EFfCb7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919"/>
            <a:ext cx="5553075" cy="4375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26" y="2703088"/>
            <a:ext cx="5807412" cy="17489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XII НЕДЕЛЯ </a:t>
            </a:r>
            <a:br>
              <a:rPr lang="ru-RU" sz="28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КОНТРАКТНЫХ ОТНОШЕНИЙ</a:t>
            </a:r>
            <a:br>
              <a:rPr lang="ru-RU" sz="28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И ЗАКУПОК УЛЬЯНОВСКОЙ ОБЛАСТИ</a:t>
            </a:r>
            <a:endParaRPr lang="ru-RU" sz="28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05725" y="4736669"/>
            <a:ext cx="4272626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94951" y="664874"/>
            <a:ext cx="53763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</a:t>
            </a:r>
            <a:r>
              <a:rPr lang="ru-RU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ВЕБИНАР</a:t>
            </a:r>
            <a:r>
              <a:rPr lang="ru-RU" sz="1600" i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Новации 44-ФЗ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500" b="1" dirty="0" smtClean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КРУГЛЫЙ СТОЛ: 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Спрашиваем, выясняем, уточняем</a:t>
            </a:r>
            <a:endParaRPr lang="ru-RU" sz="1600" dirty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4951" y="1419419"/>
            <a:ext cx="59421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16 </a:t>
            </a:r>
            <a: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мая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ВЕБИНАР: </a:t>
            </a:r>
            <a:r>
              <a:rPr lang="ru-RU" sz="16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Планируем по 223-ФЗ. Проблемы и пути решения</a:t>
            </a:r>
            <a:endParaRPr lang="ru-RU" sz="1600" b="1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4951" y="2233839"/>
            <a:ext cx="535463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17 </a:t>
            </a:r>
            <a: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мая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ВЕБИНАР: </a:t>
            </a:r>
            <a:r>
              <a:rPr lang="ru-RU" sz="16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закупок медицинских изделий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500" b="1" dirty="0" smtClean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ВЕБИНАР: </a:t>
            </a:r>
            <a:r>
              <a:rPr lang="ru-RU" sz="1600" b="1" dirty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Новации</a:t>
            </a:r>
            <a:r>
              <a:rPr lang="ru-RU" sz="1100" b="1" dirty="0" smtClean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223-ФЗ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3805" y="3378265"/>
            <a:ext cx="592332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18 </a:t>
            </a:r>
            <a: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ПЛЕНАРНОЕ ЗАСЕДАНИЕ: 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Десять лет вместе с 44-ФЗ</a:t>
            </a:r>
          </a:p>
          <a:p>
            <a:pPr algn="just"/>
            <a:endParaRPr lang="ru-RU" sz="500" b="1" dirty="0" smtClean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ЛЕКЦИЯ: 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Вместе против коррупции!</a:t>
            </a:r>
          </a:p>
          <a:p>
            <a:pPr algn="just"/>
            <a:endParaRPr lang="ru-RU" sz="500" b="1" dirty="0" smtClean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ВЕБИНАР: 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Закупки у СМП</a:t>
            </a:r>
            <a:endParaRPr lang="ru-RU" sz="1600" b="1" dirty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3805" y="4907280"/>
            <a:ext cx="55284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 </a:t>
            </a:r>
            <a:r>
              <a:rPr lang="ru-RU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мая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КРУГЛЫЙ СТОЛ: </a:t>
            </a:r>
            <a:r>
              <a:rPr lang="ru-RU" sz="1600" b="1" dirty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Как не попасть в 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РНП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500" b="1" dirty="0" smtClean="0">
              <a:solidFill>
                <a:srgbClr val="1C9CD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ВЕБИНАР</a:t>
            </a:r>
            <a:r>
              <a:rPr lang="ru-RU" sz="11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600" b="1" dirty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sz="1600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223-ФЗ на 44-ФЗ: от теории к практике</a:t>
            </a:r>
          </a:p>
          <a:p>
            <a:endParaRPr lang="ru-RU" sz="500" b="1" dirty="0" smtClean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</a:t>
            </a:r>
            <a:r>
              <a:rPr lang="ru-RU" sz="1600" b="1" dirty="0" smtClean="0">
                <a:solidFill>
                  <a:srgbClr val="1C9CD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одведение итогов </a:t>
            </a:r>
            <a:endParaRPr lang="ru-RU" sz="1100" b="1" dirty="0">
              <a:solidFill>
                <a:srgbClr val="1C9CD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94951" y="162635"/>
            <a:ext cx="537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ДЕЛОВАЯ ПРОГРАММА</a:t>
            </a:r>
            <a:r>
              <a:rPr lang="ru-RU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sz="1600" dirty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3103" y="6132402"/>
            <a:ext cx="2897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– 19 мая 2023 года</a:t>
            </a:r>
          </a:p>
          <a:p>
            <a:pPr algn="ctr"/>
            <a:r>
              <a:rPr lang="ru-RU" sz="1400" dirty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</a:t>
            </a:r>
            <a:r>
              <a:rPr lang="ru-RU" sz="1400" dirty="0" smtClean="0">
                <a:solidFill>
                  <a:srgbClr val="1989C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Ульяновск</a:t>
            </a:r>
            <a:endParaRPr lang="ru-RU" sz="1400" dirty="0">
              <a:solidFill>
                <a:srgbClr val="1989C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038" y="4917148"/>
            <a:ext cx="6096000" cy="1118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075A7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честные закупки: повышаем прозрачность </a:t>
            </a:r>
            <a:br>
              <a:rPr lang="ru-RU" b="1" dirty="0" smtClean="0">
                <a:solidFill>
                  <a:srgbClr val="1075A7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1075A7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эффективность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1075A7"/>
              </a:solidFill>
              <a:effectLst/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rgbClr val="1075A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82" y="423274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ПП РФ № 102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zdorovie-23.ru/wp-content/uploads/2015/07/b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076"/>
            <a:ext cx="12192000" cy="2095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25192"/>
            <a:ext cx="11308977" cy="3583490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ПП РФ от 05.02.2015 № 102 были внесены следующие изменения:</a:t>
            </a: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- исключения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перечня информации и документов, являющихся подтверждением страны происхождения товара, происходящего из ДНР и ЛНР;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из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кода ОКПД2 32.50.13.190 (пробирок вакуумных для взятия венозной крови) исключили 8 видов медицинского изделия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исключили из перечня позиции анализаторы биохимические, в том числе автоматические и мониторы фетальные (ОКПД2 26.60.12.119 и 26.60.12.123).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</a:t>
            </a: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28.02.2023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en-US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318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 РФ от 27.03.2023 № 486)</a:t>
            </a:r>
            <a:endParaRPr lang="ru-RU" sz="22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345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82" y="365108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ПП РФ № 878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73787" y="1502395"/>
            <a:ext cx="8218213" cy="1163758"/>
          </a:xfrm>
        </p:spPr>
        <p:txBody>
          <a:bodyPr>
            <a:noAutofit/>
          </a:bodyPr>
          <a:lstStyle/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20.04.2023</a:t>
            </a: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действуют изменения в ПП РФ от 10.07.2019 № 878:</a:t>
            </a: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tabLst>
                <a:tab pos="93663" algn="l"/>
              </a:tabLst>
            </a:pP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ля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закупки отдельной радиоэлектроники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ввели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двухуровневую систему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допуска:</a:t>
            </a: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9890" t="18547" r="29007" b="22012"/>
          <a:stretch/>
        </p:blipFill>
        <p:spPr>
          <a:xfrm>
            <a:off x="1287411" y="4256015"/>
            <a:ext cx="2817441" cy="2223747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11414" t="17900" r="64427" b="52826"/>
          <a:stretch/>
        </p:blipFill>
        <p:spPr>
          <a:xfrm rot="3951825">
            <a:off x="294163" y="3647718"/>
            <a:ext cx="2486283" cy="2255097"/>
          </a:xfrm>
          <a:prstGeom prst="triangle">
            <a:avLst>
              <a:gd name="adj" fmla="val 41605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50715" t="17498" r="27524" b="55587"/>
          <a:stretch/>
        </p:blipFill>
        <p:spPr>
          <a:xfrm rot="3759932">
            <a:off x="1600073" y="1133381"/>
            <a:ext cx="2801086" cy="2108540"/>
          </a:xfrm>
          <a:prstGeom prst="triangl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1339" t="29561" r="57114" b="43509"/>
          <a:stretch/>
        </p:blipFill>
        <p:spPr>
          <a:xfrm>
            <a:off x="2788" y="1513781"/>
            <a:ext cx="2443086" cy="2428310"/>
          </a:xfrm>
          <a:prstGeom prst="triangl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Объект 4"/>
          <p:cNvSpPr txBox="1">
            <a:spLocks/>
          </p:cNvSpPr>
          <p:nvPr/>
        </p:nvSpPr>
        <p:spPr>
          <a:xfrm>
            <a:off x="3325006" y="2568727"/>
            <a:ext cx="8748845" cy="2569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при наличии хотя бы одной заявки с предложением радиоэлектроники 1 уровня (отечественный центральным процессором), отвечающая условиям – отклоняется все остальные. Если в предмет закупки входит прочая, соблюдают еще одно условие прочая продукция должна быть из ЕАЭС;</a:t>
            </a: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если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таких предложений нет, для товаров 2 уровня применяют общий механизм отклонения заявок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tabLst>
                <a:tab pos="93663" algn="l"/>
              </a:tabLst>
            </a:pP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 должен указывать номер реестровой записи, а также сведения о 1 уровне радиоэлектроники (в случае наличия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Объект 4"/>
          <p:cNvSpPr txBox="1">
            <a:spLocks/>
          </p:cNvSpPr>
          <p:nvPr/>
        </p:nvSpPr>
        <p:spPr>
          <a:xfrm>
            <a:off x="4213631" y="5122032"/>
            <a:ext cx="7978369" cy="1735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Изменили правила формирования и ведения единого реестра и изложили в новой редакции перечень радиоэлектронной продукции</a:t>
            </a: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от 27.03.2023 № 486)</a:t>
            </a:r>
            <a:endParaRPr lang="ru-RU" sz="20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1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82" y="304583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ПП РФ № 616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389" y="1213963"/>
            <a:ext cx="11821519" cy="5644037"/>
          </a:xfrm>
        </p:spPr>
        <p:txBody>
          <a:bodyPr>
            <a:noAutofit/>
          </a:bodyPr>
          <a:lstStyle/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ПП РФ от 30.04.2020 № 616 внесены следующие изменения:</a:t>
            </a: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исключены из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перечня информации и документов, являющихся подтверждением страны происхождения товара, происходящего из ДНР и ЛНР, в том числе порядок ведения реестра промышленной продукции, произведённой в ДНР и ЛНР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добавлены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 новых позиций в перечень промышленных товаров (например: 29.10.59.340 – Вездеходы и иное оборудование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);</a:t>
            </a: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исключены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 перечня промышленных товаров 5 позиций (например: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30.92.10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–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Велосипеды двухколесные и другое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оборудование);</a:t>
            </a:r>
          </a:p>
          <a:p>
            <a:pPr marL="0" indent="1746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- исключена возможность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подтверждения производства продукции на территории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выпиской из единого реестра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российской радиоэлектронной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продукции.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</a:t>
            </a:r>
            <a:r>
              <a:rPr lang="ru-RU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от 28.02.2023 №</a:t>
            </a:r>
            <a:r>
              <a:rPr lang="en-US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318</a:t>
            </a:r>
            <a:r>
              <a:rPr lang="ru-RU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 РФ от 27.03.2023 № 486)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 descr="https://kartinkin.net/uploads/posts/2022-12/1670556596_32-kartinkin-net-p-kartinki-proizvodstvo-vkontakte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76"/>
            <a:ext cx="6884894" cy="19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82" y="493055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ПО ПП РФ № 498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93495" y="3429000"/>
            <a:ext cx="7377953" cy="3345525"/>
          </a:xfrm>
        </p:spPr>
        <p:txBody>
          <a:bodyPr>
            <a:noAutofit/>
          </a:bodyPr>
          <a:lstStyle/>
          <a:p>
            <a:pPr marL="0" indent="3635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01.05.2023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действуют новые типовые условия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контрактов на оказание услуг питания детей, обучающихся по образовательным программам начального общего, основного общего и среднего общего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образования.</a:t>
            </a:r>
          </a:p>
          <a:p>
            <a:pPr marL="0" indent="363538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Рекомендуется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обеспечить применение условий с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учётом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социально-демографических факторов,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национальных и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местных особенностей питания населения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</a:t>
            </a: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от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29.03.2023 </a:t>
            </a: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en-US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49</a:t>
            </a:r>
            <a:r>
              <a:rPr lang="en-US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sz="22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1103" t="13643" r="29228" b="16912"/>
          <a:stretch/>
        </p:blipFill>
        <p:spPr>
          <a:xfrm>
            <a:off x="148389" y="1277100"/>
            <a:ext cx="4396717" cy="32365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17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39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436" y="493055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ПО ПП РФ № 572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9590" y="1650227"/>
            <a:ext cx="6462942" cy="4679577"/>
          </a:xfrm>
        </p:spPr>
        <p:txBody>
          <a:bodyPr>
            <a:noAutofit/>
          </a:bodyPr>
          <a:lstStyle/>
          <a:p>
            <a:pPr marL="0" indent="3635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19.04.2023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действуют новые типовые условия к</a:t>
            </a:r>
            <a:r>
              <a:rPr lang="ru-RU" sz="24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онтрактов </a:t>
            </a:r>
            <a:r>
              <a:rPr lang="ru-RU" sz="24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выполнение работ по ремонту автомобильных дорог, искусственных дорожных </a:t>
            </a:r>
            <a:r>
              <a:rPr lang="ru-RU" sz="24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сооружений.</a:t>
            </a:r>
          </a:p>
          <a:p>
            <a:pPr marL="0" indent="363538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4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новых типовых условиях </a:t>
            </a:r>
            <a:r>
              <a:rPr lang="ru-RU" sz="24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уточнили </a:t>
            </a:r>
            <a:r>
              <a:rPr lang="ru-RU" sz="24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обязанности </a:t>
            </a:r>
            <a:r>
              <a:rPr lang="ru-RU" sz="24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сторон, закрепили </a:t>
            </a:r>
            <a:r>
              <a:rPr lang="ru-RU" sz="24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положения о приостановке работ и гарантии качества их результата. Гарантийные сроки на конструктивные элементы автодороги, искусственных дорожных сооружений конкретизировали.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</a:t>
            </a: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</a:t>
            </a:r>
            <a:r>
              <a:rPr lang="en-US" sz="24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08.04.2023 </a:t>
            </a:r>
            <a:r>
              <a:rPr lang="ru-RU" sz="24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en-US" sz="24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572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sz="22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392" y="2251897"/>
            <a:ext cx="1493269" cy="3476236"/>
          </a:xfrm>
          <a:prstGeom prst="round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077" y="1873711"/>
            <a:ext cx="1716846" cy="4545123"/>
          </a:xfrm>
          <a:prstGeom prst="round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569" y="1434546"/>
            <a:ext cx="1869039" cy="54234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88" y="-7320"/>
            <a:ext cx="12192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10477" t="12531" r="29081" b="16454"/>
          <a:stretch/>
        </p:blipFill>
        <p:spPr>
          <a:xfrm>
            <a:off x="7103280" y="-7320"/>
            <a:ext cx="5073032" cy="4334558"/>
          </a:xfrm>
          <a:prstGeom prst="teardrop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747" y="378537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ПРИКАЗ №326/ПР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388" y="1615659"/>
            <a:ext cx="6954892" cy="3085948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25.03.2023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действуют изменения, внесённые </a:t>
            </a:r>
            <a:b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Методику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расчёта индексов изменения сметной стоимости строительства, утверждённую приказом Минстроя России от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05.06.2019 №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326/</a:t>
            </a:r>
            <a:r>
              <a:rPr lang="ru-RU" sz="2200" dirty="0" err="1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в части: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расчёта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сметной стоимости затрат на перевозку грузов для строительства железнодорожным транспортом;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расчёта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индексов изменения сметной стоимости оплаты труда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Объект 4"/>
          <p:cNvSpPr txBox="1">
            <a:spLocks/>
          </p:cNvSpPr>
          <p:nvPr/>
        </p:nvSpPr>
        <p:spPr>
          <a:xfrm>
            <a:off x="148388" y="4501344"/>
            <a:ext cx="12027924" cy="2372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определения размера средств на оплату труда;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расчета индексов изменения сметной стоимости пусконаладочных работ;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проведения анализа изменений текущей стоимости строительных ресурсов. </a:t>
            </a:r>
          </a:p>
          <a:p>
            <a:pPr algn="just">
              <a:buFontTx/>
              <a:buChar char="-"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(Приказ Минстроя России от 13.01.2023 № 17/</a:t>
            </a:r>
            <a:r>
              <a:rPr lang="ru-RU" sz="2200" dirty="0" err="1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6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kredit-blog.ru/wp-content/uploads/2021/06/01-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61" y="4604207"/>
            <a:ext cx="4289541" cy="20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4224" y="2057093"/>
            <a:ext cx="7997043" cy="3345525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 УО от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05.05.2023 № 205-П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внесены изменения в ПП УО от 12.02.2015 № 30-П «Об определении случаев банковского сопровождения контрактов» в части дополнения перечня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случаев,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которых банковское сопровождение контрактов не осуществляется, а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именно: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включение в данный перечень контрактов, средства на финансовое обеспечение которых подлежат в случаях, установленных в соответствии с ПП РФ от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24.11.2021 №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2024 «О правилах казначейского сопровождения» и бюджетным законодательством Российской Федерации, казначейскому сопровождению.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156447" y="395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РЕГИОНАЛЬНЫЕ АКТЫ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24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919"/>
            <a:ext cx="5553075" cy="4375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23" y="2649070"/>
            <a:ext cx="11612153" cy="14657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 </a:t>
            </a: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№ </a:t>
            </a:r>
            <a: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b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КЛЮЧЕВЫЕ ИЗМЕНЕНИЯ </a:t>
            </a:r>
            <a: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 СФЕРЕ КОРПОРАТИВНЫХ ЗАКУПОК</a:t>
            </a:r>
            <a:endParaRPr lang="ru-RU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55736" y="43555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/>
          <p:cNvSpPr txBox="1">
            <a:spLocks/>
          </p:cNvSpPr>
          <p:nvPr/>
        </p:nvSpPr>
        <p:spPr>
          <a:xfrm>
            <a:off x="9048689" y="5865949"/>
            <a:ext cx="2908179" cy="386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ru-RU" sz="18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Докладчик: Гафуров Д.М.</a:t>
            </a:r>
          </a:p>
          <a:p>
            <a:pPr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24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579" y="2058682"/>
            <a:ext cx="7371486" cy="35599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01.01.2023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внесены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223-ФЗ, предусматривающие уточнение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20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соответствии </a:t>
            </a:r>
            <a:r>
              <a:rPr lang="ru-RU" sz="220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Федеральным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законом от </a:t>
            </a:r>
            <a:r>
              <a:rPr lang="ru-RU" sz="220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14.07.2022 </a:t>
            </a:r>
            <a:r>
              <a:rPr lang="ru-RU" sz="220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</a:t>
            </a:r>
            <a:r>
              <a:rPr lang="ru-RU" sz="220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255-ФЗ </a:t>
            </a:r>
            <a:r>
              <a:rPr lang="ru-RU" sz="220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контроле за деятельностью лиц, находящихся под иностранным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влиянием» термина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 закупки».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223-ФЗ установили, что на стороне участника закупки не могут выступать юридические/физические лица, являющиеся иностранными агентами.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  <a:hlinkClick r:id="rId4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321700" y="2612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ПО ЗАКОНУ № 498-ФЗ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037"/>
            <a:ext cx="4427579" cy="433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Прямоугольник 12"/>
          <p:cNvSpPr/>
          <p:nvPr/>
        </p:nvSpPr>
        <p:spPr>
          <a:xfrm>
            <a:off x="7283246" y="6268331"/>
            <a:ext cx="475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(Федеральный закон от 05.12.2022 № 498-ФЗ 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634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2520" y="1784731"/>
            <a:ext cx="6951494" cy="44508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01.04.2023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действуют изменения  223-ФЗ в части: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регулирования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осуществления корпоративных закупок закрытым способом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(закрытым  конкурсом, закрытым аукционом, закрытым  запросом котировок);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точнения перечня информации, неподлежащей размещению в единой информационной системе в сфере закупок.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382273" y="1733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ПО ЗАКОНУ 104-ФЗ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69" y="2292665"/>
            <a:ext cx="4472504" cy="2983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283246" y="6268331"/>
            <a:ext cx="475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(Федеральный закон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16.04.2022 № 104-ФЗ 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64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919"/>
            <a:ext cx="5553075" cy="4375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23" y="2649070"/>
            <a:ext cx="11692833" cy="137263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НОВАЦИИ 44-ФЗ И 223-ФЗ: </a:t>
            </a:r>
            <a: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ВАЖНО </a:t>
            </a: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ЗНАТЬ И ПРАВИЛЬНО ПРИМЕНЯТЬ!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55736" y="43555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10668" y="2302932"/>
            <a:ext cx="6741506" cy="406481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01.04.2023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внесены изменения в 223-ФЗ, предусматривающие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что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 независимой гарантии, выданной участнику из числа СМСП, должна быть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включена в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реестр независимых гарантий, предусмотренный частью 8 статьи 45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44-ФЗ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365768" y="105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</a:t>
            </a: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ПО ЗАКОНУ № 109-ФЗ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938"/>
            <a:ext cx="5096240" cy="2877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283246" y="6268331"/>
            <a:ext cx="475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(Федеральный закон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16.04.2022 № 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109-ФЗ 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43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388" y="1131849"/>
            <a:ext cx="6395631" cy="5365214"/>
          </a:xfrm>
        </p:spPr>
        <p:txBody>
          <a:bodyPr>
            <a:noAutofit/>
          </a:bodyPr>
          <a:lstStyle/>
          <a:p>
            <a:pPr marL="0" indent="936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01.01.2023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действуют изменения, внесённые в  ПП РФ от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11.12.2014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1352, в части уточнения формы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годового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отчёта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закупке товаров, работ, услуг отдельными видами юридических лиц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 СМСП.</a:t>
            </a:r>
          </a:p>
          <a:p>
            <a:pPr marL="0" indent="936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 дополнена следующими 2 абзацами:</a:t>
            </a:r>
          </a:p>
          <a:p>
            <a:pPr marL="0" lvl="0" indent="93663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договоры,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заключённые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закупок лизинговыми компаниями предметов лизинга,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случае если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НМЦД обязательного договора купли-продажи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заключаемого для выполнения своих обязательств по договору лизинга, превышает 400 млн.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руб.;</a:t>
            </a: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93663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договоры,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заключённые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закупок гарантирующими поставщиками и сетевыми организациями приборов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учёта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электрической энергии, иного оборудования и нематериальных активов, которые необходимы для обеспечения коммерческого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учёта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электрической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энергии.</a:t>
            </a: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/>
            <a:endParaRPr lang="ru-RU" sz="20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156447" y="183006"/>
            <a:ext cx="10763803" cy="653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В ПП РФ № 1352</a:t>
            </a:r>
            <a:r>
              <a:rPr lang="ru-RU" sz="40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40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8" name="Объект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9" y="1251006"/>
            <a:ext cx="5196845" cy="4103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84134" y="6382938"/>
            <a:ext cx="6187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от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31.10.2022 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1946 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66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156447" y="183006"/>
            <a:ext cx="10763803" cy="653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В ПП РФ № 1352</a:t>
            </a:r>
            <a:r>
              <a:rPr lang="ru-RU" sz="40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40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3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4" y="1590665"/>
            <a:ext cx="3161694" cy="43555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278891" y="1817783"/>
            <a:ext cx="6544019" cy="378980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01.01.2023</a:t>
            </a:r>
            <a:r>
              <a:rPr lang="ru-RU" b="1" dirty="0" smtClean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исключено </a:t>
            </a:r>
            <a:r>
              <a:rPr lang="ru-RU" b="1" dirty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требование о достижении заказчиками, осуществляющими закупки в соответствии </a:t>
            </a:r>
            <a:r>
              <a:rPr lang="ru-RU" b="1" dirty="0" smtClean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 ПП РФ от 06.03.2022 № </a:t>
            </a:r>
            <a:r>
              <a:rPr lang="ru-RU" b="1" dirty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301 «Об основаниях </a:t>
            </a:r>
            <a:r>
              <a:rPr lang="ru-RU" b="1" dirty="0" smtClean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не </a:t>
            </a:r>
            <a:r>
              <a:rPr lang="ru-RU" b="1" dirty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размещения в единой информационной системе в сфере закупок товаров, работ, услуг для обеспечения государственных и муниципальных нужд сведений о закупках товаров, работ, услуг, информации о поставщиках (подрядчиках, исполнителях), с которыми заключены договоры», отдельного минимального объема закупок в размере 25%, участниками которых являются только субъекты  </a:t>
            </a:r>
            <a:r>
              <a:rPr lang="ru-RU" b="1" dirty="0" smtClean="0"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МСП.</a:t>
            </a:r>
            <a:endParaRPr lang="ru-RU" b="1" dirty="0"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46238" y="3161841"/>
            <a:ext cx="1154572" cy="60657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04192" y="6235494"/>
            <a:ext cx="6187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от 20.12.2022 № 2359 )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09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059107" y="282158"/>
            <a:ext cx="10763803" cy="653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В ПП РФ № 2013 </a:t>
            </a:r>
            <a: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8388" y="1947015"/>
            <a:ext cx="3199953" cy="37707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01.03.2023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года изменена минимальная доля закупок товаров российского происхождения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15149" y="3408263"/>
            <a:ext cx="1084850" cy="60657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4841" y="1373241"/>
            <a:ext cx="75495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Минимальная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доля закупок следующих видов товаров российского происхождения должна составлять: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22.19.60.111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хирургические резиновые перчатки.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Доля -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20%;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26.60.12.111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электрокардиографы. Доля - 60%;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27.40.39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светильники и осветительные устройства прочие, не включенные в другие группировки. Доля - 90%.</a:t>
            </a:r>
          </a:p>
          <a:p>
            <a:pPr algn="just"/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ряде позиций уточнили размер квот. Так, для приборов оптических и фотографического оборудования обязательный минимум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снизили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90% до 70%.</a:t>
            </a:r>
          </a:p>
          <a:p>
            <a:pPr algn="just"/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некоторых позиций минимальную долю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исключили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Н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апример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минимальная доля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расходных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материалов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аппаратов ИВЛ.</a:t>
            </a:r>
          </a:p>
          <a:p>
            <a:r>
              <a:rPr lang="ru-RU" sz="2400" dirty="0"/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04192" y="6235494"/>
            <a:ext cx="6187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28.02.2023 №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318)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06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981839" y="144020"/>
            <a:ext cx="10763803" cy="653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В ПП РФ № 908 </a:t>
            </a:r>
            <a: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644308" y="3491374"/>
            <a:ext cx="1295245" cy="60657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48387" y="1167787"/>
            <a:ext cx="5074937" cy="5067706"/>
            <a:chOff x="-1" y="-3"/>
            <a:chExt cx="5110186" cy="40819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Блок-схема: ручное управление 18"/>
            <p:cNvSpPr/>
            <p:nvPr/>
          </p:nvSpPr>
          <p:spPr>
            <a:xfrm rot="16200000">
              <a:off x="542081" y="-486131"/>
              <a:ext cx="4081975" cy="5054232"/>
            </a:xfrm>
            <a:prstGeom prst="flowChartManualOperati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Блок-схема: ручное управление 4"/>
            <p:cNvSpPr/>
            <p:nvPr/>
          </p:nvSpPr>
          <p:spPr>
            <a:xfrm>
              <a:off x="-1" y="898494"/>
              <a:ext cx="5054232" cy="22460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0" rIns="144859" bIns="0" numCol="1" spcCol="1270" anchor="t" anchorCtr="0">
              <a:noAutofit/>
            </a:bodyPr>
            <a:lstStyle/>
            <a:p>
              <a:pPr algn="ctr"/>
              <a:r>
                <a:rPr lang="ru-RU" sz="20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С </a:t>
              </a:r>
              <a:r>
                <a:rPr lang="ru-RU" sz="2000" dirty="0">
                  <a:solidFill>
                    <a:srgbClr val="FF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01.04.2023</a:t>
              </a:r>
              <a:r>
                <a:rPr lang="ru-RU" sz="2000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 года скорректирован порядок размещения </a:t>
              </a:r>
              <a:r>
                <a:rPr lang="ru-RU" sz="20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в </a:t>
              </a:r>
              <a:r>
                <a:rPr lang="ru-RU" sz="2000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ЕИС положения о закупке, информации о закупке. </a:t>
              </a:r>
              <a:endPara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/>
              <a:r>
                <a:rPr lang="ru-RU" sz="20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Информация и документы, предусмотренные </a:t>
              </a:r>
              <a:r>
                <a:rPr lang="ru-RU" sz="2000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Положением </a:t>
              </a:r>
              <a:br>
                <a:rPr lang="ru-RU" sz="2000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</a:br>
              <a:r>
                <a:rPr lang="ru-RU" sz="2000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о </a:t>
              </a:r>
              <a:r>
                <a:rPr lang="ru-RU" sz="20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размещении в </a:t>
              </a:r>
              <a:r>
                <a:rPr lang="ru-RU" sz="2000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ЕИС положения о </a:t>
              </a:r>
              <a:r>
                <a:rPr lang="ru-RU" sz="20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закупке, типового положения о закупке, </a:t>
              </a:r>
              <a:r>
                <a:rPr lang="ru-RU" sz="2000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информации о закупке, </a:t>
              </a:r>
              <a:r>
                <a:rPr lang="ru-RU" sz="20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размещаются на официальном сайте, </a:t>
              </a:r>
              <a:r>
                <a:rPr lang="ru-RU" sz="2000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за </a:t>
              </a:r>
              <a:r>
                <a:rPr lang="ru-RU" sz="20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исключением</a:t>
              </a:r>
              <a:r>
                <a:rPr lang="ru-RU" sz="2000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:</a:t>
              </a:r>
              <a:endParaRPr lang="ru-RU" sz="20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7445752" y="3082425"/>
            <a:ext cx="3868571" cy="167965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раздела 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положения о закупке, содержащий перечень взаимозависимых лиц, предусмотренных пунктом 13 части 4 статьи 1 Закона № 223-ФЗ </a:t>
            </a:r>
            <a:endParaRPr lang="ru-RU" sz="1600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 размещении такого перечня в ЕИС</a:t>
            </a:r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sz="1600" dirty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45751" y="5046380"/>
            <a:ext cx="3868572" cy="11534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информации 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документов 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 закупках, по которым заказчик принял решение не размещать на официальном сайте </a:t>
            </a:r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ЕИС</a:t>
            </a:r>
            <a:endParaRPr lang="ru-RU" sz="1600" dirty="0">
              <a:effectLst>
                <a:outerShdw blurRad="50800" dist="50800" dir="5400000" algn="ctr" rotWithShape="0">
                  <a:srgbClr val="000000">
                    <a:alpha val="54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45752" y="1167787"/>
            <a:ext cx="3868571" cy="166466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информации 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документов 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 закупках, по которым </a:t>
            </a:r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Правительство РФ приняло 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специальное решение о не размещении </a:t>
            </a:r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сведений о </a:t>
            </a:r>
            <a:r>
              <a:rPr lang="ru-RU" sz="16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таких закупках на официальном сайте </a:t>
            </a:r>
            <a:r>
              <a:rPr lang="ru-RU" sz="16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ЕИС</a:t>
            </a:r>
            <a:endParaRPr lang="ru-RU" sz="1600" dirty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38941" y="6312614"/>
            <a:ext cx="6187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31.10.2022 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1946)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16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8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981839" y="144020"/>
            <a:ext cx="10763803" cy="653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В ПП РФ </a:t>
            </a:r>
            <a: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от </a:t>
            </a: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31.10.2014 № </a:t>
            </a:r>
            <a: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1132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48388" y="1286841"/>
            <a:ext cx="4224827" cy="4937690"/>
            <a:chOff x="-2" y="359610"/>
            <a:chExt cx="5054233" cy="4081975"/>
          </a:xfrm>
        </p:grpSpPr>
        <p:sp>
          <p:nvSpPr>
            <p:cNvPr id="19" name="Блок-схема: ручное управление 18"/>
            <p:cNvSpPr/>
            <p:nvPr/>
          </p:nvSpPr>
          <p:spPr>
            <a:xfrm rot="16200000">
              <a:off x="486127" y="-126518"/>
              <a:ext cx="4081975" cy="5054232"/>
            </a:xfrm>
            <a:prstGeom prst="flowChartManualOperation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Блок-схема: ручное управление 4"/>
            <p:cNvSpPr/>
            <p:nvPr/>
          </p:nvSpPr>
          <p:spPr>
            <a:xfrm>
              <a:off x="-2" y="747637"/>
              <a:ext cx="5054232" cy="22460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0" rIns="144859" bIns="0" numCol="1" spcCol="1270" anchor="t" anchorCtr="0">
              <a:noAutofit/>
            </a:bodyPr>
            <a:lstStyle/>
            <a:p>
              <a:pPr algn="ctr"/>
              <a:endPara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/>
              <a:endPara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/>
              <a:endPara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/>
              <a:endPara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/>
              <a:r>
                <a:rPr lang="ru-RU" sz="20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С </a:t>
              </a:r>
              <a:r>
                <a:rPr lang="ru-RU" sz="2000" dirty="0">
                  <a:solidFill>
                    <a:srgbClr val="FF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01.04.2023</a:t>
              </a:r>
              <a:r>
                <a:rPr lang="ru-RU" sz="2000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 года уточнен перечень информации по конкурентным закупкам среди </a:t>
              </a:r>
              <a:r>
                <a:rPr lang="ru-RU" sz="20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СМСП, </a:t>
              </a:r>
              <a:r>
                <a:rPr lang="ru-RU" sz="2000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которая </a:t>
              </a:r>
              <a:r>
                <a:rPr lang="ru-RU" sz="2000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включается </a:t>
              </a:r>
              <a:r>
                <a:rPr lang="ru-RU" sz="2000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в реестр договоров: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838941" y="6312614"/>
            <a:ext cx="6187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</a:t>
            </a:r>
            <a:r>
              <a:rPr lang="ru-RU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от 31.10.2022 </a:t>
            </a:r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1946)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6" name="Объект 4"/>
          <p:cNvSpPr>
            <a:spLocks noGrp="1"/>
          </p:cNvSpPr>
          <p:nvPr>
            <p:ph idx="1"/>
          </p:nvPr>
        </p:nvSpPr>
        <p:spPr>
          <a:xfrm>
            <a:off x="5162036" y="1225220"/>
            <a:ext cx="7371486" cy="425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</a:t>
            </a:r>
            <a:r>
              <a:rPr lang="ru-RU" sz="2200" b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 обеспечении исполнения договора: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способ обеспечения исполнения договора;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обеспечения исполнения договора.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Сведения о поставщике (подрядчике, исполнителе):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аименование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(для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юридических лиц);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казание ФИО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(для физических лиц).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</a:t>
            </a:r>
            <a:r>
              <a:rPr lang="ru-RU" sz="22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нформация </a:t>
            </a:r>
            <a:r>
              <a:rPr lang="ru-RU" sz="2200" b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документы об исполнении договора: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и документы об оплате договора;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 прекращении обязательств поставщика обеспеченных независимой гарантией, и дата такого прекращения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  <a:hlinkClick r:id="rId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649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38092" y="1042966"/>
            <a:ext cx="5857062" cy="4803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19.04.2023</a:t>
            </a:r>
            <a:r>
              <a:rPr lang="ru-RU" sz="18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принято </a:t>
            </a:r>
            <a:r>
              <a:rPr lang="ru-RU" sz="18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 УО </a:t>
            </a:r>
            <a:r>
              <a:rPr lang="ru-RU" sz="18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164-П </a:t>
            </a:r>
            <a:r>
              <a:rPr lang="ru-RU" sz="18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 утверждении Правил подписания и утверждения заключений </a:t>
            </a:r>
            <a:r>
              <a:rPr lang="ru-RU" sz="18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8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уведомлений, выдаваемых по результатам мониторинга соответствия утверждённых планов закупки товаров, работ, услуг, планов закупки инновационной продукции, высокотехнологичной продукции, лекарственных средств, изменений, внесённых в такие планы, годовых отчётов о закупке у субъектов малого и среднего предпринимательства, годовых отчётов о закупке инновационной продукции, высокотехнологичной продукции (в части закупки у субъектов малого </a:t>
            </a:r>
            <a:br>
              <a:rPr lang="ru-RU" sz="18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среднего предпринимательства), оценки соответствия проектов планов закупки товаров, работ, услуг, проектов планов закупки инновационной продукции, высокотехнологичной продукции, лекарственных средств, проектов изменений, вносимых в такие планы, требованиям законодательства Российской Федерации, предусматривающим участие субъектов малого </a:t>
            </a:r>
            <a:r>
              <a:rPr lang="ru-RU" sz="18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8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среднего предпринимательства в закупке»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156447" y="105034"/>
            <a:ext cx="10515600" cy="947451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РЕГИОНАЛЬНЫЕ АКТЫ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518" y="1123720"/>
            <a:ext cx="5424857" cy="203536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Утверждение Правил подписания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утверждения заключений и уведомлений, выдаваемых по результатам мониторинга соответствия планов закупки товаров, работ, услуг, годовых отчётов о закупке у субъектов малого и среднего предпринимательства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046" y="3365840"/>
            <a:ext cx="5379329" cy="125378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Признание утратившим силу постановления Правительства Ульяновской области </a:t>
            </a:r>
            <a:b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10.03.2016 № 89-П</a:t>
            </a:r>
          </a:p>
        </p:txBody>
      </p:sp>
    </p:spTree>
    <p:extLst>
      <p:ext uri="{BB962C8B-B14F-4D97-AF65-F5344CB8AC3E}">
        <p14:creationId xmlns:p14="http://schemas.microsoft.com/office/powerpoint/2010/main" val="5389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156447" y="-771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РЕГИОНАЛЬНЫЕ АКТЫ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86913" y="3244467"/>
            <a:ext cx="5189269" cy="136608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соответствие положения о закупке типовому положению о закупке, утверждённому уполномоченным Правительством Ульяновской области исполнительным органом Ульяновской области;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86913" y="5147629"/>
            <a:ext cx="5101135" cy="11919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соответствие положения о закупке </a:t>
            </a:r>
            <a:br>
              <a:rPr lang="ru-RU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вносимых в него изменений обязательным требованиям.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86913" y="1498294"/>
            <a:ext cx="5189269" cy="117880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оответствие требованиям Закона №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223-ФЗ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иных принятых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соответствии с ним нормативных правовых актов Российской Федерации</a:t>
            </a:r>
            <a:endParaRPr lang="ru-RU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2" name="Объект 4"/>
          <p:cNvSpPr>
            <a:spLocks noGrp="1"/>
          </p:cNvSpPr>
          <p:nvPr>
            <p:ph idx="1"/>
          </p:nvPr>
        </p:nvSpPr>
        <p:spPr>
          <a:xfrm>
            <a:off x="242518" y="1528759"/>
            <a:ext cx="5733645" cy="48108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27.04.2023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принято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 УО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</a:t>
            </a: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180-П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 утверждении Правил осуществления ведомственного контроля за соблюдением областными государственными бюджетными и автономными учреждениями, а также областными государственными унитарными предприятиями требований Федерального закона «О закупках товаров, работ, услуг отдельными видами юридических лиц»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иных принятых в соответствии с ним нормативных правовых актов Российской Федерации».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  <a:hlinkClick r:id="rId4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1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1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002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5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033" y="2522861"/>
            <a:ext cx="5162335" cy="3183875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точнение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понятия заказчика закупки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соответствии с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Федеральным законом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14.07.2022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255-ФЗ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контроле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деятельностью лиц, находящихся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иностранным влиянием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дополнения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ипового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положения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разделом 9.5.1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исполнения договора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2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233565" y="216199"/>
            <a:ext cx="10763804" cy="1270078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ТИПОВОЕ ПОЛОЖЕНИЕ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092" y="1876796"/>
            <a:ext cx="5393095" cy="4242494"/>
            <a:chOff x="-1" y="1"/>
            <a:chExt cx="5054232" cy="374341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Блок-схема: ручное управление 7"/>
            <p:cNvSpPr/>
            <p:nvPr/>
          </p:nvSpPr>
          <p:spPr>
            <a:xfrm rot="16200000">
              <a:off x="655407" y="-655407"/>
              <a:ext cx="3743416" cy="5054232"/>
            </a:xfrm>
            <a:prstGeom prst="flowChartManualOperation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Блок-схема: ручное управление 4"/>
            <p:cNvSpPr/>
            <p:nvPr/>
          </p:nvSpPr>
          <p:spPr>
            <a:xfrm rot="21600000">
              <a:off x="-1" y="748684"/>
              <a:ext cx="5054232" cy="224605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0" rIns="144859" bIns="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П</a:t>
              </a:r>
              <a:r>
                <a:rPr lang="ru-RU" sz="230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риказом </a:t>
              </a:r>
              <a:r>
                <a:rPr lang="ru-RU" sz="2300" b="1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Агентства государственных закупок Ульяновской области </a:t>
              </a:r>
              <a:r>
                <a:rPr lang="ru-RU" sz="230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/>
              </a:r>
              <a:br>
                <a:rPr lang="ru-RU" sz="230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</a:br>
              <a:r>
                <a:rPr lang="ru-RU" sz="230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от </a:t>
              </a:r>
              <a:r>
                <a:rPr lang="ru-RU" sz="2300" b="1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06.03.2023 № </a:t>
              </a:r>
              <a:r>
                <a:rPr lang="ru-RU" sz="230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6-Пр  внесены изменения в типовое положения </a:t>
              </a:r>
              <a:br>
                <a:rPr lang="ru-RU" sz="230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</a:br>
              <a:r>
                <a:rPr lang="ru-RU" sz="230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о закупке товаров, работ, услуг областными государственными бюджетными и автономными учреждениями:</a:t>
              </a:r>
              <a:endParaRPr lang="ru-RU" sz="1800" kern="1200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2" name="Стрелка вправо 1"/>
          <p:cNvSpPr/>
          <p:nvPr/>
        </p:nvSpPr>
        <p:spPr>
          <a:xfrm>
            <a:off x="5557076" y="3676394"/>
            <a:ext cx="1277957" cy="64113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07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254" y="3677474"/>
            <a:ext cx="2500346" cy="24369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3677475"/>
            <a:ext cx="2504738" cy="24369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4145" y="1554322"/>
            <a:ext cx="9003709" cy="1034354"/>
          </a:xfrm>
          <a:prstGeom prst="rect">
            <a:avLst/>
          </a:prstGeom>
          <a:solidFill>
            <a:srgbClr val="43B0E6"/>
          </a:solidFill>
          <a:ln>
            <a:solidFill>
              <a:srgbClr val="43B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A8E2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740049" y="2602949"/>
            <a:ext cx="1238250" cy="1530058"/>
          </a:xfrm>
          <a:prstGeom prst="triangle">
            <a:avLst/>
          </a:prstGeom>
          <a:solidFill>
            <a:srgbClr val="126087"/>
          </a:solidFill>
          <a:ln>
            <a:solidFill>
              <a:srgbClr val="126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0800000" flipH="1">
            <a:off x="1584551" y="2588613"/>
            <a:ext cx="7045030" cy="779364"/>
          </a:xfrm>
          <a:prstGeom prst="rtTriangle">
            <a:avLst/>
          </a:prstGeom>
          <a:solidFill>
            <a:srgbClr val="1A8AC2"/>
          </a:solidFill>
          <a:ln>
            <a:solidFill>
              <a:srgbClr val="41A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9436" y="1625975"/>
            <a:ext cx="91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Присоединяйтесь к нам в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социальных сетях «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ВКонтакте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» и «Одноклассники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»!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47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919"/>
            <a:ext cx="5553075" cy="4375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23" y="2649070"/>
            <a:ext cx="11692833" cy="137263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 № </a:t>
            </a:r>
            <a: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b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КЛЮЧЕВЫЕ ИЗМЕНЕНИЯ И НОВОВВЕДЕНИЯ ЗАКОНОДАТЕЛЬСТВА ПО 44-ФЗ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55736" y="43555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/>
          <p:cNvSpPr txBox="1">
            <a:spLocks/>
          </p:cNvSpPr>
          <p:nvPr/>
        </p:nvSpPr>
        <p:spPr>
          <a:xfrm>
            <a:off x="9048689" y="5865949"/>
            <a:ext cx="2908179" cy="386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ru-RU" sz="18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Докладчик: Ульянова К.И.</a:t>
            </a:r>
          </a:p>
          <a:p>
            <a:pPr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436" y="470587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ПО ЗАКОНУ № 154-ФЗ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40339" y="1684215"/>
            <a:ext cx="8919693" cy="5017931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9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sz="19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09.05.2023 </a:t>
            </a:r>
            <a:r>
              <a:rPr lang="ru-RU" sz="19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вступили</a:t>
            </a:r>
            <a:r>
              <a:rPr lang="ru-RU" sz="19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9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ключевые нововведения </a:t>
            </a:r>
            <a:r>
              <a:rPr lang="ru-RU" sz="1900" b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части </a:t>
            </a:r>
            <a:r>
              <a:rPr lang="ru-RU" sz="19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sz="19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повышение </a:t>
            </a:r>
            <a:r>
              <a:rPr lang="ru-RU" sz="19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ценового порога для:</a:t>
            </a:r>
          </a:p>
          <a:p>
            <a:pPr algn="just" fontAlgn="base"/>
            <a:r>
              <a:rPr lang="ru-RU" sz="19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«закупок с полки» с 3 до 5 млн руб. (электронная форма закупок у </a:t>
            </a:r>
            <a:r>
              <a:rPr lang="ru-RU" sz="1900" dirty="0" err="1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едпоставщика</a:t>
            </a:r>
            <a:r>
              <a:rPr lang="ru-RU" sz="19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), годовой объем таких закупок не должен превышать 100 млн руб.;</a:t>
            </a:r>
          </a:p>
          <a:p>
            <a:pPr algn="just" fontAlgn="base"/>
            <a:r>
              <a:rPr lang="ru-RU" sz="19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электронного запроса котировок с 3 до 10 млн руб., а также снятие ограничения на объём таких закупок;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продление </a:t>
            </a:r>
            <a:r>
              <a:rPr lang="ru-RU" sz="19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возможности проведения строительных закупок «под ключ» в срок до 1 января 2025 </a:t>
            </a:r>
            <a:r>
              <a:rPr lang="ru-RU" sz="19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года;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заказчикам </a:t>
            </a:r>
            <a:r>
              <a:rPr lang="ru-RU" sz="19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предоставлено право осуществлять закупки медицинских изделий и специализированных продуктов лечебного питания, необходимых пациенту по решению врачебной комиссии, с указанием конкретного товарного знака без возможности поставки </a:t>
            </a:r>
            <a:r>
              <a:rPr lang="ru-RU" sz="19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эквивалента;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исключение </a:t>
            </a:r>
            <a:r>
              <a:rPr lang="ru-RU" sz="19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федерального регулирования в части определения и обоснования НМЦК, при этом право регионального регулирования осталось </a:t>
            </a:r>
            <a:r>
              <a:rPr lang="ru-RU" sz="1900" i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1900" i="1" dirty="0" err="1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справочно</a:t>
            </a:r>
            <a:r>
              <a:rPr lang="ru-RU" sz="1900" i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у нас методические рекомендации по применению методов определения НМЦК утверждены </a:t>
            </a:r>
            <a:r>
              <a:rPr lang="ru-RU" sz="1900" i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РП УО от </a:t>
            </a:r>
            <a:r>
              <a:rPr lang="ru-RU" sz="1900" i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17.09.2018 № 411-пр (в ред. от 14.03.2023</a:t>
            </a:r>
            <a:r>
              <a:rPr lang="ru-RU" sz="1900" i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  <a:endParaRPr lang="ru-RU" sz="1900" i="1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 descr="https://vigyana.ru/netcat_files/379_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07" y="3267635"/>
            <a:ext cx="3202393" cy="3590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39" y="0"/>
            <a:ext cx="12192000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4096" y="2245659"/>
            <a:ext cx="8085504" cy="4276166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000" b="1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Ключевые нововведения в части заключения контракта:</a:t>
            </a: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сокращение сроков согласования контрольными органами заключения контракта с </a:t>
            </a:r>
            <a:r>
              <a:rPr lang="ru-RU" sz="2000" dirty="0" err="1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едпоставщиком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 10 до 8 рабочих дней;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заключении строительных контрактов «под ключ», предусматривающих выплату аванса, в такие контракты необходимо включать условие о размере аванса в отношении каждого этапа исполнения контракта;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устанавливается возможность заключения контракта со следующим участником закупки в случае принятия контрольным органом в сфере закупок решения об отказе во включении в РНП, с которым был расторгнут контракт, в связи с невозможностью надлежащего исполнения им условий контракта вследствие обстоятельств непреодолимой силы.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(Закон от </a:t>
            </a:r>
            <a:r>
              <a:rPr lang="ru-RU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28.04.2023 </a:t>
            </a: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154-ФЗ)</a:t>
            </a:r>
            <a:endParaRPr lang="ru-RU" sz="20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19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Picture 2" descr="https://vigyana.ru/netcat_files/379_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07" y="3267635"/>
            <a:ext cx="3202393" cy="3590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524436" y="470587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ПО ЗАКОНУ № 154-ФЗ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8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098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82" y="378239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ПО ПП РФ № 224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823" y="11426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389" y="1553871"/>
            <a:ext cx="7100047" cy="5322589"/>
          </a:xfrm>
        </p:spPr>
        <p:txBody>
          <a:bodyPr>
            <a:noAutofit/>
          </a:bodyPr>
          <a:lstStyle/>
          <a:p>
            <a:pPr marL="0" indent="3635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24.02.2023</a:t>
            </a:r>
            <a:r>
              <a:rPr lang="ru-RU" sz="2200" b="1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действуют порядок осуществления в 2023 году кредитными организациями обособленного банковского сопровождения средств, предоставляемых на основании контрактов, заключаемых </a:t>
            </a:r>
            <a:r>
              <a:rPr lang="ru-RU" sz="2200" dirty="0" err="1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юрлицами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являющимися получателями средств из федерального бюджета на основании соглашений о предоставлении субсидий, договоров о предоставлении бюджетных инвестиций в соответствии со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статьёй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80 БК РФ, контрактов, заключаемых </a:t>
            </a:r>
            <a:r>
              <a:rPr lang="ru-RU" sz="2200" dirty="0" err="1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юрлицами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получающими средства на основании договоров о предоставлении взносов в уставные капиталы </a:t>
            </a:r>
            <a:r>
              <a:rPr lang="ru-RU" sz="2200" dirty="0" err="1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юрлиц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(их дочерних обществ), источником финансового обеспечения исполнения которых являются субсидии и бюджетные инвестиции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</a:t>
            </a: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от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15.02.2023 </a:t>
            </a:r>
            <a:r>
              <a:rPr lang="ru-RU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</a:t>
            </a:r>
            <a:r>
              <a:rPr lang="en-US" sz="2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224)</a:t>
            </a:r>
            <a:endParaRPr lang="ru-RU" sz="22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002060"/>
              </a:solidFill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www.ramaster.ru/wp-content/uploads/2019/06/Razresheni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9118" y="2291692"/>
            <a:ext cx="6244152" cy="4566308"/>
          </a:xfrm>
          <a:prstGeom prst="rtTriangle">
            <a:avLst/>
          </a:prstGeom>
          <a:noFill/>
          <a:ln w="76200"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5943600" y="2319382"/>
            <a:ext cx="6244152" cy="4566308"/>
          </a:xfrm>
          <a:prstGeom prst="line">
            <a:avLst/>
          </a:prstGeom>
          <a:ln w="57150">
            <a:solidFill>
              <a:srgbClr val="D1EFF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82" y="325114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ПП РФ № 617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532965"/>
            <a:ext cx="6992000" cy="5325035"/>
          </a:xfrm>
        </p:spPr>
        <p:txBody>
          <a:bodyPr>
            <a:noAutofit/>
          </a:bodyPr>
          <a:lstStyle/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01.03.2023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действуют изменения в ПП РФ от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30.04.2020 </a:t>
            </a:r>
            <a:b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617 в части:</a:t>
            </a: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8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установления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нового правила допуска промышленных товаров «второй лишний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»;</a:t>
            </a: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исключения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перечня информации и документов, являющихся подтверждением страны происхождения товара, происходящего из ДНР и ЛНР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исключения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условия о подтверждении страны происхождения отдельных видов промышленных товаров путём предоставления сертификата СТ-1; </a:t>
            </a: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8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добавления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 новых позиций в перечень отдельных видов промышленных товаров (например: 27.32 - Провода и кабели электронные и прочее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</a:t>
            </a:r>
            <a:r>
              <a:rPr lang="ru-RU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от 28.02.2023 №</a:t>
            </a:r>
            <a:r>
              <a:rPr lang="en-US" sz="20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318</a:t>
            </a: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sz="20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solidFill>
                <a:srgbClr val="002060"/>
              </a:solidFill>
            </a:endParaRPr>
          </a:p>
          <a:p>
            <a:pPr marL="0" indent="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s://thumbs.dreamstime.com/b/illustratuon-%D0%B2%D0%B5%D0%BA%D1%82%D0%BE%D1%80%D0%B0-%D1%87%D0%B8%D1%81%D1%82%D0%BA%D0%B8-452634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6007" r="6114" b="19761"/>
          <a:stretch/>
        </p:blipFill>
        <p:spPr bwMode="auto">
          <a:xfrm>
            <a:off x="7878891" y="2596654"/>
            <a:ext cx="2204193" cy="20157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sostav.ru/app/public/images/news/2013/10/08/Fotolia_56706752_Subscription_XXL.jpg?rand=0.4661251073703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825" y="3702955"/>
            <a:ext cx="2053153" cy="14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bisan.com/storage/banners/Manufcaturin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8"/>
          <a:stretch/>
        </p:blipFill>
        <p:spPr bwMode="auto">
          <a:xfrm>
            <a:off x="7368826" y="4725760"/>
            <a:ext cx="3951667" cy="29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4" name="Picture 10" descr="https://thumbs.dreamstime.com/b/%D1%81%D0%B1%D1%8B%D0%B2%D0%B0%D0%BD%D0%B8%D0%B5-%D0%BF%D1%80%D0%B5%D0%B4%D0%BF%D0%BE%D1%81%D1%8B%D0%BB%D0%BA%D0%B8-1545347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5" t="17859" r="7036" b="29048"/>
          <a:stretch/>
        </p:blipFill>
        <p:spPr bwMode="auto">
          <a:xfrm>
            <a:off x="1" y="1008534"/>
            <a:ext cx="3048000" cy="5844703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080" y="578122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ПО ПП РФ №</a:t>
            </a:r>
            <a:r>
              <a:rPr lang="ru-RU" sz="39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348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1" y="2163266"/>
            <a:ext cx="9143998" cy="2598810"/>
          </a:xfrm>
        </p:spPr>
        <p:txBody>
          <a:bodyPr>
            <a:noAutofit/>
          </a:bodyPr>
          <a:lstStyle/>
          <a:p>
            <a:pPr marL="0" indent="3635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07.03.2023</a:t>
            </a: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действует ряд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изменений в авансировании государственных контрактов в 2023 году:</a:t>
            </a:r>
          </a:p>
          <a:p>
            <a:pPr marL="0" indent="363538" algn="just">
              <a:lnSpc>
                <a:spcPct val="100000"/>
              </a:lnSpc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аванс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30 до 50% суммы контракта - если денежные средства подлежат казначейскому сопровождению.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Данное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право распространяется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главных распорядителей средств федерального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бюджета и </a:t>
            </a:r>
            <a:r>
              <a:rPr lang="ru-RU" sz="22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подведомственных им получателей средств федерального </a:t>
            </a: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бюджета; </a:t>
            </a: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940" y="84293"/>
            <a:ext cx="935513" cy="735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2958353" y="4670974"/>
            <a:ext cx="9196549" cy="2053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35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ru-RU" sz="22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аванс от 30 до 90% суммы контракта - если денежные средства подлежат казначейскому сопровождению и контракты заключены для реализации решений об осуществлении капвложений в объекты капстроительства госсобственности РФ на территориях некоторых субъектов РФ.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от 06.03.2023 № 348)</a:t>
            </a: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14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12192000" cy="6858000"/>
          </a:xfrm>
          <a:prstGeom prst="rect">
            <a:avLst/>
          </a:prstGeom>
        </p:spPr>
      </p:pic>
      <p:pic>
        <p:nvPicPr>
          <p:cNvPr id="2" name="Picture 2" descr="https://centrexp.ru/wp-content/uploads/stroitelnaya-ekspertiza-proektnoj-dokumentaczii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r="12245"/>
          <a:stretch/>
        </p:blipFill>
        <p:spPr bwMode="auto">
          <a:xfrm>
            <a:off x="0" y="1330521"/>
            <a:ext cx="5903259" cy="5527479"/>
          </a:xfrm>
          <a:prstGeom prst="rtTriangl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8530" y="458808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ПП РФ №</a:t>
            </a:r>
            <a:r>
              <a:rPr lang="ru-RU" sz="3900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r>
              <a:rPr lang="ru-RU" sz="39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878 и № 278</a:t>
            </a:r>
            <a:endParaRPr lang="ru-RU" sz="39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8377" y="2043952"/>
            <a:ext cx="9480177" cy="2119075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04.04.2023</a:t>
            </a: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действуют изменения, внесённые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следующие акты: </a:t>
            </a:r>
          </a:p>
          <a:p>
            <a:pPr marL="0" indent="358775" algn="just">
              <a:buNone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1) ПП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РФ от 24.07.2017 № 878 «О порядке формирования единого </a:t>
            </a:r>
            <a:r>
              <a:rPr lang="ru-RU" sz="2000" dirty="0" err="1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госреестра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заключений экспертизы проектной документации объектов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капстроительства…»;</a:t>
            </a:r>
            <a:endParaRPr lang="ru-RU" sz="2000" dirty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58775" algn="just">
              <a:buNone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2) ПП РФ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01.03.2022 № 278 «Об утверждении Правил принятия решения о признании проектной документации типовой проектной документацией и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Правил </a:t>
            </a:r>
            <a:r>
              <a:rPr lang="ru-RU" sz="2000" dirty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использования </a:t>
            </a: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…».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3980330" y="4056440"/>
            <a:ext cx="8171329" cy="1264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 algn="just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Изменениями установлены правила принятия решений о признании функционально-технологических, конструктивных, инженерно-технических и иных решений, содержащихся в типовой проектной документации, типовыми проектными решениями.</a:t>
            </a: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4988859" y="5267230"/>
            <a:ext cx="7203141" cy="154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 algn="just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1A8AC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Определены критерии для признания проектной документации объекта ИЖС типовой проектной документацией и проектного решения типовым проектным решением.</a:t>
            </a: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 smtClean="0">
              <a:solidFill>
                <a:srgbClr val="1A8AC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358775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 РФ от 25.03.2023 №</a:t>
            </a:r>
            <a:r>
              <a:rPr lang="en-US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474</a:t>
            </a:r>
            <a:r>
              <a:rPr lang="ru-RU" sz="20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  <a:endParaRPr lang="ru-RU" sz="20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7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4485</TotalTime>
  <Words>1776</Words>
  <Application>Microsoft Office PowerPoint</Application>
  <PresentationFormat>Произвольный</PresentationFormat>
  <Paragraphs>233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XII НЕДЕЛЯ  КОНТРАКТНЫХ ОТНОШЕНИЙ  И ЗАКУПОК УЛЬЯНОВСКОЙ ОБЛАСТИ</vt:lpstr>
      <vt:lpstr>НОВАЦИИ 44-ФЗ И 223-ФЗ:  ВАЖНО ЗНАТЬ И ПРАВИЛЬНО ПРИМЕНЯТЬ!</vt:lpstr>
      <vt:lpstr>ВОПРОС № 1  КЛЮЧЕВЫЕ ИЗМЕНЕНИЯ И НОВОВВЕДЕНИЯ ЗАКОНОДАТЕЛЬСТВА ПО 44-ФЗ</vt:lpstr>
      <vt:lpstr>ИЗМЕНЕНИЯ ПО ЗАКОНУ № 154-ФЗ</vt:lpstr>
      <vt:lpstr>ИЗМЕНЕНИЯ ПО ЗАКОНУ № 154-ФЗ</vt:lpstr>
      <vt:lpstr>ИЗМЕНЕНИЯ ПО ПП РФ № 224</vt:lpstr>
      <vt:lpstr>ИЗМЕНЕНИЯ В ПП РФ № 617</vt:lpstr>
      <vt:lpstr>ИЗМЕНЕНИЯ ПО ПП РФ № 348</vt:lpstr>
      <vt:lpstr>ИЗМЕНЕНИЯ В ПП РФ № 878 и № 278</vt:lpstr>
      <vt:lpstr>ИЗМЕНЕНИЯ В ПП РФ № 102</vt:lpstr>
      <vt:lpstr>ИЗМЕНЕНИЯ В ПП РФ № 878</vt:lpstr>
      <vt:lpstr>ИЗМЕНЕНИЯ В ПП РФ № 616</vt:lpstr>
      <vt:lpstr>ИЗМЕНЕНИЯ ПО ПП РФ № 498</vt:lpstr>
      <vt:lpstr>ИЗМЕНЕНИЯ ПО ПП РФ № 572</vt:lpstr>
      <vt:lpstr>ИЗМЕНЕНИЯ В ПРИКАЗ №326/ПР</vt:lpstr>
      <vt:lpstr>РЕГИОНАЛЬНЫЕ АКТЫ</vt:lpstr>
      <vt:lpstr>ВОПРОС № 2  КЛЮЧЕВЫЕ ИЗМЕНЕНИЯ В СФЕРЕ КОРПОРАТИВНЫХ ЗАКУПОК</vt:lpstr>
      <vt:lpstr>ИЗМЕНЕНИЕ ПО ЗАКОНУ № 498-ФЗ</vt:lpstr>
      <vt:lpstr>ИЗМЕНЕНИЕ ПО ЗАКОНУ 104-ФЗ</vt:lpstr>
      <vt:lpstr>ИЗМЕНЕНИЕ ПО ЗАКОНУ № 109-ФЗ</vt:lpstr>
      <vt:lpstr>  ИЗМЕНЕНИЕ В ПП РФ № 1352 </vt:lpstr>
      <vt:lpstr>  ИЗМЕНЕНИЕ В ПП РФ № 1352  </vt:lpstr>
      <vt:lpstr>  ИЗМЕНЕНИЕ В ПП РФ № 2013   </vt:lpstr>
      <vt:lpstr>  ИЗМЕНЕНИЕ В ПП РФ № 908   </vt:lpstr>
      <vt:lpstr>   ИЗМЕНЕНИЕ В ПП РФ от 31.10.2014 № 1132   </vt:lpstr>
      <vt:lpstr>РЕГИОНАЛЬНЫЕ АКТЫ</vt:lpstr>
      <vt:lpstr>РЕГИОНАЛЬНЫЕ АКТЫ</vt:lpstr>
      <vt:lpstr>ИЗМЕНЕНИЯ В ТИПОВОЕ ПОЛОЖЕНИЕ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Ульянова Ксения Игоревна</dc:creator>
  <cp:lastModifiedBy>Гафуров Денис Муслимович</cp:lastModifiedBy>
  <cp:revision>308</cp:revision>
  <cp:lastPrinted>2023-02-02T08:05:32Z</cp:lastPrinted>
  <dcterms:created xsi:type="dcterms:W3CDTF">2022-06-09T10:21:49Z</dcterms:created>
  <dcterms:modified xsi:type="dcterms:W3CDTF">2023-05-15T04:55:05Z</dcterms:modified>
</cp:coreProperties>
</file>