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7" r:id="rId2"/>
    <p:sldId id="674" r:id="rId3"/>
    <p:sldId id="678" r:id="rId4"/>
    <p:sldId id="633" r:id="rId5"/>
    <p:sldId id="634" r:id="rId6"/>
    <p:sldId id="671" r:id="rId7"/>
    <p:sldId id="662" r:id="rId8"/>
    <p:sldId id="663" r:id="rId9"/>
    <p:sldId id="664" r:id="rId10"/>
    <p:sldId id="665" r:id="rId11"/>
    <p:sldId id="677" r:id="rId12"/>
    <p:sldId id="709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3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3D4C3"/>
    <a:srgbClr val="D5BDA3"/>
    <a:srgbClr val="CCFFCC"/>
    <a:srgbClr val="CC99FF"/>
    <a:srgbClr val="FFFF99"/>
    <a:srgbClr val="FF99CC"/>
    <a:srgbClr val="FF3300"/>
    <a:srgbClr val="FF99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14" autoAdjust="0"/>
    <p:restoredTop sz="94660"/>
  </p:normalViewPr>
  <p:slideViewPr>
    <p:cSldViewPr showGuides="1">
      <p:cViewPr>
        <p:scale>
          <a:sx n="75" d="100"/>
          <a:sy n="75" d="100"/>
        </p:scale>
        <p:origin x="-1092" y="-72"/>
      </p:cViewPr>
      <p:guideLst>
        <p:guide orient="horz" pos="2160"/>
        <p:guide pos="2880"/>
        <p:guide pos="53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r">
              <a:defRPr sz="1200"/>
            </a:lvl1pPr>
          </a:lstStyle>
          <a:p>
            <a:fld id="{8F242715-9BD8-405C-AE8C-E0148888A12B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52" tIns="45176" rIns="90352" bIns="451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0352" tIns="45176" rIns="90352" bIns="4517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r">
              <a:defRPr sz="1200"/>
            </a:lvl1pPr>
          </a:lstStyle>
          <a:p>
            <a:fld id="{7696C569-4BBA-4CA6-A542-5E2119F29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0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FE75-3F19-41E9-BF82-D5DA0B291DD7}" type="datetime1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8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CE8-8187-4633-BB19-4483F062732B}" type="datetime1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62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BB20-7B61-4A22-970B-63E70569A285}" type="datetime1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7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E9E6-B5D7-4D80-A998-FAD20D322928}" type="datetime1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13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34C0-1FF4-469D-B194-4CE49E3BE792}" type="datetime1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1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F29EB-E7FE-4ED1-B58C-F665F0FBF280}" type="datetime1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0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2D52B-4BBC-4BEB-8970-36EE6038EBCD}" type="datetime1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9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18E9-DBF3-493C-B045-F8E3A0EF1E60}" type="datetime1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4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EF52-D435-45FB-8F8D-0AA4EC7C5D29}" type="datetime1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4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B0B3E-9688-4929-9DEF-FF57C887208E}" type="datetime1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76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0B96-A0EC-4288-8746-9C6106D6B7EC}" type="datetime1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9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A8E0-AD53-49EB-A32A-48EC060C4D1E}" type="datetime1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87455" y="6491684"/>
            <a:ext cx="2133600" cy="365125"/>
          </a:xfrm>
          <a:prstGeom prst="rect">
            <a:avLst/>
          </a:prstGeom>
        </p:spPr>
        <p:txBody>
          <a:bodyPr vert="horz" lIns="91440" tIns="45720" rIns="72000" bIns="45720" rtlCol="0" anchor="ctr"/>
          <a:lstStyle>
            <a:lvl1pPr algn="r">
              <a:defRPr sz="1400" b="1">
                <a:solidFill>
                  <a:srgbClr val="99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DB6798-7760-480F-BBA9-076324E02E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олилиния 9"/>
          <p:cNvSpPr/>
          <p:nvPr userDrawn="1"/>
        </p:nvSpPr>
        <p:spPr>
          <a:xfrm>
            <a:off x="323851" y="1266826"/>
            <a:ext cx="8496622" cy="5543550"/>
          </a:xfrm>
          <a:custGeom>
            <a:avLst/>
            <a:gdLst>
              <a:gd name="connsiteX0" fmla="*/ 0 w 9020175"/>
              <a:gd name="connsiteY0" fmla="*/ 0 h 5553075"/>
              <a:gd name="connsiteX1" fmla="*/ 0 w 9020175"/>
              <a:gd name="connsiteY1" fmla="*/ 5553075 h 5553075"/>
              <a:gd name="connsiteX2" fmla="*/ 8562975 w 9020175"/>
              <a:gd name="connsiteY2" fmla="*/ 5553075 h 5553075"/>
              <a:gd name="connsiteX3" fmla="*/ 9020175 w 9020175"/>
              <a:gd name="connsiteY3" fmla="*/ 5095875 h 5553075"/>
              <a:gd name="connsiteX4" fmla="*/ 9020175 w 9020175"/>
              <a:gd name="connsiteY4" fmla="*/ 9525 h 5553075"/>
              <a:gd name="connsiteX0" fmla="*/ 0 w 9020175"/>
              <a:gd name="connsiteY0" fmla="*/ 5543550 h 5543550"/>
              <a:gd name="connsiteX1" fmla="*/ 8562975 w 9020175"/>
              <a:gd name="connsiteY1" fmla="*/ 5543550 h 5543550"/>
              <a:gd name="connsiteX2" fmla="*/ 9020175 w 9020175"/>
              <a:gd name="connsiteY2" fmla="*/ 5086350 h 5543550"/>
              <a:gd name="connsiteX3" fmla="*/ 9020175 w 9020175"/>
              <a:gd name="connsiteY3" fmla="*/ 0 h 554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20175" h="5543550">
                <a:moveTo>
                  <a:pt x="0" y="5543550"/>
                </a:moveTo>
                <a:lnTo>
                  <a:pt x="8562975" y="5543550"/>
                </a:lnTo>
                <a:lnTo>
                  <a:pt x="9020175" y="5086350"/>
                </a:lnTo>
                <a:lnTo>
                  <a:pt x="9020175" y="0"/>
                </a:lnTo>
              </a:path>
            </a:pathLst>
          </a:custGeom>
          <a:noFill/>
          <a:ln w="190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131" y="44624"/>
            <a:ext cx="6038181" cy="1034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0" algn="l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" name="Полилиния 14"/>
          <p:cNvSpPr/>
          <p:nvPr userDrawn="1"/>
        </p:nvSpPr>
        <p:spPr>
          <a:xfrm flipH="1">
            <a:off x="1331639" y="43086"/>
            <a:ext cx="6048673" cy="1028700"/>
          </a:xfrm>
          <a:custGeom>
            <a:avLst/>
            <a:gdLst>
              <a:gd name="connsiteX0" fmla="*/ 0 w 9010650"/>
              <a:gd name="connsiteY0" fmla="*/ 1095375 h 1095375"/>
              <a:gd name="connsiteX1" fmla="*/ 0 w 9010650"/>
              <a:gd name="connsiteY1" fmla="*/ 0 h 1095375"/>
              <a:gd name="connsiteX2" fmla="*/ 9010650 w 9010650"/>
              <a:gd name="connsiteY2" fmla="*/ 0 h 1095375"/>
              <a:gd name="connsiteX3" fmla="*/ 9010650 w 9010650"/>
              <a:gd name="connsiteY3" fmla="*/ 1095375 h 1095375"/>
              <a:gd name="connsiteX0" fmla="*/ 0 w 9010650"/>
              <a:gd name="connsiteY0" fmla="*/ 0 h 1095375"/>
              <a:gd name="connsiteX1" fmla="*/ 9010650 w 9010650"/>
              <a:gd name="connsiteY1" fmla="*/ 0 h 1095375"/>
              <a:gd name="connsiteX2" fmla="*/ 9010650 w 9010650"/>
              <a:gd name="connsiteY2" fmla="*/ 1095375 h 109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10650" h="1095375">
                <a:moveTo>
                  <a:pt x="0" y="0"/>
                </a:moveTo>
                <a:lnTo>
                  <a:pt x="9010650" y="0"/>
                </a:lnTo>
                <a:lnTo>
                  <a:pt x="9010650" y="1095375"/>
                </a:lnTo>
              </a:path>
            </a:pathLst>
          </a:custGeom>
          <a:noFill/>
          <a:ln w="190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ru-RU" sz="2500" b="1" kern="1200">
          <a:solidFill>
            <a:srgbClr val="99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707552" y="908720"/>
            <a:ext cx="7710198" cy="3384376"/>
            <a:chOff x="719427" y="1268760"/>
            <a:chExt cx="7710198" cy="3384376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19427" y="1268760"/>
              <a:ext cx="7705145" cy="3384376"/>
              <a:chOff x="712143" y="908720"/>
              <a:chExt cx="7705145" cy="3384376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216488" y="1412776"/>
                <a:ext cx="7200800" cy="2880320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>
                  <a:tabLst>
                    <a:tab pos="0" algn="l"/>
                  </a:tabLst>
                </a:pPr>
                <a:r>
                  <a:rPr lang="ru-RU" sz="2400" b="1" dirty="0" smtClean="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Отчетность по 223-ФЗ</a:t>
                </a:r>
                <a:endParaRPr lang="ru-RU" sz="2400" b="1" dirty="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716370" y="1412776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2215364" y="908720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216488" y="1916832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215364" y="1412776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1216488" y="2420888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712143" y="2925233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215364" y="1916832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719420" y="1410896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1718664" y="2420888"/>
                <a:ext cx="504056" cy="504056"/>
              </a:xfrm>
              <a:prstGeom prst="rect">
                <a:avLst/>
              </a:prstGeom>
              <a:gradFill flip="none" rotWithShape="1">
                <a:gsLst>
                  <a:gs pos="0">
                    <a:srgbClr val="D5BDA3">
                      <a:tint val="66000"/>
                      <a:satMod val="160000"/>
                      <a:alpha val="85000"/>
                    </a:srgbClr>
                  </a:gs>
                  <a:gs pos="51000">
                    <a:srgbClr val="D5BDA3">
                      <a:tint val="44500"/>
                      <a:satMod val="160000"/>
                      <a:alpha val="70000"/>
                    </a:srgbClr>
                  </a:gs>
                  <a:gs pos="94000">
                    <a:srgbClr val="D5BDA3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6" name="Полилиния 15"/>
            <p:cNvSpPr/>
            <p:nvPr/>
          </p:nvSpPr>
          <p:spPr>
            <a:xfrm>
              <a:off x="1209675" y="1776983"/>
              <a:ext cx="1009650" cy="1495425"/>
            </a:xfrm>
            <a:custGeom>
              <a:avLst/>
              <a:gdLst>
                <a:gd name="connsiteX0" fmla="*/ 0 w 1009650"/>
                <a:gd name="connsiteY0" fmla="*/ 1495425 h 1495425"/>
                <a:gd name="connsiteX1" fmla="*/ 0 w 1009650"/>
                <a:gd name="connsiteY1" fmla="*/ 0 h 1495425"/>
                <a:gd name="connsiteX2" fmla="*/ 1009650 w 1009650"/>
                <a:gd name="connsiteY2" fmla="*/ 0 h 149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9650" h="1495425">
                  <a:moveTo>
                    <a:pt x="0" y="1495425"/>
                  </a:moveTo>
                  <a:lnTo>
                    <a:pt x="0" y="0"/>
                  </a:lnTo>
                  <a:lnTo>
                    <a:pt x="1009650" y="0"/>
                  </a:lnTo>
                </a:path>
              </a:pathLst>
            </a:custGeom>
            <a:noFill/>
            <a:ln w="1905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1219200" y="1757933"/>
              <a:ext cx="7210425" cy="2886075"/>
            </a:xfrm>
            <a:custGeom>
              <a:avLst/>
              <a:gdLst>
                <a:gd name="connsiteX0" fmla="*/ 1514475 w 7210425"/>
                <a:gd name="connsiteY0" fmla="*/ 0 h 2886075"/>
                <a:gd name="connsiteX1" fmla="*/ 7210425 w 7210425"/>
                <a:gd name="connsiteY1" fmla="*/ 0 h 2886075"/>
                <a:gd name="connsiteX2" fmla="*/ 7210425 w 7210425"/>
                <a:gd name="connsiteY2" fmla="*/ 2886075 h 2886075"/>
                <a:gd name="connsiteX3" fmla="*/ 0 w 7210425"/>
                <a:gd name="connsiteY3" fmla="*/ 2886075 h 2886075"/>
                <a:gd name="connsiteX4" fmla="*/ 0 w 7210425"/>
                <a:gd name="connsiteY4" fmla="*/ 2038350 h 288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425" h="2886075">
                  <a:moveTo>
                    <a:pt x="1514475" y="0"/>
                  </a:moveTo>
                  <a:lnTo>
                    <a:pt x="7210425" y="0"/>
                  </a:lnTo>
                  <a:lnTo>
                    <a:pt x="7210425" y="2886075"/>
                  </a:lnTo>
                  <a:lnTo>
                    <a:pt x="0" y="2886075"/>
                  </a:lnTo>
                  <a:lnTo>
                    <a:pt x="0" y="2038350"/>
                  </a:lnTo>
                </a:path>
              </a:pathLst>
            </a:custGeom>
            <a:noFill/>
            <a:ln w="1905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1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97799" y="4653136"/>
            <a:ext cx="721995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600" b="1" dirty="0">
                <a:latin typeface="Arial" pitchFamily="34" charset="0"/>
                <a:cs typeface="Arial" pitchFamily="34" charset="0"/>
              </a:rPr>
              <a:t>Ольга Александровна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Беляева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главный научный сотрудник отдела гражданского законодательства и процесса, заведующий кафедрой частноправовых дисциплин Института законодательства и сравнительного правоведения при Правительстве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Федерации, доктор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юридических наук, профессор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РАН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4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131" y="44624"/>
            <a:ext cx="7406333" cy="103487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Годовой отчет о закупках у субъектов МСП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4038600" cy="201613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340768"/>
            <a:ext cx="4042792" cy="3561259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Отчет должны составлять все заказчики, осуществляющие </a:t>
            </a:r>
            <a:r>
              <a:rPr lang="ru-RU" sz="2000" dirty="0" smtClean="0"/>
              <a:t>закупки, кроме заказчиков – СМСП;</a:t>
            </a:r>
            <a:endParaRPr lang="ru-RU" sz="2000" dirty="0"/>
          </a:p>
          <a:p>
            <a:r>
              <a:rPr lang="ru-RU" sz="2000" dirty="0"/>
              <a:t>Отчет размещается не позднее 1-го февраля года, следующего за </a:t>
            </a:r>
            <a:r>
              <a:rPr lang="ru-RU" sz="2000" dirty="0" smtClean="0"/>
              <a:t>отчетным;</a:t>
            </a:r>
          </a:p>
          <a:p>
            <a:r>
              <a:rPr lang="ru-RU" sz="2000" dirty="0" smtClean="0"/>
              <a:t>Требования к отчету и его форма утверждены постановлением Правительства РФ от 11.12.2014 № 1352.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Как составить годовой отчет о закупках у субъектов МСП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5688632" cy="5040560"/>
          </a:xfrm>
        </p:spPr>
        <p:txBody>
          <a:bodyPr>
            <a:normAutofit/>
          </a:bodyPr>
          <a:lstStyle/>
          <a:p>
            <a:r>
              <a:rPr lang="ru-RU" sz="1800" dirty="0"/>
              <a:t>Годовой отчет нужно создать в личном кабинете ЕИС, заполняя предусмотренные графы отчета. Однако функционалом системы предусмотрена загрузка отдельного файла с </a:t>
            </a:r>
            <a:r>
              <a:rPr lang="ru-RU" sz="1800" dirty="0" smtClean="0"/>
              <a:t>отчетом;</a:t>
            </a:r>
          </a:p>
          <a:p>
            <a:r>
              <a:rPr lang="ru-RU" sz="1800" dirty="0" smtClean="0"/>
              <a:t>Для </a:t>
            </a:r>
            <a:r>
              <a:rPr lang="ru-RU" sz="1800" dirty="0"/>
              <a:t>расчета годового объема закупок у СМСП нужно учитывать объем оплаты в текущем году. Речь идет и о договорах со сроком исполнения более одного календарного года, в частности заключенных в предыдущие </a:t>
            </a:r>
            <a:r>
              <a:rPr lang="ru-RU" sz="1800" dirty="0" smtClean="0"/>
              <a:t>периоды.</a:t>
            </a:r>
          </a:p>
          <a:p>
            <a:r>
              <a:rPr lang="ru-RU" sz="1800" dirty="0" smtClean="0"/>
              <a:t>За </a:t>
            </a:r>
            <a:r>
              <a:rPr lang="ru-RU" sz="1800" dirty="0"/>
              <a:t>просрочку или неразмещение, равно как и за указание недостоверных сведений в отчете, </a:t>
            </a:r>
            <a:r>
              <a:rPr lang="ru-RU" sz="1800" dirty="0" smtClean="0"/>
              <a:t>положение </a:t>
            </a:r>
            <a:r>
              <a:rPr lang="ru-RU" sz="1800" dirty="0"/>
              <a:t>о закупках признается неразмещенным и </a:t>
            </a:r>
            <a:r>
              <a:rPr lang="ru-RU" sz="1800" dirty="0" smtClean="0"/>
              <a:t>заказчик до </a:t>
            </a:r>
            <a:r>
              <a:rPr lang="ru-RU" sz="1800" dirty="0"/>
              <a:t>конца года </a:t>
            </a:r>
            <a:r>
              <a:rPr lang="ru-RU" sz="1800" dirty="0" smtClean="0"/>
              <a:t>будет обязан осуществлять </a:t>
            </a:r>
            <a:r>
              <a:rPr lang="ru-RU" sz="1800" dirty="0"/>
              <a:t>закупки по основным </a:t>
            </a:r>
            <a:r>
              <a:rPr lang="ru-RU" sz="1800" dirty="0" smtClean="0"/>
              <a:t>правилам Закона № 44-ФЗ.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48706"/>
            <a:ext cx="2314599" cy="1735949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15852" y="285293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sz="24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5410944" cy="500141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Ежемесячный отчет о заключенных договорах (все заказчики);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Ежегодный отчет о закупках у субъектов малого и среднего предпринимательства (все заказчики);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 о закупках продукции машиностроения (заказчики, реализующие инвестиционные проекты);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 и закупках инновационной продукции у субъектов малого и среднего предпринимательства (некоторые заказчики).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2</a:t>
            </a:fld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348881"/>
            <a:ext cx="1841228" cy="189167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Виды отчетности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1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Ежемесячный отчет о заключенных договорах (1)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58" y="1600201"/>
            <a:ext cx="1786969" cy="262088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19872" y="980728"/>
            <a:ext cx="5266928" cy="5145435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Размещается всеми заказчиками;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в отчетном периоде не было осуществлено ни одной закупки, размещение отчета все равно является обязательным (нулевой отчет); см.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письмо Минэкономразвития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России от 07.04.2017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№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Д28и-1827;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Правила заполнения и размещения отчета, а также его форма регулируются Положением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 размещении в единой информационной системе, на официальном сайте такой системы в информационно-телекоммуникационной сети "Интернет" положения о закупке, типового положения о закупке, информации 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закупке (постановление Правительства РФ от 10.09.2012 № 908;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6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42131" y="44624"/>
            <a:ext cx="7550349" cy="1034876"/>
          </a:xfrm>
        </p:spPr>
        <p:txBody>
          <a:bodyPr/>
          <a:lstStyle/>
          <a:p>
            <a:pPr algn="l"/>
            <a:r>
              <a:rPr lang="ru-RU" dirty="0" smtClean="0"/>
              <a:t>Ежемесячный отчет о заключенных договорах (2)</a:t>
            </a:r>
            <a:endParaRPr lang="ru-RU" dirty="0"/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4</a:t>
            </a:fld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268760"/>
            <a:ext cx="2592288" cy="3453558"/>
          </a:xfrm>
        </p:spPr>
      </p:pic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9F4738D6-6421-45F2-BBBA-07DA1BBAB350}"/>
              </a:ext>
            </a:extLst>
          </p:cNvPr>
          <p:cNvSpPr txBox="1">
            <a:spLocks/>
          </p:cNvSpPr>
          <p:nvPr/>
        </p:nvSpPr>
        <p:spPr>
          <a:xfrm>
            <a:off x="467544" y="1628800"/>
            <a:ext cx="4608512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Отчет со сведениями о заключенных договорах формируется в ЕИС автоматически по </a:t>
            </a:r>
            <a:r>
              <a:rPr lang="ru-RU" sz="2000" dirty="0" smtClean="0"/>
              <a:t>установленной форме не позднее 1-го числа месяца, следующего за отчетным;</a:t>
            </a:r>
          </a:p>
          <a:p>
            <a:r>
              <a:rPr lang="ru-RU" sz="2000" dirty="0" smtClean="0"/>
              <a:t>Затем не позднее 10-го числа месяца, следующего за отчетным, отчет дополняется следующими сведениями о закупках, которые не размещаются в ЕИС, и о закупках у единственного поставщика (подрядчика, исполнителя).</a:t>
            </a:r>
            <a:endParaRPr lang="ru-RU" sz="2000" dirty="0"/>
          </a:p>
          <a:p>
            <a:pPr marL="0" indent="0">
              <a:buFont typeface="Arial" panose="020B0604020202020204" pitchFamily="34" charset="0"/>
              <a:buNone/>
            </a:pPr>
            <a:endParaRPr lang="ru-RU" sz="17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2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Ежемесячный отчет о заключенных договорах (3)</a:t>
            </a:r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5</a:t>
            </a:fld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5122" name="Picture 2" descr="C:\Users\гражданский7\Pictures\красные человечки\318-3189169_3d-stick-figure-png-png-download-transparent-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5"/>
            <a:ext cx="3671062" cy="333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415904" y="1138941"/>
            <a:ext cx="38884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Отчет подписывается усиленной </a:t>
            </a:r>
            <a:r>
              <a:rPr lang="ru-RU" sz="2000" dirty="0"/>
              <a:t>квалифицированной электронной подписью уполномоченного лица. В течение одного часа после этого сведения автоматически разместятся в </a:t>
            </a:r>
            <a:r>
              <a:rPr lang="ru-RU" sz="2000" dirty="0" smtClean="0"/>
              <a:t>ЕИС.</a:t>
            </a:r>
          </a:p>
          <a:p>
            <a:endParaRPr lang="ru-RU" sz="2000" dirty="0"/>
          </a:p>
          <a:p>
            <a:r>
              <a:rPr lang="ru-RU" sz="2000" dirty="0"/>
              <a:t>Изменить размещенный отчет можно в порядке, установленном для его формирования и размещения. При этом в ЕИС появится новая редакция сведений о заключенных договорах, в которой будет отражена дата внесения </a:t>
            </a:r>
            <a:r>
              <a:rPr lang="ru-RU" sz="2000" dirty="0" smtClean="0"/>
              <a:t>изменений.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52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Форма ежемесячного отчета о заключенных договорах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3960440" cy="489654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 состоит из следующих разделов: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2900" dirty="0"/>
              <a:t>Сведения о заказчике;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dirty="0"/>
              <a:t>сведения (за месяц) о количестве и об общей стоимости </a:t>
            </a:r>
            <a:r>
              <a:rPr lang="ru-RU" dirty="0" smtClean="0"/>
              <a:t>договоров;</a:t>
            </a:r>
            <a:endParaRPr lang="ru-RU" dirty="0"/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dirty="0"/>
              <a:t>сведения (за месяц) о закупках товаров российского происхождения (в том числе поставленных при выполнении работ, оказании услуг</a:t>
            </a:r>
            <a:r>
              <a:rPr lang="ru-RU" dirty="0" smtClean="0"/>
              <a:t>);</a:t>
            </a:r>
            <a:endParaRPr lang="ru-RU" dirty="0"/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dirty="0" smtClean="0"/>
              <a:t>сведения </a:t>
            </a:r>
            <a:r>
              <a:rPr lang="ru-RU" dirty="0"/>
              <a:t>(за год) о закупках товаров российского происхождения (в том числе поставленных при выполнении работ, оказании услуг</a:t>
            </a:r>
            <a:r>
              <a:rPr lang="ru-RU" dirty="0" smtClean="0"/>
              <a:t>). Этот раздел заполняется в </a:t>
            </a:r>
            <a:r>
              <a:rPr lang="ru-RU" b="1" dirty="0" smtClean="0"/>
              <a:t>декабре </a:t>
            </a:r>
            <a:r>
              <a:rPr lang="ru-RU" dirty="0" smtClean="0"/>
              <a:t>текущего года (!)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40" y="1988840"/>
            <a:ext cx="4038600" cy="2693832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4048" y="5013176"/>
            <a:ext cx="3312368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Постановление Правительства </a:t>
            </a:r>
            <a:r>
              <a:rPr lang="ru-RU" dirty="0"/>
              <a:t>РФ от 03.12.2020 </a:t>
            </a:r>
            <a:r>
              <a:rPr lang="ru-RU" dirty="0" smtClean="0"/>
              <a:t>№ </a:t>
            </a:r>
            <a:r>
              <a:rPr lang="ru-RU" dirty="0"/>
              <a:t>2013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03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131" y="44624"/>
            <a:ext cx="7463533" cy="103487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Ответственность за нарушение срока размещения отчета</a:t>
            </a:r>
            <a:endParaRPr lang="ru-RU" dirty="0"/>
          </a:p>
        </p:txBody>
      </p:sp>
      <p:pic>
        <p:nvPicPr>
          <p:cNvPr id="1026" name="Picture 2" descr="C:\Users\user\Desktop\Данные\Pictures\Картинки для презентаций\Красные человечки\3d-man-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87525"/>
            <a:ext cx="3657600" cy="328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7455" y="6491684"/>
            <a:ext cx="2133600" cy="365125"/>
          </a:xfrm>
        </p:spPr>
        <p:txBody>
          <a:bodyPr/>
          <a:lstStyle/>
          <a:p>
            <a:fld id="{1CDB6798-7760-480F-BBA9-076324E02EF7}" type="slidenum">
              <a:rPr lang="ru-RU" smtClean="0"/>
              <a:t>7</a:t>
            </a:fld>
            <a:endParaRPr lang="ru-RU"/>
          </a:p>
        </p:txBody>
      </p:sp>
      <p:sp>
        <p:nvSpPr>
          <p:cNvPr id="7" name="Объект 5">
            <a:extLst>
              <a:ext uri="{FF2B5EF4-FFF2-40B4-BE49-F238E27FC236}">
                <a16:creationId xmlns="" xmlns:a16="http://schemas.microsoft.com/office/drawing/2014/main" id="{CE57F809-2FA4-4EDE-818B-F9364A2C4683}"/>
              </a:ext>
            </a:extLst>
          </p:cNvPr>
          <p:cNvSpPr txBox="1">
            <a:spLocks/>
          </p:cNvSpPr>
          <p:nvPr/>
        </p:nvSpPr>
        <p:spPr>
          <a:xfrm>
            <a:off x="323528" y="1507435"/>
            <a:ext cx="4968552" cy="46578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Заказчик, нарушивший сроки размещения информации в ЕИС, наказывается штрафом от 10 тыс. до 30 тыс. руб. Должностное </a:t>
            </a:r>
            <a:r>
              <a:rPr lang="ru-RU" sz="1800" dirty="0" smtClean="0"/>
              <a:t>лицо- </a:t>
            </a:r>
            <a:r>
              <a:rPr lang="ru-RU" sz="1800" dirty="0"/>
              <a:t>на сумму от 2 тыс. до 5 тыс. руб.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/>
              <a:t>Н</a:t>
            </a:r>
            <a:r>
              <a:rPr lang="ru-RU" sz="1800" dirty="0" smtClean="0"/>
              <a:t>е </a:t>
            </a:r>
            <a:r>
              <a:rPr lang="ru-RU" sz="1800" dirty="0"/>
              <a:t>оштрафуют, если просрочка вызвана длительными (более одного рабочего дня) техническими неполадками в ЕИС, но при соблюдении двух </a:t>
            </a:r>
            <a:r>
              <a:rPr lang="ru-RU" sz="1800" dirty="0" smtClean="0"/>
              <a:t>условий:</a:t>
            </a:r>
          </a:p>
          <a:p>
            <a:r>
              <a:rPr lang="ru-RU" sz="1800" dirty="0" smtClean="0"/>
              <a:t>успели </a:t>
            </a:r>
            <a:r>
              <a:rPr lang="ru-RU" sz="1800" dirty="0"/>
              <a:t>в срок, установленный для размещения в ЕИС, разместить информацию на своем сайте;</a:t>
            </a:r>
          </a:p>
          <a:p>
            <a:r>
              <a:rPr lang="ru-RU" sz="1800" dirty="0" smtClean="0"/>
              <a:t>разместили </a:t>
            </a:r>
            <a:r>
              <a:rPr lang="ru-RU" sz="1800" dirty="0"/>
              <a:t>информацию в ЕИС в течение одного рабочего дня после устранения неполадок.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800" dirty="0"/>
          </a:p>
          <a:p>
            <a:pPr>
              <a:buFont typeface="Wingdings" panose="05000000000000000000" pitchFamily="2" charset="2"/>
              <a:buChar char="§"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131" y="44624"/>
            <a:ext cx="7406333" cy="103487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Ответственность за неразмещение отчета в ЕИС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4572000" y="2111374"/>
            <a:ext cx="3895344" cy="401510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1800" dirty="0"/>
              <a:t>Нарушение наказывается штрафом от 100 тыс. до 300 тыс. руб. для заказчика и от 30 тыс. до 50 тыс. руб. - для должностного </a:t>
            </a:r>
            <a:r>
              <a:rPr lang="ru-RU" sz="1800" dirty="0" smtClean="0"/>
              <a:t>лица;</a:t>
            </a:r>
          </a:p>
          <a:p>
            <a:r>
              <a:rPr lang="ru-RU" sz="1800" dirty="0" smtClean="0"/>
              <a:t>Формальный состав правонарушения.</a:t>
            </a:r>
            <a:endParaRPr lang="ru-RU" sz="1800" dirty="0"/>
          </a:p>
        </p:txBody>
      </p:sp>
      <p:pic>
        <p:nvPicPr>
          <p:cNvPr id="2051" name="Picture 3" descr="C:\Users\user\Desktop\Данные\Pictures\Картинки для презентаций\Красные человечки\kartinkijane.ru-516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11374"/>
            <a:ext cx="3511550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7455" y="6491684"/>
            <a:ext cx="2133600" cy="365125"/>
          </a:xfrm>
        </p:spPr>
        <p:txBody>
          <a:bodyPr/>
          <a:lstStyle/>
          <a:p>
            <a:fld id="{1CDB6798-7760-480F-BBA9-076324E02E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6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Личная заинтересованность в результатах закупки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Физическое лицо подает заявку;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Физическое лицо состоит в штате организации, подавшей заявку;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Физическое лицо в отношении организации, подавшей заявку, является:</a:t>
            </a: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600" indent="-702000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участником (акционером);</a:t>
            </a:r>
          </a:p>
          <a:p>
            <a:pPr marL="633600" indent="-702000"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уководителем;</a:t>
            </a:r>
          </a:p>
          <a:p>
            <a:pPr marL="633600" indent="-702000"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леном органа управления;</a:t>
            </a:r>
          </a:p>
          <a:p>
            <a:pPr marL="633600" indent="-702000">
              <a:buFont typeface="Wingdings" panose="05000000000000000000" pitchFamily="2" charset="2"/>
              <a:buChar char="q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редитором.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7823"/>
            <a:ext cx="4038600" cy="2690717"/>
          </a:xfrm>
        </p:spPr>
      </p:pic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6798-7760-480F-BBA9-076324E02E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3995</TotalTime>
  <Words>745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Виды отчетности</vt:lpstr>
      <vt:lpstr>Ежемесячный отчет о заключенных договорах (1)</vt:lpstr>
      <vt:lpstr>Ежемесячный отчет о заключенных договорах (2)</vt:lpstr>
      <vt:lpstr>Ежемесячный отчет о заключенных договорах (3)</vt:lpstr>
      <vt:lpstr>Форма ежемесячного отчета о заключенных договорах</vt:lpstr>
      <vt:lpstr>Ответственность за нарушение срока размещения отчета</vt:lpstr>
      <vt:lpstr>Ответственность за неразмещение отчета в ЕИС</vt:lpstr>
      <vt:lpstr>Личная заинтересованность в результатах закупки</vt:lpstr>
      <vt:lpstr>Годовой отчет о закупках у субъектов МСП</vt:lpstr>
      <vt:lpstr>Как составить годовой отчет о закупках у субъектов МСП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Kirilin Andrew</dc:creator>
  <cp:lastModifiedBy>отд. гражданского зак-ва 7</cp:lastModifiedBy>
  <cp:revision>492</cp:revision>
  <cp:lastPrinted>2012-04-09T16:47:57Z</cp:lastPrinted>
  <dcterms:created xsi:type="dcterms:W3CDTF">2012-04-09T12:09:59Z</dcterms:created>
  <dcterms:modified xsi:type="dcterms:W3CDTF">2023-05-17T07:44:29Z</dcterms:modified>
</cp:coreProperties>
</file>