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9" r:id="rId3"/>
    <p:sldId id="320" r:id="rId4"/>
    <p:sldId id="316" r:id="rId5"/>
    <p:sldId id="309" r:id="rId6"/>
    <p:sldId id="313" r:id="rId7"/>
    <p:sldId id="312" r:id="rId8"/>
    <p:sldId id="314" r:id="rId9"/>
    <p:sldId id="318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087"/>
    <a:srgbClr val="1A8AC2"/>
    <a:srgbClr val="D1E9C1"/>
    <a:srgbClr val="A7D488"/>
    <a:srgbClr val="92C96D"/>
    <a:srgbClr val="6CAE3F"/>
    <a:srgbClr val="5D9636"/>
    <a:srgbClr val="9DD07A"/>
    <a:srgbClr val="B6DC9C"/>
    <a:srgbClr val="82C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7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4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2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81CB-372F-4B08-A39B-AF3D33FE9BA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2691403"/>
            <a:ext cx="11692833" cy="1372638"/>
          </a:xfrm>
        </p:spPr>
        <p:txBody>
          <a:bodyPr>
            <a:noAutofit/>
          </a:bodyPr>
          <a:lstStyle/>
          <a:p>
            <a:pPr marL="15968" marR="6387" algn="ctr">
              <a:spcBef>
                <a:spcPts val="126"/>
              </a:spcBef>
            </a:pP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МЕТОДИЧЕСКИЙ ВЕБИНАР ПО ТЕМЕ: </a:t>
            </a:r>
            <a:br>
              <a:rPr lang="ru-RU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«ОБЗОР ТИПОВЫХ ОШИБОК И НАРУШЕНИЙ ПРИ ПРОВЕДЕНИИ ЗАКУПОК ПО 44-ФЗ</a:t>
            </a:r>
            <a:r>
              <a:rPr lang="ru-RU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endParaRPr lang="ru-RU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22698" y="4177728"/>
            <a:ext cx="7546605" cy="2984"/>
          </a:xfrm>
          <a:prstGeom prst="line">
            <a:avLst/>
          </a:prstGeom>
          <a:ln w="47625" cmpd="dbl">
            <a:solidFill>
              <a:srgbClr val="1260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4"/>
          <p:cNvSpPr txBox="1">
            <a:spLocks/>
          </p:cNvSpPr>
          <p:nvPr/>
        </p:nvSpPr>
        <p:spPr>
          <a:xfrm>
            <a:off x="382246" y="331710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Агентство государственных закупок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Ульяновской области</a:t>
            </a:r>
            <a:endParaRPr lang="ru-RU" sz="3200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6327246"/>
            <a:ext cx="9432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Ульяновск,  </a:t>
            </a:r>
            <a:r>
              <a:rPr lang="ru-RU" altLang="ru-RU" sz="20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2023</a:t>
            </a:r>
            <a:endParaRPr lang="ru-RU" altLang="ru-RU" sz="2000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8"/>
          <a:stretch/>
        </p:blipFill>
        <p:spPr>
          <a:xfrm flipV="1">
            <a:off x="-1" y="-1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435" y="250162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ОБЩИЕ ПОКАЗАТЕЛИ ПО ЖАЛОБАМ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18589"/>
              </p:ext>
            </p:extLst>
          </p:nvPr>
        </p:nvGraphicFramePr>
        <p:xfrm>
          <a:off x="630765" y="1988274"/>
          <a:ext cx="10930467" cy="4485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775979"/>
                <a:gridCol w="849949"/>
                <a:gridCol w="1817890"/>
                <a:gridCol w="1278811"/>
                <a:gridCol w="1251581"/>
                <a:gridCol w="1555668"/>
                <a:gridCol w="1335947"/>
                <a:gridCol w="2064642"/>
              </a:tblGrid>
              <a:tr h="136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  <a:endParaRPr lang="ru-RU" sz="16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Обжалуемые </a:t>
                      </a:r>
                      <a:r>
                        <a:rPr lang="ru-RU" sz="16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действия</a:t>
                      </a:r>
                      <a:endParaRPr lang="ru-RU" sz="16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Подано</a:t>
                      </a:r>
                      <a:endParaRPr lang="ru-RU" sz="16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Отозвано</a:t>
                      </a:r>
                      <a:endParaRPr lang="ru-RU" sz="16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Обоснованно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Необоснованно</a:t>
                      </a:r>
                      <a:endParaRPr lang="ru-RU" sz="16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полностью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частично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1.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ФАС России</a:t>
                      </a:r>
                      <a:endParaRPr lang="ru-RU" sz="1600" b="1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1.1.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Действия комиссии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2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1.2.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Действия заказчика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4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Ульяновское УФАС</a:t>
                      </a:r>
                      <a:endParaRPr lang="ru-RU" sz="1600" b="1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2.1.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Действия заказчика всего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35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</a:t>
                      </a:r>
                      <a:endParaRPr lang="ru-RU" sz="1600" b="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2.1.1.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том числе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государственные заказчики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</a:t>
                      </a:r>
                      <a:endParaRPr lang="ru-RU" sz="1600" b="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2.1.2.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муниципальные заказчики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endParaRPr lang="ru-RU" sz="1600" b="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2.2.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Действия комиссии всего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</a:t>
                      </a:r>
                      <a:endParaRPr lang="ru-RU" sz="1600" b="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2.2.1.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том числе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действия комиссии гос. заказчика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</a:t>
                      </a:r>
                      <a:endParaRPr lang="ru-RU" sz="1600" b="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8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2.2.2.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действия комиссии </a:t>
                      </a:r>
                      <a:r>
                        <a:rPr lang="ru-RU" sz="1600" dirty="0" err="1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</a:t>
                      </a: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 заказчика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600" b="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Итого: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67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60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44 (72%)</a:t>
                      </a:r>
                      <a:endParaRPr lang="ru-RU" sz="16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3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8"/>
          <a:stretch/>
        </p:blipFill>
        <p:spPr>
          <a:xfrm flipV="1">
            <a:off x="-1" y="-1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82" y="257554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ПОКАЗАТЕЛИ ПО ЖАЛОБАМ В РАЗРЕЗЕ ГРБС 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11192"/>
              </p:ext>
            </p:extLst>
          </p:nvPr>
        </p:nvGraphicFramePr>
        <p:xfrm>
          <a:off x="613833" y="1490099"/>
          <a:ext cx="10964331" cy="502159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58800"/>
                <a:gridCol w="3251200"/>
                <a:gridCol w="1168400"/>
                <a:gridCol w="1126066"/>
                <a:gridCol w="1354667"/>
                <a:gridCol w="1413933"/>
                <a:gridCol w="1270000"/>
                <a:gridCol w="821265"/>
              </a:tblGrid>
              <a:tr h="585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п/п</a:t>
                      </a:r>
                      <a:endParaRPr lang="ru-RU" sz="1400" u="none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ГРБС</a:t>
                      </a:r>
                      <a:endParaRPr lang="ru-RU" sz="1400" u="none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Подано 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жалоб</a:t>
                      </a:r>
                      <a:endParaRPr lang="ru-RU" sz="1400" u="none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</a:t>
                      </a:r>
                      <a:endParaRPr lang="ru-RU" sz="1400" u="none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Отозвано</a:t>
                      </a:r>
                      <a:endParaRPr lang="ru-RU" sz="1400" u="none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Рассмотрено</a:t>
                      </a:r>
                      <a:endParaRPr lang="ru-RU" sz="1400" u="none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</a:t>
                      </a:r>
                      <a:r>
                        <a:rPr lang="ru-RU" sz="1400" u="none" dirty="0" err="1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т.ч</a:t>
                      </a:r>
                      <a:r>
                        <a:rPr lang="ru-RU" sz="14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 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обосновано</a:t>
                      </a:r>
                      <a:endParaRPr lang="ru-RU" sz="14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</a:t>
                      </a:r>
                      <a:endParaRPr lang="ru-RU" sz="1400" u="none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193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Итого</a:t>
                      </a:r>
                      <a:endParaRPr lang="ru-RU" sz="1600" b="1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67</a:t>
                      </a:r>
                      <a:endParaRPr lang="ru-RU" sz="1600" b="1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  <a:endParaRPr lang="ru-RU" sz="1600" b="1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600" b="1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</a:t>
                      </a:r>
                      <a:endParaRPr lang="ru-RU" sz="1600" b="1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</a:t>
                      </a:r>
                      <a:endParaRPr lang="ru-RU" sz="1600" b="1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</a:t>
                      </a:r>
                      <a:endParaRPr lang="ru-RU" sz="1600" b="1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err="1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Минпросвещения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37,5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Минстрой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Минздрав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16,5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40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Минтранс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172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err="1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Минкульт</a:t>
                      </a:r>
                      <a:r>
                        <a:rPr lang="ru-RU" sz="160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1,5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Правительство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1,5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Минмолодежи</a:t>
                      </a:r>
                      <a:endParaRPr lang="ru-RU" sz="16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FF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8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Минфин</a:t>
                      </a:r>
                      <a:endParaRPr lang="ru-RU" sz="16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FF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err="1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Миниэкономразвития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err="1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Минспорт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Минприроды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Минсельхоз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err="1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Минимущества</a:t>
                      </a:r>
                      <a:r>
                        <a:rPr lang="ru-RU" sz="1600" u="none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и архитектуры </a:t>
                      </a:r>
                      <a:endParaRPr lang="ru-RU" sz="1600" u="none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err="1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Минсоцразвития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125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Прочие </a:t>
                      </a:r>
                      <a:r>
                        <a:rPr lang="ru-RU" sz="160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заказчики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4,5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  <a:tr h="177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  <a:endParaRPr lang="ru-RU" sz="1600" b="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Муниципальные образования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600" u="none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600" u="none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</a:t>
                      </a:r>
                      <a:endParaRPr lang="ru-RU" sz="1600" u="none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5937" marR="6593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2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8"/>
          <a:stretch/>
        </p:blipFill>
        <p:spPr>
          <a:xfrm flipV="1">
            <a:off x="-1" y="-1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435" y="250162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ПЛАНИРОВАНИЕ ЗАКУПОК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62924"/>
              </p:ext>
            </p:extLst>
          </p:nvPr>
        </p:nvGraphicFramePr>
        <p:xfrm>
          <a:off x="-2" y="2150007"/>
          <a:ext cx="12192001" cy="38551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0894"/>
                <a:gridCol w="3021241"/>
                <a:gridCol w="8669866"/>
              </a:tblGrid>
              <a:tr h="596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  <a:endParaRPr lang="ru-RU" sz="2000" dirty="0" smtClean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Нарушение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Краткое описание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7145">
                <a:tc row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1.</a:t>
                      </a:r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</a:t>
                      </a: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определении и обосновании НМЦК</a:t>
                      </a:r>
                      <a:endParaRPr lang="ru-RU" sz="20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just">
                        <a:buFontTx/>
                        <a:buNone/>
                      </a:pPr>
                      <a:endParaRPr lang="ru-RU" sz="20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объём закупки не соответствует реальным потребностям заказчика или установленным нормативам;</a:t>
                      </a:r>
                      <a:endParaRPr lang="ru-RU" sz="2000" baseline="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/>
                </a:tc>
              </a:tr>
              <a:tr h="433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не направление заказчиком КП пяти поставщикам;</a:t>
                      </a:r>
                      <a:endParaRPr lang="ru-RU" sz="20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ru-RU" sz="20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планирование закупки неоднородных товаров;</a:t>
                      </a:r>
                      <a:endParaRPr lang="ru-RU" sz="20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ru-RU" sz="20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использование</a:t>
                      </a: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для определения НМЦК </a:t>
                      </a: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КП с ценовыми предложениями, значительно превышающими рыночные цены;</a:t>
                      </a:r>
                      <a:endParaRPr lang="ru-RU" sz="20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ru-RU" sz="20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не использование способа минимального ценового предложения в целях экономии бюджетных средств;</a:t>
                      </a:r>
                      <a:endParaRPr lang="ru-RU" sz="20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ru-RU" sz="20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использование для определения НМЦК К</a:t>
                      </a: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</a:t>
                      </a: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, содержащих информацию, не соответствующую требованиям запроса</a:t>
                      </a: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 части</a:t>
                      </a: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характеристик ТРУ</a:t>
                      </a:r>
                      <a:endParaRPr lang="ru-RU" sz="20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3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702" y="362588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ЗАЯВКА НА ЗАКУПКУ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618813"/>
              </p:ext>
            </p:extLst>
          </p:nvPr>
        </p:nvGraphicFramePr>
        <p:xfrm>
          <a:off x="0" y="1675714"/>
          <a:ext cx="12192001" cy="48499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1"/>
                <a:gridCol w="2658533"/>
                <a:gridCol w="5689599"/>
                <a:gridCol w="3437468"/>
              </a:tblGrid>
              <a:tr h="399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  <a:endParaRPr lang="ru-RU" sz="2000" dirty="0" smtClean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Нарушение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Краткое описание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615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1.</a:t>
                      </a:r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000" kern="12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«Заточка» закупки под конкретного</a:t>
                      </a:r>
                      <a:r>
                        <a:rPr lang="ru-RU" sz="2000" kern="12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производителя</a:t>
                      </a:r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включение характеристик,  указывающих на конкретного производителя и (или) отсутствие обоснования использования </a:t>
                      </a:r>
                      <a:r>
                        <a:rPr lang="ru-RU" sz="2000" kern="1200" dirty="0" err="1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допхарактеристик</a:t>
                      </a:r>
                      <a:r>
                        <a:rPr lang="ru-RU" sz="2000" kern="12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решение № 073/06/106-295/2023 от 23.05.2023 </a:t>
                      </a:r>
                    </a:p>
                  </a:txBody>
                  <a:tcPr/>
                </a:tc>
              </a:tr>
              <a:tr h="656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использование характеристик, непредусмотренных законодательством о стандартизации и техническом регулировании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решение Новосибирского УФАС № 054/06/33-1398/2022 от 16.08.2022</a:t>
                      </a:r>
                    </a:p>
                  </a:txBody>
                  <a:tcPr/>
                </a:tc>
              </a:tr>
              <a:tr h="30922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</a:t>
                      </a:r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Нарушения правил применения КТРУ (ПП</a:t>
                      </a: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РФ № 145 и № 878)</a:t>
                      </a:r>
                      <a:endParaRPr lang="ru-RU" sz="20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не</a:t>
                      </a: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использование характеристик позиции КТРУ;</a:t>
                      </a:r>
                      <a:endParaRPr lang="ru-RU" sz="2000" baseline="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Еврейского УФАС </a:t>
                      </a:r>
                      <a:b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079/06/106-02/2023 от 15.02.2023</a:t>
                      </a:r>
                    </a:p>
                  </a:txBody>
                  <a:tcPr marL="68580" marR="68580" marT="0" marB="0"/>
                </a:tc>
              </a:tr>
              <a:tr h="484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выбор кода ОКПД2 при наличии соответствующей позиции КТРУ;</a:t>
                      </a:r>
                      <a:endParaRPr lang="ru-RU" sz="2000" baseline="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№ 073/06/34-374/2021 от 30.06.2021</a:t>
                      </a:r>
                    </a:p>
                  </a:txBody>
                  <a:tcPr marL="68580" marR="68580" marT="0" marB="0"/>
                </a:tc>
              </a:tr>
              <a:tr h="507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при использовании позиции КТРУ указание </a:t>
                      </a:r>
                      <a:r>
                        <a:rPr lang="ru-RU" sz="2000" dirty="0" err="1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допхарактеристик</a:t>
                      </a: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(при наличии запрета</a:t>
                      </a: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по ПП РФ № 878)</a:t>
                      </a:r>
                      <a:endParaRPr lang="ru-RU" sz="20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№ 073/06/64-613/2021 от 10.11.2021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1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702" y="362588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ЗАЯВКА НА ЗАКУПКУ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38585"/>
              </p:ext>
            </p:extLst>
          </p:nvPr>
        </p:nvGraphicFramePr>
        <p:xfrm>
          <a:off x="-1" y="2617331"/>
          <a:ext cx="12192001" cy="34478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1"/>
                <a:gridCol w="2658533"/>
                <a:gridCol w="5689599"/>
                <a:gridCol w="3437468"/>
              </a:tblGrid>
              <a:tr h="399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  <a:endParaRPr lang="ru-RU" sz="2000" dirty="0" smtClean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Нарушение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Краткое описание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7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3.</a:t>
                      </a:r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Установление несоответствующих требований в порядке оценки заявок при закупке охранных услуг</a:t>
                      </a:r>
                      <a:endParaRPr lang="ru-RU" sz="20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указание по</a:t>
                      </a: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детализирующему показателю договоров (контрактов) на оказание услуг вооруженной физической охраны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№ 073/06/106-314/2023 от 30.05.2023</a:t>
                      </a:r>
                    </a:p>
                  </a:txBody>
                  <a:tcPr marL="68580" marR="68580" marT="0" marB="0"/>
                </a:tc>
              </a:tr>
              <a:tr h="777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4.</a:t>
                      </a:r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Нарушение описания объекта закупки</a:t>
                      </a:r>
                      <a:endParaRPr lang="ru-RU" sz="20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объединение в одну закупку разных видов работ (по капитальному ремонту,  ремонту и содержанию автомобильных дорог)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20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 № 073/06/106-142/2023 от 28.03.2023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8"/>
          <a:stretch/>
        </p:blipFill>
        <p:spPr>
          <a:xfrm flipV="1">
            <a:off x="-1" y="-1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435" y="250162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РАБОТА КОМИССИИ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26074"/>
              </p:ext>
            </p:extLst>
          </p:nvPr>
        </p:nvGraphicFramePr>
        <p:xfrm>
          <a:off x="8466" y="2372387"/>
          <a:ext cx="12183534" cy="291741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7062"/>
                <a:gridCol w="2916472"/>
                <a:gridCol w="5884334"/>
                <a:gridCol w="3005666"/>
              </a:tblGrid>
              <a:tr h="596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  <a:endParaRPr lang="ru-RU" sz="2000" dirty="0" smtClean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Нарушение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Краткое описание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0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7145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1.</a:t>
                      </a:r>
                      <a:endParaRPr lang="ru-RU" sz="20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Необоснованный допуск либо отказ заявки участника</a:t>
                      </a:r>
                      <a:endParaRPr lang="ru-RU" sz="20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игнорирование требований ПП</a:t>
                      </a: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РФ по национальному режиму (необоснованный допуск или отклонение заявки)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№ 073/06/106-202/2023 от 17.04.2023;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№ 073/06/106-116/2023 от 13.03.2023</a:t>
                      </a:r>
                    </a:p>
                  </a:txBody>
                  <a:tcPr marL="68580" marR="68580" marT="0" marB="0"/>
                </a:tc>
              </a:tr>
              <a:tr h="10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допуск несоответствующих заявок участников при выявлении ошибок/опечаток в извещении </a:t>
                      </a:r>
                      <a:endParaRPr lang="ru-RU" sz="20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Ставропольского УФАС № 026/06/67-1290/2021 от 03.06.2021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8"/>
          <a:stretch/>
        </p:blipFill>
        <p:spPr>
          <a:xfrm flipV="1">
            <a:off x="-1" y="-1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435" y="250162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РАБОТА КОМИССИИ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00306"/>
              </p:ext>
            </p:extLst>
          </p:nvPr>
        </p:nvGraphicFramePr>
        <p:xfrm>
          <a:off x="0" y="1657497"/>
          <a:ext cx="12192001" cy="487352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7324"/>
                <a:gridCol w="2918499"/>
                <a:gridCol w="5888423"/>
                <a:gridCol w="3007755"/>
              </a:tblGrid>
              <a:tr h="596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  <a:endParaRPr lang="ru-RU" sz="1900" dirty="0" smtClean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Нарушение</a:t>
                      </a:r>
                      <a:endParaRPr lang="ru-RU" sz="19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Краткое описание</a:t>
                      </a:r>
                      <a:endParaRPr lang="ru-RU" sz="19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19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 rowSpan="5"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</a:t>
                      </a:r>
                      <a:endParaRPr lang="ru-RU" sz="19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Ненадлежащее выполнение</a:t>
                      </a:r>
                      <a:r>
                        <a:rPr lang="ru-RU" sz="19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обязанности либо неиспользование права проверки заявки участника закупки на соответствие требованиям</a:t>
                      </a: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и, установленным  в извещении (ч. 8 ст. 31 </a:t>
                      </a:r>
                      <a:b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Закона 44-ФЗ)</a:t>
                      </a:r>
                      <a:endParaRPr lang="ru-RU" sz="19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2714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71463" algn="l"/>
                          <a:tab pos="719138" algn="l"/>
                        </a:tabLst>
                        <a:defRPr/>
                      </a:pP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характеристики товара отличаются от характеристик, зарегистрированных в реестре;</a:t>
                      </a:r>
                      <a:endParaRPr lang="ru-RU" sz="19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№ 073/06/106-615/2022 от 09.11.2022</a:t>
                      </a: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не осуществление проверки лицензий/записи в реестре лицензий/выписка из реестра лицензий;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Магаданского УФАС № 049/06/50-25/2023 от 06.03.2023</a:t>
                      </a: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не осуществление проверки информации об участники закупке в едином реестре сведений о СРО на сайте НОСТРОЙ;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решение Воронежского УФАС №</a:t>
                      </a:r>
                      <a:r>
                        <a:rPr lang="ru-RU" sz="19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036/06/49-413/2023 от 10.03.2023</a:t>
                      </a: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не соответствие характеристик товара,</a:t>
                      </a:r>
                      <a:r>
                        <a:rPr lang="ru-RU" sz="1900" baseline="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установленным характеристикам в РУ, инструкции, паспорте качества </a:t>
                      </a:r>
                      <a:r>
                        <a:rPr lang="ru-RU" sz="1900" baseline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 т.д.;</a:t>
                      </a:r>
                      <a:endParaRPr lang="ru-RU" sz="19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решение </a:t>
                      </a:r>
                      <a:r>
                        <a:rPr lang="ru-RU" sz="1900" kern="12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№ 073/06/106-99/2023 от 06.03.2023</a:t>
                      </a:r>
                      <a:endParaRPr lang="ru-RU" sz="19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оператор ЭТП не осуществляет оценку информации и документов участников на предмет соответствия требованиям ПП РФ № 2571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u="none" strike="noStrike" kern="1200" baseline="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решение ФАС России </a:t>
                      </a:r>
                      <a:br>
                        <a:rPr lang="ru-RU" sz="1900" b="0" i="0" u="none" strike="noStrike" kern="1200" baseline="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900" b="0" i="0" u="none" strike="noStrike" kern="1200" baseline="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№ П-220/22 от 20.06.2022</a:t>
                      </a:r>
                      <a:endParaRPr lang="ru-RU" sz="19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1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702" y="362588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ИСПОЛНЕНИЕ КОНТРАКТА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18234"/>
              </p:ext>
            </p:extLst>
          </p:nvPr>
        </p:nvGraphicFramePr>
        <p:xfrm>
          <a:off x="0" y="2132109"/>
          <a:ext cx="12191999" cy="41135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2609"/>
                <a:gridCol w="2819854"/>
                <a:gridCol w="8939536"/>
              </a:tblGrid>
              <a:tr h="45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  <a:endParaRPr lang="ru-RU" sz="1800" dirty="0" smtClean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Нарушение</a:t>
                      </a:r>
                      <a:endParaRPr lang="ru-RU" sz="18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26087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Краткое описание</a:t>
                      </a:r>
                      <a:endParaRPr lang="ru-RU" sz="1800" dirty="0">
                        <a:solidFill>
                          <a:srgbClr val="126087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6711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1.</a:t>
                      </a:r>
                      <a:endParaRPr lang="ru-RU" sz="18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Приёмка и оплата</a:t>
                      </a:r>
                      <a:r>
                        <a:rPr lang="ru-RU" sz="18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ТРУ</a:t>
                      </a:r>
                      <a:endParaRPr lang="ru-RU" sz="18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приёмка </a:t>
                      </a:r>
                      <a:r>
                        <a:rPr lang="ru-RU" sz="18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ТРУ или отдельного этапа исполнения контракта в случае их несоответствия условиям </a:t>
                      </a: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контракта;</a:t>
                      </a:r>
                      <a:endParaRPr lang="ru-RU" sz="18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п</a:t>
                      </a: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риёмка и оплата фактически невыполненных работ;</a:t>
                      </a:r>
                      <a:endParaRPr lang="ru-RU" sz="18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нарушение срока и порядка оплаты ТРУ;</a:t>
                      </a:r>
                      <a:endParaRPr lang="ru-RU" sz="18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п</a:t>
                      </a: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риёмка и оплата работ, непредусмотренных контрактом (замена работ без внесения изменений в проектную документацию)</a:t>
                      </a:r>
                      <a:endParaRPr lang="ru-RU" sz="18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18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</a:t>
                      </a:r>
                      <a:endParaRPr lang="ru-RU" sz="18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Неприменение условий допуска (приказ</a:t>
                      </a:r>
                      <a:r>
                        <a:rPr lang="ru-RU" sz="1800" kern="12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№ 126н)</a:t>
                      </a:r>
                      <a:endParaRPr lang="ru-RU" sz="1800" dirty="0" smtClean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не снижение</a:t>
                      </a:r>
                      <a:r>
                        <a:rPr lang="ru-RU" sz="1800" kern="12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цены контракт на 15/20%</a:t>
                      </a:r>
                      <a:endParaRPr lang="ru-RU" sz="18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80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1A8AC2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3.</a:t>
                      </a:r>
                      <a:endParaRPr lang="ru-RU" sz="1800" dirty="0">
                        <a:solidFill>
                          <a:srgbClr val="1A8AC2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Порядок ведения реестра контрактов (ст</a:t>
                      </a:r>
                      <a:r>
                        <a:rPr lang="ru-RU" sz="18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 103 </a:t>
                      </a: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Закона № </a:t>
                      </a:r>
                      <a:r>
                        <a:rPr lang="ru-RU" sz="18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44-ФЗ, </a:t>
                      </a: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ПП РФ № 60)</a:t>
                      </a:r>
                      <a:endParaRPr lang="ru-RU" sz="18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</a:t>
                      </a:r>
                      <a:r>
                        <a:rPr lang="ru-RU" sz="1800" dirty="0" err="1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еразмещение</a:t>
                      </a: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или нарушение сроков размещения заказчиками </a:t>
                      </a: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информации/сведений </a:t>
                      </a:r>
                      <a:r>
                        <a:rPr lang="ru-RU" sz="18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 заключении, изменении, расторжении исполнении </a:t>
                      </a: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контрактов в </a:t>
                      </a:r>
                      <a:r>
                        <a:rPr lang="ru-RU" sz="1800" dirty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реестре </a:t>
                      </a:r>
                      <a:r>
                        <a:rPr lang="ru-RU" sz="1800" dirty="0" smtClean="0">
                          <a:solidFill>
                            <a:srgbClr val="1A8AC2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контрактов </a:t>
                      </a:r>
                      <a:endParaRPr lang="ru-RU" sz="1800" dirty="0">
                        <a:solidFill>
                          <a:srgbClr val="1A8AC2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4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5231</TotalTime>
  <Words>798</Words>
  <Application>Microsoft Office PowerPoint</Application>
  <PresentationFormat>Широкоэкранный</PresentationFormat>
  <Paragraphs>293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PT Astra Serif</vt:lpstr>
      <vt:lpstr>Times New Roman</vt:lpstr>
      <vt:lpstr>Тема Office</vt:lpstr>
      <vt:lpstr> МЕТОДИЧЕСКИЙ ВЕБИНАР ПО ТЕМЕ:  «ОБЗОР ТИПОВЫХ ОШИБОК И НАРУШЕНИЙ ПРИ ПРОВЕДЕНИИ ЗАКУПОК ПО 44-ФЗ»</vt:lpstr>
      <vt:lpstr>ОБЩИЕ ПОКАЗАТЕЛИ ПО ЖАЛОБАМ</vt:lpstr>
      <vt:lpstr>ПОКАЗАТЕЛИ ПО ЖАЛОБАМ В РАЗРЕЗЕ ГРБС </vt:lpstr>
      <vt:lpstr>ПЛАНИРОВАНИЕ ЗАКУПОК</vt:lpstr>
      <vt:lpstr>ЗАЯВКА НА ЗАКУПКУ</vt:lpstr>
      <vt:lpstr>ЗАЯВКА НА ЗАКУПКУ</vt:lpstr>
      <vt:lpstr>РАБОТА КОМИССИИ</vt:lpstr>
      <vt:lpstr>РАБОТА КОМИССИИ</vt:lpstr>
      <vt:lpstr>ИСПОЛНЕНИЕ КОНТРАКТА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Ульянова Ксения Игоревна</dc:creator>
  <cp:lastModifiedBy>Ульянова Ксения Игоревна</cp:lastModifiedBy>
  <cp:revision>369</cp:revision>
  <cp:lastPrinted>2023-02-02T08:05:32Z</cp:lastPrinted>
  <dcterms:created xsi:type="dcterms:W3CDTF">2022-06-09T10:21:49Z</dcterms:created>
  <dcterms:modified xsi:type="dcterms:W3CDTF">2023-07-06T10:59:43Z</dcterms:modified>
</cp:coreProperties>
</file>