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6" r:id="rId3"/>
    <p:sldId id="321" r:id="rId4"/>
    <p:sldId id="309" r:id="rId5"/>
    <p:sldId id="319" r:id="rId6"/>
    <p:sldId id="322" r:id="rId7"/>
    <p:sldId id="323" r:id="rId8"/>
    <p:sldId id="324" r:id="rId9"/>
    <p:sldId id="32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AC2"/>
    <a:srgbClr val="126087"/>
    <a:srgbClr val="D1E9C1"/>
    <a:srgbClr val="A7D488"/>
    <a:srgbClr val="92C96D"/>
    <a:srgbClr val="6CAE3F"/>
    <a:srgbClr val="5D9636"/>
    <a:srgbClr val="9DD07A"/>
    <a:srgbClr val="B6DC9C"/>
    <a:srgbClr val="82C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Структура заключённых договоров по процедурам</a:t>
            </a:r>
          </a:p>
          <a:p>
            <a:pPr>
              <a:defRPr/>
            </a:pPr>
            <a:r>
              <a:rPr lang="ru-RU" sz="1400"/>
              <a:t> </a:t>
            </a:r>
            <a:r>
              <a:rPr lang="ru-RU" sz="1100"/>
              <a:t>(в стоимостном выражении)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ИО!$M$15</c:f>
              <c:strCache>
                <c:ptCount val="1"/>
                <c:pt idx="0">
                  <c:v>Структура заключённых договоров по процедурам (в стоимостном выражении)
</c:v>
                </c:pt>
              </c:strCache>
            </c:strRef>
          </c:tx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ИО!$N$13:$O$13</c:f>
              <c:strCache>
                <c:ptCount val="2"/>
                <c:pt idx="0">
                  <c:v>конкурентные процедуры</c:v>
                </c:pt>
                <c:pt idx="1">
                  <c:v>неконкурентные процедуры</c:v>
                </c:pt>
              </c:strCache>
            </c:strRef>
          </c:cat>
          <c:val>
            <c:numRef>
              <c:f>ИО!$N$15:$O$15</c:f>
              <c:numCache>
                <c:formatCode>0%</c:formatCode>
                <c:ptCount val="2"/>
                <c:pt idx="0">
                  <c:v>0.36438838316613215</c:v>
                </c:pt>
                <c:pt idx="1">
                  <c:v>0.63561459459298497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PT Astra Serif" pitchFamily="18" charset="-52"/>
          <a:ea typeface="PT Astra Serif" pitchFamily="18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Структура заключённых договоров по видам закупки</a:t>
            </a:r>
            <a:r>
              <a:rPr lang="ru-RU"/>
              <a:t>
</a:t>
            </a:r>
            <a:r>
              <a:rPr lang="ru-RU" sz="1100"/>
              <a:t>(в стоимостном выражении) 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ИО!$B$15</c:f>
              <c:strCache>
                <c:ptCount val="1"/>
                <c:pt idx="0">
                  <c:v>Структура заключённых договоров по видам закупки
(в стоимостном выражении) 
(в стоимостном выражении) 
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ИО!$C$13:$E$13</c:f>
              <c:strCache>
                <c:ptCount val="3"/>
                <c:pt idx="0">
                  <c:v>конкурентные закупки</c:v>
                </c:pt>
                <c:pt idx="1">
                  <c:v>коммунальные платежи</c:v>
                </c:pt>
                <c:pt idx="2">
                  <c:v>иные закупки</c:v>
                </c:pt>
              </c:strCache>
            </c:strRef>
          </c:cat>
          <c:val>
            <c:numRef>
              <c:f>ИО!$C$15:$E$15</c:f>
              <c:numCache>
                <c:formatCode>0%</c:formatCode>
                <c:ptCount val="3"/>
                <c:pt idx="0">
                  <c:v>0.36438838316613215</c:v>
                </c:pt>
                <c:pt idx="1">
                  <c:v>0.30704567584709808</c:v>
                </c:pt>
                <c:pt idx="2">
                  <c:v>0.32856891874588701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PT Astra Serif" pitchFamily="18" charset="-52"/>
          <a:ea typeface="PT Astra Serif" pitchFamily="18" charset="-52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круглый стол </a:t>
            </a:r>
            <a:r>
              <a:rPr lang="ru-RU" b="1" cap="all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теме: «Отдельные аспекты регулирования корпоративных закупок</a:t>
            </a:r>
            <a:r>
              <a:rPr lang="ru-RU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22698" y="41777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/>
          <p:cNvSpPr txBox="1">
            <a:spLocks/>
          </p:cNvSpPr>
          <p:nvPr/>
        </p:nvSpPr>
        <p:spPr>
          <a:xfrm>
            <a:off x="382246" y="331710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Агентство государственных закупок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</a:t>
            </a:r>
            <a:endParaRPr lang="ru-RU" sz="32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327246"/>
            <a:ext cx="943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Ульяновск,  </a:t>
            </a:r>
            <a:r>
              <a:rPr lang="ru-RU" alt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2023</a:t>
            </a:r>
            <a:endParaRPr lang="ru-RU" altLang="ru-RU" sz="20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6447" y="250162"/>
            <a:ext cx="10511117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ИТОГИ ЗА </a:t>
            </a:r>
            <a:r>
              <a:rPr lang="en-US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I</a:t>
            </a: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ПОЛУГОДИЕ 2023 ГОДА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75660"/>
              </p:ext>
            </p:extLst>
          </p:nvPr>
        </p:nvGraphicFramePr>
        <p:xfrm>
          <a:off x="529060" y="1936401"/>
          <a:ext cx="6189345" cy="4180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/>
                <a:gridCol w="1170305"/>
                <a:gridCol w="974725"/>
                <a:gridCol w="824865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 01.07.2023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3 358,23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1 703,28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effectLst/>
                        </a:rPr>
                        <a:t>51%</a:t>
                      </a:r>
                      <a:endParaRPr lang="ru-RU" sz="1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Среднее количество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Конкурентными процедурами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1 223,70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58,81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1 072,43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договоров, в том числе: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Среднее количество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Неконкурентными процедурами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Размещено, в том числе: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2 134,53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коммунальные платежи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1 031,13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иные закупки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1 062,05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закупки в электронном магазине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41,36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2%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630,85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22946451"/>
              </p:ext>
            </p:extLst>
          </p:nvPr>
        </p:nvGraphicFramePr>
        <p:xfrm>
          <a:off x="7916332" y="1756832"/>
          <a:ext cx="3751231" cy="215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15604707"/>
              </p:ext>
            </p:extLst>
          </p:nvPr>
        </p:nvGraphicFramePr>
        <p:xfrm>
          <a:off x="7916332" y="4148666"/>
          <a:ext cx="3751231" cy="21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43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75267" y="272705"/>
            <a:ext cx="10867150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конкурентные закупки по отраслям</a:t>
            </a:r>
            <a:endParaRPr lang="ru-RU" sz="3200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25337"/>
              </p:ext>
            </p:extLst>
          </p:nvPr>
        </p:nvGraphicFramePr>
        <p:xfrm>
          <a:off x="-1" y="1006166"/>
          <a:ext cx="12192000" cy="583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34"/>
                <a:gridCol w="5511800"/>
                <a:gridCol w="635000"/>
                <a:gridCol w="838200"/>
                <a:gridCol w="821267"/>
                <a:gridCol w="728133"/>
                <a:gridCol w="855134"/>
                <a:gridCol w="618066"/>
                <a:gridCol w="873587"/>
                <a:gridCol w="938279"/>
              </a:tblGrid>
              <a:tr h="1208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383" marR="4538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закупки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Экономия,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Среднее кол-во участников, 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размещено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числе: с МСП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кол-во, 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кол-во, шт.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Правительство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60,61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3,77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здравоохранения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3,50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просвещения и воспитания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173,64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40,45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агропромышленного комплекса и развития сельских территорий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302,99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16,76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0,82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природных ресурсов и экологии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6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искусства и культурной политики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157,11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45,68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физической культуры и спорта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120,29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социального развития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446,71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260,22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346,00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182,80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251,00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40,28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молодёжного развития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жилищно-коммунального хозяйства и строительства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1 072,63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транспорта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152,19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71,54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28,43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экономического развития и промышленности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773,18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742,73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742,73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Агентство ветеринарии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Агентство государственного строительного и жилищного надзора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имущественных отношений Ульяновской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3 358,23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1 223,70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469,00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1 072,43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362,00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58,81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0821" y="10503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 ПОЛОЖЕНИЙ О ЗАКУПКЕ ТРУ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-159484" y="1160427"/>
            <a:ext cx="3775491" cy="5299811"/>
            <a:chOff x="-206475" y="0"/>
            <a:chExt cx="4887549" cy="3179137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/>
            <p:nvPr/>
          </p:nvSpPr>
          <p:spPr>
            <a:xfrm>
              <a:off x="-206475" y="506167"/>
              <a:ext cx="4887549" cy="170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Приказом Агентства государственных закупок Ульяновской области от 23.06.2023 № 6-ПР внесены изменения в Типовое положение о закупке товаров, работ, услуг областными государственными бюджетными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и автономными учреждениями</a:t>
              </a:r>
            </a:p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Срок внесения изменений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положение о закупке ТРУ составляет 30 дней с даты размещения типового положения о закупке в ЕИС (до 24.07.2023)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80" y="1421230"/>
            <a:ext cx="4652684" cy="53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24" y="1431622"/>
            <a:ext cx="3863751" cy="53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1220" y="10503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МОНИТОРИНГА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" y="1041473"/>
            <a:ext cx="3381157" cy="5418766"/>
            <a:chOff x="-5" y="0"/>
            <a:chExt cx="4681079" cy="3179137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/>
            <p:nvPr/>
          </p:nvSpPr>
          <p:spPr>
            <a:xfrm>
              <a:off x="-5" y="564555"/>
              <a:ext cx="4681074" cy="1907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Ульяновской области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/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к типовому положению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ТРУ присоединено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68 региональных заказчиков, осуществляют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закупочную деятельность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рамках Федерального закона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№ 223-ФЗ,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из них:</a:t>
              </a: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Областных государственных бюджетных учреждений – 53. 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Автономных учреждений - 15.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45996"/>
              </p:ext>
            </p:extLst>
          </p:nvPr>
        </p:nvGraphicFramePr>
        <p:xfrm>
          <a:off x="3730096" y="1410020"/>
          <a:ext cx="8144539" cy="4931053"/>
        </p:xfrm>
        <a:graphic>
          <a:graphicData uri="http://schemas.openxmlformats.org/drawingml/2006/table">
            <a:tbl>
              <a:tblPr firstRow="1" lastRow="1">
                <a:tableStyleId>{327F97BB-C833-4FB7-BDE5-3F7075034690}</a:tableStyleId>
              </a:tblPr>
              <a:tblGrid>
                <a:gridCol w="6405083"/>
                <a:gridCol w="1739456"/>
              </a:tblGrid>
              <a:tr h="92661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Результаты мониторинга положений о закупках ТРУ областных государственных  бюджетных и автономных учреждений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b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 состоянию на 27.07.2023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0" marR="91430" marT="45729" marB="45729" anchor="ctr"/>
                </a:tc>
              </a:tr>
              <a:tr h="146731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о закупке ТРУ, размещённые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в нарушении сроков, предусмотренных типовым положением о закупке ТРУ.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13,3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%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</a:p>
                  </a:txBody>
                  <a:tcPr marL="91437" marR="91437" marT="45729" marB="45729" anchor="ctr"/>
                </a:tc>
              </a:tr>
              <a:tr h="13483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не соответствующих типовому положению о закупке ТРУ. </a:t>
                      </a: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57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83,8%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</a:tr>
              <a:tr h="113193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о закупке ТРУ, соответствующие типовому положению о закупке </a:t>
                      </a: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2,9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%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</a:p>
                  </a:txBody>
                  <a:tcPr marL="91437" marR="91437" marT="45729" marB="4572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9266" y="257554"/>
            <a:ext cx="11143129" cy="115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ТИПОВЫЕ ОШИБКИ ПРИ ВНЕСЕНИИ ИЗМЕНЕНИЙ </a:t>
            </a:r>
            <a:b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ПОЛОЖЕНИЕ О ЗАКУПКЕ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1822"/>
              </p:ext>
            </p:extLst>
          </p:nvPr>
        </p:nvGraphicFramePr>
        <p:xfrm>
          <a:off x="127881" y="1236516"/>
          <a:ext cx="11936238" cy="5035313"/>
        </p:xfrm>
        <a:graphic>
          <a:graphicData uri="http://schemas.openxmlformats.org/drawingml/2006/table">
            <a:tbl>
              <a:tblPr firstCol="1" last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11936238"/>
              </a:tblGrid>
              <a:tr h="548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Нарушен срок внесения изменений в положение о закупке ТРУ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8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Перечень взаимозависимых лиц с заказчиком размещён в нарушении ПП РФ от 10.09.2012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№ 908 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8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Не заменено понятие «банковская гарантия» на «независимая гарантия» (пп.9.5.2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и 9.5.5 положения)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8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 Идентичность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иного и общего срока оплаты ТРУ (п.17.32 положения)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55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Отсутствует документ или ссылка на документ, утверждающий внесение изменений в положение о закупке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99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 Приложение № 2 содержит примечание, устанавливаемое для перечня взаимозависимых лиц с заказчиком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887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 Положение о закупке содержит гриф утверждения «Утверждено приказом Агентства государственных закупок Ульяновской области от 14 ноября 2022 № 6-Пр»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8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 Документ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 ЕИС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и заголовок положения о закупке содержат наименование «Типовое положение о закупке»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743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9. В положении о закупке указывается «приложение № 1, № 2, № 3 к Типовому положению о закупке»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-107999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ВЕДОМСТВЕННЫЙ КОНТРОЛЬ ПО 223-ФЗ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3" y="1041472"/>
            <a:ext cx="4436915" cy="5816527"/>
            <a:chOff x="-5" y="0"/>
            <a:chExt cx="4681079" cy="3179137"/>
          </a:xfrm>
        </p:grpSpPr>
        <p:sp>
          <p:nvSpPr>
            <p:cNvPr id="8" name="Блок-схема: ручное управление 7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Блок-схема: ручное управление 4"/>
            <p:cNvSpPr/>
            <p:nvPr/>
          </p:nvSpPr>
          <p:spPr>
            <a:xfrm>
              <a:off x="-5" y="564555"/>
              <a:ext cx="4681074" cy="1907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26.04.2023 принято постановление Правительства Ульяновской области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№ 180-П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«Об утверждении Правил осуществления ведомственного контроля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за соблюдением областными государственными бюджетными и автономными учреждениями, а также областными государственными унитарными предприятиями требований Федерального закона «О закупках товаров, работ, услуг отдельными видами юридических лиц» и иных принятых в соответствии с ним нормативных правовых актов Российской Федерации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36" y="1194955"/>
            <a:ext cx="3938155" cy="5513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711046" y="1975262"/>
            <a:ext cx="3480954" cy="3589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соответствии с пунктом 2 ПП УО от 26.04.2023 № 180-П </a:t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срок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разработки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принятия регламентов осуществления ведомственного контроля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составляет 3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месяца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со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дня вступления в силу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данного постановления</a:t>
            </a:r>
            <a:endParaRPr lang="ru-RU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5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75267" y="272705"/>
            <a:ext cx="10867150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Типовое положение</a:t>
            </a:r>
            <a:endParaRPr lang="ru-RU" sz="3200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5841"/>
              </p:ext>
            </p:extLst>
          </p:nvPr>
        </p:nvGraphicFramePr>
        <p:xfrm>
          <a:off x="249583" y="1108846"/>
          <a:ext cx="11692833" cy="575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872"/>
                <a:gridCol w="10811961"/>
              </a:tblGrid>
              <a:tr h="485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Корректировка пункта 8.3. Типового положения о закупке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453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8.3. Заказчик вправе применять процедуру закупки у единственного поставщика (подрядчика, исполнителя) в следующих случаях: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…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24) аренда нежилого здания, строения, сооружения, нежилого помещения, земельного участка  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effectLst/>
                        </a:rPr>
                        <a:t>жилые помещения ???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….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49) осуществление закупки на основании рамочного договора (соглашения), при условии, что он не противоречит антимонопольному законодательству, а также заключен в соответствии с настоящим Положением о закупке, в целях приобретения товаров, работ, услуг для постановки драматического спектакля ; 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effectLst/>
                        </a:rPr>
                        <a:t>для ТЮЗ, театр кукол и др</a:t>
                      </a:r>
                      <a:r>
                        <a:rPr lang="ru-RU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. театров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….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50) в иных случаях, при закупке любой продукции на сумму свыше ста тысяч рублей с налогом на добавленную стоимость (далее – НДС) включительно, но не более полутора миллионов рублей с НДС включительно.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effectLst/>
                        </a:rPr>
                        <a:t>Установление ограничения по СГОЗ???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Варианты: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При этом годовой объем закупок, которые заказчик вправе осуществить на основании настоящего пункта, не должен превышать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______________________ миллионов рублей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или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_____________________% СГОЗ заказчика и не должен составлять более чем пятьдесят миллионов рублей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72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Возможность проведения закупок малого объема и закупок у единственного поставщика </a:t>
                      </a: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через электронные магазины и (иди) Единый </a:t>
                      </a:r>
                      <a:r>
                        <a:rPr lang="ru-RU" sz="1600" i="1" dirty="0" err="1">
                          <a:solidFill>
                            <a:srgbClr val="00B050"/>
                          </a:solidFill>
                          <a:effectLst/>
                        </a:rPr>
                        <a:t>агрегатор</a:t>
                      </a:r>
                      <a:r>
                        <a:rPr lang="ru-RU" sz="1600" i="1" dirty="0">
                          <a:solidFill>
                            <a:srgbClr val="00B050"/>
                          </a:solidFill>
                          <a:effectLst/>
                        </a:rPr>
                        <a:t> торговли «Березка»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1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75267" y="272705"/>
            <a:ext cx="10867150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экспресс-стажировок</a:t>
            </a:r>
            <a:endParaRPr lang="ru-RU" sz="3200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15140"/>
              </p:ext>
            </p:extLst>
          </p:nvPr>
        </p:nvGraphicFramePr>
        <p:xfrm>
          <a:off x="618066" y="1494366"/>
          <a:ext cx="11091333" cy="4831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591"/>
                <a:gridCol w="10078742"/>
              </a:tblGrid>
              <a:tr h="47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Тематика стажировки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Проведение процедуры оценки и мониторинга соответствия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Особенности внесения изменений в положение о закупке ТРУ на основании типового положения о закупке ТРУ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Планирование закупок: порядок и сроки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Отчетность по 223-ФЗ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Типовые ошибки при формировании технического задания (описания) на закупку товара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Осуществление закупки через электронный магазин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Типовые формы документов по конкурентным закупкам (запрос, котировок, аукцион, конкурс)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Расчет НМЦК на услуги охраны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Последствия невыполнения доли осуществления закупок у МСП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Реестр договоров: </a:t>
                      </a:r>
                      <a:r>
                        <a:rPr lang="ru-RU" sz="1800" dirty="0" smtClean="0">
                          <a:effectLst/>
                        </a:rPr>
                        <a:t>процедурные вопросы </a:t>
                      </a:r>
                      <a:r>
                        <a:rPr lang="ru-RU" sz="1800" dirty="0">
                          <a:effectLst/>
                        </a:rPr>
                        <a:t>внесения сведений о заключении, изменении, исполнении и  расторжении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Обзор личного </a:t>
                      </a:r>
                      <a:r>
                        <a:rPr lang="ru-RU" sz="1800" dirty="0" smtClean="0">
                          <a:effectLst/>
                        </a:rPr>
                        <a:t>кабинета по 223-ФЗ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5474</TotalTime>
  <Words>957</Words>
  <Application>Microsoft Office PowerPoint</Application>
  <PresentationFormat>Произвольный</PresentationFormat>
  <Paragraphs>334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круглый стол по теме: «Отдельные аспекты регулирования корпоративных закупок»</vt:lpstr>
      <vt:lpstr>ИТОГИ ЗА I ПОЛУГОДИЕ 2023 ГОДА</vt:lpstr>
      <vt:lpstr> </vt:lpstr>
      <vt:lpstr>МОНИТОРИНГ ПОЛОЖЕНИЙ О ЗАКУПКЕ ТРУ</vt:lpstr>
      <vt:lpstr>РЕЗУЛЬТАТЫ МОНИТОРИНГА</vt:lpstr>
      <vt:lpstr>ТИПОВЫЕ ОШИБКИ ПРИ ВНЕСЕНИИ ИЗМЕНЕНИЙ  В ПОЛОЖЕНИЕ О ЗАКУПКЕ </vt:lpstr>
      <vt:lpstr>ВЕДОМСТВЕННЫЙ КОНТРОЛЬ ПО 223-ФЗ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Гафуров Денис Муслимович</cp:lastModifiedBy>
  <cp:revision>378</cp:revision>
  <cp:lastPrinted>2023-02-02T08:05:32Z</cp:lastPrinted>
  <dcterms:created xsi:type="dcterms:W3CDTF">2022-06-09T10:21:49Z</dcterms:created>
  <dcterms:modified xsi:type="dcterms:W3CDTF">2023-07-28T10:54:20Z</dcterms:modified>
</cp:coreProperties>
</file>