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309" r:id="rId3"/>
    <p:sldId id="280" r:id="rId4"/>
    <p:sldId id="278" r:id="rId5"/>
    <p:sldId id="258" r:id="rId6"/>
    <p:sldId id="287" r:id="rId7"/>
    <p:sldId id="308" r:id="rId8"/>
    <p:sldId id="300" r:id="rId9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1E9C1"/>
    <a:srgbClr val="A7D488"/>
    <a:srgbClr val="92C96D"/>
    <a:srgbClr val="6CAE3F"/>
    <a:srgbClr val="5D9636"/>
    <a:srgbClr val="9DD07A"/>
    <a:srgbClr val="B6DC9C"/>
    <a:srgbClr val="82C256"/>
    <a:srgbClr val="B2D997"/>
    <a:srgbClr val="75BB4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Средний стиль 2 —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559" autoAdjust="0"/>
    <p:restoredTop sz="94660"/>
  </p:normalViewPr>
  <p:slideViewPr>
    <p:cSldViewPr snapToGrid="0">
      <p:cViewPr varScale="1">
        <p:scale>
          <a:sx n="71" d="100"/>
          <a:sy n="71" d="100"/>
        </p:scale>
        <p:origin x="636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F81CB-372F-4B08-A39B-AF3D33FE9BA0}" type="datetimeFigureOut">
              <a:rPr lang="ru-RU" smtClean="0"/>
              <a:pPr/>
              <a:t>10.02.2023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98836-2857-4CA1-80AF-AF427E7968F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66945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F81CB-372F-4B08-A39B-AF3D33FE9BA0}" type="datetimeFigureOut">
              <a:rPr lang="ru-RU" smtClean="0"/>
              <a:pPr/>
              <a:t>10.02.2023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98836-2857-4CA1-80AF-AF427E7968F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37576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F81CB-372F-4B08-A39B-AF3D33FE9BA0}" type="datetimeFigureOut">
              <a:rPr lang="ru-RU" smtClean="0"/>
              <a:pPr/>
              <a:t>10.02.2023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98836-2857-4CA1-80AF-AF427E7968F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11970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F81CB-372F-4B08-A39B-AF3D33FE9BA0}" type="datetimeFigureOut">
              <a:rPr lang="ru-RU" smtClean="0"/>
              <a:pPr/>
              <a:t>10.02.2023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98836-2857-4CA1-80AF-AF427E7968F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04102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F81CB-372F-4B08-A39B-AF3D33FE9BA0}" type="datetimeFigureOut">
              <a:rPr lang="ru-RU" smtClean="0"/>
              <a:pPr/>
              <a:t>10.02.2023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98836-2857-4CA1-80AF-AF427E7968F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76953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F81CB-372F-4B08-A39B-AF3D33FE9BA0}" type="datetimeFigureOut">
              <a:rPr lang="ru-RU" smtClean="0"/>
              <a:pPr/>
              <a:t>10.02.2023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98836-2857-4CA1-80AF-AF427E7968F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32217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F81CB-372F-4B08-A39B-AF3D33FE9BA0}" type="datetimeFigureOut">
              <a:rPr lang="ru-RU" smtClean="0"/>
              <a:pPr/>
              <a:t>10.02.2023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98836-2857-4CA1-80AF-AF427E7968F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07536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F81CB-372F-4B08-A39B-AF3D33FE9BA0}" type="datetimeFigureOut">
              <a:rPr lang="ru-RU" smtClean="0"/>
              <a:pPr/>
              <a:t>10.02.2023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98836-2857-4CA1-80AF-AF427E7968F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01983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F81CB-372F-4B08-A39B-AF3D33FE9BA0}" type="datetimeFigureOut">
              <a:rPr lang="ru-RU" smtClean="0"/>
              <a:pPr/>
              <a:t>10.02.2023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98836-2857-4CA1-80AF-AF427E7968F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42710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F81CB-372F-4B08-A39B-AF3D33FE9BA0}" type="datetimeFigureOut">
              <a:rPr lang="ru-RU" smtClean="0"/>
              <a:pPr/>
              <a:t>10.02.2023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98836-2857-4CA1-80AF-AF427E7968F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15412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F81CB-372F-4B08-A39B-AF3D33FE9BA0}" type="datetimeFigureOut">
              <a:rPr lang="ru-RU" smtClean="0"/>
              <a:pPr/>
              <a:t>10.02.2023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98836-2857-4CA1-80AF-AF427E7968F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32272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EF81CB-372F-4B08-A39B-AF3D33FE9BA0}" type="datetimeFigureOut">
              <a:rPr lang="ru-RU" smtClean="0"/>
              <a:pPr/>
              <a:t>10.02.2023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498836-2857-4CA1-80AF-AF427E7968F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35062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ject 2"/>
          <p:cNvSpPr/>
          <p:nvPr/>
        </p:nvSpPr>
        <p:spPr>
          <a:xfrm>
            <a:off x="-7" y="3509962"/>
            <a:ext cx="12192000" cy="3348037"/>
          </a:xfrm>
          <a:prstGeom prst="rect">
            <a:avLst/>
          </a:prstGeom>
          <a:blipFill dpi="0" rotWithShape="1">
            <a:blip r:embed="rId2" cstate="print"/>
            <a:srcRect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marL="2758422" marR="2748841" algn="ctr">
              <a:lnSpc>
                <a:spcPct val="126299"/>
              </a:lnSpc>
              <a:spcBef>
                <a:spcPts val="119"/>
              </a:spcBef>
            </a:pPr>
            <a:endParaRPr lang="ru-RU" sz="2263" dirty="0">
              <a:latin typeface="Geometria"/>
              <a:cs typeface="Geometria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76231" y="2230557"/>
            <a:ext cx="11839523" cy="2688047"/>
          </a:xfrm>
          <a:prstGeom prst="rect">
            <a:avLst/>
          </a:prstGeom>
          <a:gradFill flip="none" rotWithShape="1">
            <a:gsLst>
              <a:gs pos="0">
                <a:srgbClr val="0070C0">
                  <a:shade val="30000"/>
                  <a:satMod val="115000"/>
                </a:srgbClr>
              </a:gs>
              <a:gs pos="50000">
                <a:srgbClr val="0070C0">
                  <a:shade val="67500"/>
                  <a:satMod val="115000"/>
                </a:srgbClr>
              </a:gs>
              <a:gs pos="100000">
                <a:srgbClr val="0070C0">
                  <a:shade val="100000"/>
                  <a:satMod val="115000"/>
                </a:srgbClr>
              </a:gs>
            </a:gsLst>
            <a:lin ang="2700000" scaled="1"/>
            <a:tileRect/>
          </a:gradFill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5968" marR="6387" algn="ctr">
              <a:spcBef>
                <a:spcPts val="126"/>
              </a:spcBef>
            </a:pPr>
            <a:r>
              <a:rPr lang="ru-RU" sz="4200" b="1" dirty="0" smtClean="0"/>
              <a:t>КРУГЛЫЙ СТОЛ ПО ТЕМЕ: </a:t>
            </a:r>
          </a:p>
          <a:p>
            <a:pPr marL="15968" marR="6387" algn="ctr">
              <a:spcBef>
                <a:spcPts val="126"/>
              </a:spcBef>
            </a:pPr>
            <a:r>
              <a:rPr lang="ru-RU" sz="4400" b="1" dirty="0" smtClean="0"/>
              <a:t>«ОБЗОР ТИПОВЫХ ОШИБОК И НАРУШЕНИЙ ПРИ ПРОВЕДЕНИИ ЗАКУПОК»</a:t>
            </a:r>
            <a:endParaRPr lang="ru-RU" sz="4400" b="1" spc="19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Segoe UI" panose="020B0502040204020203" pitchFamily="34" charset="0"/>
            </a:endParaRPr>
          </a:p>
        </p:txBody>
      </p:sp>
      <p:sp>
        <p:nvSpPr>
          <p:cNvPr id="9" name="Text Box 13">
            <a:extLst>
              <a:ext uri="{FF2B5EF4-FFF2-40B4-BE49-F238E27FC236}">
                <a16:creationId xmlns:a16="http://schemas.microsoft.com/office/drawing/2014/main" xmlns="" id="{7B0408AD-F06C-4A19-B50F-8A8066C8A1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9533" y="6327246"/>
            <a:ext cx="94329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ru-RU" altLang="ru-RU" sz="2400" b="1" dirty="0">
                <a:solidFill>
                  <a:srgbClr val="002060"/>
                </a:solidFill>
                <a:ea typeface="PT Astra Serif" pitchFamily="18" charset="0"/>
                <a:cs typeface="Arial" charset="0"/>
              </a:rPr>
              <a:t>Ульяновск,  </a:t>
            </a:r>
            <a:r>
              <a:rPr lang="ru-RU" altLang="ru-RU" sz="2400" b="1" dirty="0" smtClean="0">
                <a:solidFill>
                  <a:srgbClr val="002060"/>
                </a:solidFill>
                <a:ea typeface="PT Astra Serif" pitchFamily="18" charset="0"/>
                <a:cs typeface="Arial" charset="0"/>
              </a:rPr>
              <a:t>2023</a:t>
            </a:r>
            <a:endParaRPr lang="ru-RU" altLang="ru-RU" sz="2400" b="1" dirty="0">
              <a:solidFill>
                <a:srgbClr val="002060"/>
              </a:solidFill>
              <a:ea typeface="PT Astra Serif" pitchFamily="18" charset="0"/>
              <a:cs typeface="Arial" charset="0"/>
            </a:endParaRPr>
          </a:p>
        </p:txBody>
      </p:sp>
      <p:sp>
        <p:nvSpPr>
          <p:cNvPr id="13" name="Объект 4"/>
          <p:cNvSpPr txBox="1">
            <a:spLocks/>
          </p:cNvSpPr>
          <p:nvPr/>
        </p:nvSpPr>
        <p:spPr>
          <a:xfrm>
            <a:off x="382239" y="630373"/>
            <a:ext cx="11427509" cy="105072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3200" b="1" dirty="0" smtClean="0">
                <a:solidFill>
                  <a:schemeClr val="accent5">
                    <a:lumMod val="50000"/>
                  </a:schemeClr>
                </a:solidFill>
              </a:rPr>
              <a:t>Агентство государственных закупок </a:t>
            </a:r>
          </a:p>
          <a:p>
            <a:r>
              <a:rPr lang="ru-RU" sz="3200" b="1" dirty="0" smtClean="0">
                <a:solidFill>
                  <a:schemeClr val="accent5">
                    <a:lumMod val="50000"/>
                  </a:schemeClr>
                </a:solidFill>
              </a:rPr>
              <a:t>Ульяновской области</a:t>
            </a:r>
            <a:endParaRPr lang="ru-RU" sz="32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11" name="Рисунок 10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0347158" y="150944"/>
            <a:ext cx="1481827" cy="1196942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513518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phonoteka.org/uploads/posts/2021-05/1620263844_53-phonoteka_org-p-fon-dlya-prezentatsii-strogii-no-krasivii-5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>
            <a:off x="0" y="92927"/>
            <a:ext cx="12192001" cy="67650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838200" y="239943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+mn-lt"/>
              </a:rPr>
              <a:t/>
            </a:r>
            <a:br>
              <a:rPr lang="ru-RU" b="1" dirty="0" smtClean="0">
                <a:solidFill>
                  <a:srgbClr val="002060"/>
                </a:solidFill>
                <a:latin typeface="+mn-lt"/>
              </a:rPr>
            </a:br>
            <a:r>
              <a:rPr lang="ru-RU" sz="3600" b="1" spc="-20" dirty="0" smtClean="0">
                <a:solidFill>
                  <a:srgbClr val="002060"/>
                </a:solidFill>
              </a:rPr>
              <a:t/>
            </a:r>
            <a:br>
              <a:rPr lang="ru-RU" sz="3600" b="1" spc="-20" dirty="0" smtClean="0">
                <a:solidFill>
                  <a:srgbClr val="002060"/>
                </a:solidFill>
              </a:rPr>
            </a:br>
            <a:r>
              <a:rPr lang="ru-RU" sz="4900" b="1" spc="-10" dirty="0" smtClean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НАРУШЕНИЯ 223-ФЗ</a:t>
            </a:r>
            <a:r>
              <a:rPr lang="ru-RU" dirty="0" smtClean="0">
                <a:solidFill>
                  <a:srgbClr val="002060"/>
                </a:solidFill>
                <a:latin typeface="+mn-lt"/>
              </a:rPr>
              <a:t/>
            </a:r>
            <a:br>
              <a:rPr lang="ru-RU" dirty="0" smtClean="0">
                <a:solidFill>
                  <a:srgbClr val="002060"/>
                </a:solidFill>
                <a:latin typeface="+mn-lt"/>
              </a:rPr>
            </a:br>
            <a:r>
              <a:rPr lang="ru-RU" b="1" spc="-2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spc="-2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b="1" dirty="0">
              <a:solidFill>
                <a:srgbClr val="002060"/>
              </a:solidFill>
              <a:latin typeface="+mn-lt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flipH="1" flipV="1">
            <a:off x="2013031" y="338427"/>
            <a:ext cx="9340769" cy="4"/>
          </a:xfrm>
          <a:prstGeom prst="line">
            <a:avLst/>
          </a:prstGeom>
          <a:ln w="44450">
            <a:solidFill>
              <a:schemeClr val="accent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Рисунок 8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0" y="-1"/>
            <a:ext cx="1481827" cy="1196942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sp>
        <p:nvSpPr>
          <p:cNvPr id="13" name="Скругленный прямоугольник 12"/>
          <p:cNvSpPr/>
          <p:nvPr/>
        </p:nvSpPr>
        <p:spPr>
          <a:xfrm>
            <a:off x="4679550" y="1298998"/>
            <a:ext cx="2941552" cy="1035045"/>
          </a:xfrm>
          <a:prstGeom prst="round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План закупок</a:t>
            </a:r>
            <a:endParaRPr lang="ru-RU" sz="2000" b="1" dirty="0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677460" y="1298998"/>
            <a:ext cx="2941552" cy="1040925"/>
          </a:xfrm>
          <a:prstGeom prst="round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Положение о закупке</a:t>
            </a:r>
            <a:endParaRPr lang="ru-RU" sz="2000" b="1" dirty="0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8504175" y="1299233"/>
            <a:ext cx="2941552" cy="1034810"/>
          </a:xfrm>
          <a:prstGeom prst="round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Мониторинг и оценка соответствия </a:t>
            </a:r>
            <a:endParaRPr lang="ru-RU" sz="2000" b="1" dirty="0"/>
          </a:p>
        </p:txBody>
      </p:sp>
      <p:sp>
        <p:nvSpPr>
          <p:cNvPr id="5" name="Стрелка вниз 4"/>
          <p:cNvSpPr/>
          <p:nvPr/>
        </p:nvSpPr>
        <p:spPr>
          <a:xfrm>
            <a:off x="1871633" y="2351127"/>
            <a:ext cx="553207" cy="734913"/>
          </a:xfrm>
          <a:prstGeom prst="down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трелка вниз 19"/>
          <p:cNvSpPr/>
          <p:nvPr/>
        </p:nvSpPr>
        <p:spPr>
          <a:xfrm>
            <a:off x="5869279" y="2345905"/>
            <a:ext cx="562093" cy="742099"/>
          </a:xfrm>
          <a:prstGeom prst="down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трелка вниз 20"/>
          <p:cNvSpPr/>
          <p:nvPr/>
        </p:nvSpPr>
        <p:spPr>
          <a:xfrm>
            <a:off x="9698346" y="2348138"/>
            <a:ext cx="553207" cy="709580"/>
          </a:xfrm>
          <a:prstGeom prst="down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4496568" y="3155322"/>
            <a:ext cx="3307516" cy="3306406"/>
          </a:xfrm>
          <a:prstGeom prst="round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177800" algn="just">
              <a:buFontTx/>
              <a:buChar char="-"/>
            </a:pPr>
            <a:r>
              <a:rPr lang="ru-RU" dirty="0" err="1" smtClean="0"/>
              <a:t>неразмещение</a:t>
            </a:r>
            <a:r>
              <a:rPr lang="ru-RU" dirty="0" smtClean="0"/>
              <a:t> </a:t>
            </a:r>
            <a:r>
              <a:rPr lang="ru-RU" dirty="0" smtClean="0"/>
              <a:t>либо нарушение сроков размещения в ЕИС   плана закупок и </a:t>
            </a:r>
            <a:r>
              <a:rPr lang="ru-RU" dirty="0"/>
              <a:t>информации о внесении в него </a:t>
            </a:r>
            <a:r>
              <a:rPr lang="ru-RU" dirty="0" smtClean="0"/>
              <a:t>изменений;</a:t>
            </a:r>
          </a:p>
          <a:p>
            <a:pPr indent="177800" algn="just">
              <a:buFontTx/>
              <a:buChar char="-"/>
            </a:pPr>
            <a:r>
              <a:rPr lang="ru-RU" dirty="0" smtClean="0"/>
              <a:t>несоблюдение доли закупок у СМСП при планировании </a:t>
            </a:r>
            <a:r>
              <a:rPr lang="ru-RU" dirty="0" smtClean="0"/>
              <a:t>закупок</a:t>
            </a:r>
            <a:endParaRPr lang="ru-RU" dirty="0" smtClean="0"/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398812" y="3128216"/>
            <a:ext cx="3498848" cy="3264229"/>
          </a:xfrm>
          <a:prstGeom prst="round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-342900" algn="just">
              <a:buFontTx/>
              <a:buChar char="-"/>
            </a:pPr>
            <a:endParaRPr lang="ru-RU" sz="1400" b="1" dirty="0" smtClean="0"/>
          </a:p>
          <a:p>
            <a:pPr indent="-342900" algn="just">
              <a:buFontTx/>
              <a:buChar char="-"/>
            </a:pPr>
            <a:r>
              <a:rPr lang="ru-RU" dirty="0" smtClean="0"/>
              <a:t>несоответствие положения 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о </a:t>
            </a:r>
            <a:r>
              <a:rPr lang="ru-RU" dirty="0" smtClean="0"/>
              <a:t>закупке  </a:t>
            </a:r>
            <a:r>
              <a:rPr lang="ru-RU" dirty="0"/>
              <a:t>типовому </a:t>
            </a:r>
            <a:r>
              <a:rPr lang="ru-RU" dirty="0" smtClean="0"/>
              <a:t>положению о закупке (для АУ, БУ);</a:t>
            </a:r>
            <a:endParaRPr lang="ru-RU" dirty="0"/>
          </a:p>
          <a:p>
            <a:pPr indent="-342900" algn="just">
              <a:buFontTx/>
              <a:buChar char="-"/>
            </a:pPr>
            <a:r>
              <a:rPr lang="ru-RU" dirty="0" err="1"/>
              <a:t>н</a:t>
            </a:r>
            <a:r>
              <a:rPr lang="ru-RU" dirty="0" err="1" smtClean="0"/>
              <a:t>еразмещение</a:t>
            </a:r>
            <a:r>
              <a:rPr lang="ru-RU" dirty="0" smtClean="0"/>
              <a:t> либо нарушение </a:t>
            </a:r>
            <a:r>
              <a:rPr lang="ru-RU" dirty="0"/>
              <a:t>сроков размещения </a:t>
            </a:r>
            <a:r>
              <a:rPr lang="ru-RU" dirty="0" smtClean="0"/>
              <a:t>положения о закупке </a:t>
            </a:r>
            <a:r>
              <a:rPr lang="ru-RU" dirty="0"/>
              <a:t>в ЕИС;</a:t>
            </a:r>
          </a:p>
          <a:p>
            <a:pPr indent="-342900" algn="just">
              <a:buFontTx/>
              <a:buChar char="-"/>
            </a:pPr>
            <a:r>
              <a:rPr lang="ru-RU" dirty="0" smtClean="0"/>
              <a:t>несоблюдение </a:t>
            </a:r>
            <a:r>
              <a:rPr lang="ru-RU" dirty="0"/>
              <a:t>требований </a:t>
            </a:r>
            <a:r>
              <a:rPr lang="ru-RU" dirty="0" smtClean="0"/>
              <a:t>положения </a:t>
            </a:r>
            <a:r>
              <a:rPr lang="ru-RU" dirty="0"/>
              <a:t>о </a:t>
            </a:r>
            <a:r>
              <a:rPr lang="ru-RU" dirty="0" smtClean="0"/>
              <a:t>закупке </a:t>
            </a:r>
            <a:r>
              <a:rPr lang="ru-RU" dirty="0"/>
              <a:t>при </a:t>
            </a:r>
            <a:r>
              <a:rPr lang="ru-RU" dirty="0" smtClean="0"/>
              <a:t>осуществлении закупок</a:t>
            </a:r>
            <a:endParaRPr lang="ru-RU" dirty="0"/>
          </a:p>
          <a:p>
            <a:pPr marL="342900" indent="-342900" algn="ctr">
              <a:buFontTx/>
              <a:buChar char="-"/>
            </a:pPr>
            <a:endParaRPr lang="ru-RU" sz="2000" dirty="0"/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8394228" y="3086040"/>
            <a:ext cx="3154425" cy="3306405"/>
          </a:xfrm>
          <a:prstGeom prst="round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177800" algn="just">
              <a:buFontTx/>
              <a:buChar char="-"/>
            </a:pPr>
            <a:r>
              <a:rPr lang="ru-RU" dirty="0" err="1" smtClean="0"/>
              <a:t>неразмещение</a:t>
            </a:r>
            <a:r>
              <a:rPr lang="ru-RU" dirty="0" smtClean="0"/>
              <a:t> либо нарушение сроков размещения в ЕИС уведомлений, заключений о соответствии (несоответствии);</a:t>
            </a:r>
          </a:p>
          <a:p>
            <a:pPr indent="177800" algn="just">
              <a:buFontTx/>
              <a:buChar char="-"/>
            </a:pPr>
            <a:r>
              <a:rPr lang="ru-RU" dirty="0" smtClean="0"/>
              <a:t>нарушение сроков размещения годового отчёта о закупках у СМСП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38392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phonoteka.org/uploads/posts/2021-05/1620263844_53-phonoteka_org-p-fon-dlya-prezentatsii-strogii-no-krasivii-5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-3" y="0"/>
            <a:ext cx="12192001" cy="67650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954693" y="392109"/>
            <a:ext cx="11143129" cy="938412"/>
          </a:xfrm>
        </p:spPr>
        <p:txBody>
          <a:bodyPr>
            <a:normAutofit/>
          </a:bodyPr>
          <a:lstStyle/>
          <a:p>
            <a:pPr algn="ctr"/>
            <a:r>
              <a:rPr lang="ru-RU" b="1" smtClean="0">
                <a:solidFill>
                  <a:srgbClr val="002060"/>
                </a:solidFill>
                <a:latin typeface="+mn-lt"/>
              </a:rPr>
              <a:t>НАРУШЕНИЯ И </a:t>
            </a:r>
            <a:r>
              <a:rPr lang="ru-RU" b="1" dirty="0" smtClean="0">
                <a:solidFill>
                  <a:srgbClr val="002060"/>
                </a:solidFill>
                <a:latin typeface="+mn-lt"/>
              </a:rPr>
              <a:t>ОШИБКИ 44-ФЗ</a:t>
            </a:r>
            <a:endParaRPr lang="ru-RU" b="1" dirty="0">
              <a:solidFill>
                <a:srgbClr val="002060"/>
              </a:solidFill>
              <a:latin typeface="+mn-lt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flipH="1">
            <a:off x="1761564" y="423884"/>
            <a:ext cx="10044000" cy="0"/>
          </a:xfrm>
          <a:prstGeom prst="line">
            <a:avLst/>
          </a:prstGeom>
          <a:ln w="44450">
            <a:solidFill>
              <a:schemeClr val="accent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Рисунок 8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50902" y="148929"/>
            <a:ext cx="1248445" cy="97362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sp>
        <p:nvSpPr>
          <p:cNvPr id="11" name="Объект 4"/>
          <p:cNvSpPr txBox="1">
            <a:spLocks/>
          </p:cNvSpPr>
          <p:nvPr/>
        </p:nvSpPr>
        <p:spPr>
          <a:xfrm>
            <a:off x="148389" y="3677474"/>
            <a:ext cx="5130503" cy="21692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50902" y="1902807"/>
            <a:ext cx="3270480" cy="1703250"/>
          </a:xfrm>
          <a:prstGeom prst="roundRect">
            <a:avLst/>
          </a:prstGeom>
          <a:solidFill>
            <a:srgbClr val="5D96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tabLst>
                <a:tab pos="93663" algn="l"/>
              </a:tabLst>
            </a:pPr>
            <a:r>
              <a:rPr lang="en-US" sz="2000" b="1" dirty="0">
                <a:solidFill>
                  <a:srgbClr val="002060"/>
                </a:solidFill>
              </a:rPr>
              <a:t>I</a:t>
            </a:r>
            <a:r>
              <a:rPr lang="ru-RU" sz="2000" b="1" dirty="0">
                <a:solidFill>
                  <a:srgbClr val="002060"/>
                </a:solidFill>
              </a:rPr>
              <a:t>. Планирование закупок:</a:t>
            </a:r>
          </a:p>
          <a:p>
            <a:pPr algn="ctr">
              <a:tabLst>
                <a:tab pos="93663" algn="l"/>
              </a:tabLst>
            </a:pPr>
            <a:r>
              <a:rPr lang="ru-RU" sz="2000" dirty="0" smtClean="0">
                <a:solidFill>
                  <a:srgbClr val="002060"/>
                </a:solidFill>
              </a:rPr>
              <a:t>нарушения при обосновании НМЦК</a:t>
            </a:r>
            <a:endParaRPr lang="ru-RU" sz="2000" dirty="0">
              <a:solidFill>
                <a:srgbClr val="002060"/>
              </a:solidFill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4373583" y="1689431"/>
            <a:ext cx="3371867" cy="2162811"/>
          </a:xfrm>
          <a:prstGeom prst="roundRect">
            <a:avLst/>
          </a:prstGeom>
          <a:solidFill>
            <a:srgbClr val="6CAE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rgbClr val="002060"/>
                </a:solidFill>
              </a:rPr>
              <a:t>II</a:t>
            </a:r>
            <a:r>
              <a:rPr lang="ru-RU" sz="2000" b="1" dirty="0">
                <a:solidFill>
                  <a:srgbClr val="002060"/>
                </a:solidFill>
              </a:rPr>
              <a:t>. Извещение об осуществлении закупки:</a:t>
            </a:r>
          </a:p>
          <a:p>
            <a:pPr algn="ctr"/>
            <a:r>
              <a:rPr lang="ru-RU" sz="2000" dirty="0" smtClean="0">
                <a:solidFill>
                  <a:srgbClr val="002060"/>
                </a:solidFill>
              </a:rPr>
              <a:t>нарушения при  описании объекта закупки </a:t>
            </a:r>
          </a:p>
          <a:p>
            <a:pPr algn="ctr"/>
            <a:r>
              <a:rPr lang="ru-RU" sz="2000" dirty="0" smtClean="0">
                <a:solidFill>
                  <a:srgbClr val="002060"/>
                </a:solidFill>
              </a:rPr>
              <a:t>(КТРУ, конкретный производитель и т.п.)</a:t>
            </a:r>
            <a:endParaRPr lang="ru-RU" sz="2000" dirty="0">
              <a:solidFill>
                <a:srgbClr val="002060"/>
              </a:solidFill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8597651" y="1689431"/>
            <a:ext cx="3371867" cy="2162811"/>
          </a:xfrm>
          <a:prstGeom prst="roundRect">
            <a:avLst/>
          </a:prstGeom>
          <a:solidFill>
            <a:srgbClr val="92C9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rgbClr val="002060"/>
                </a:solidFill>
              </a:rPr>
              <a:t>III</a:t>
            </a:r>
            <a:r>
              <a:rPr lang="ru-RU" sz="2000" b="1" dirty="0">
                <a:solidFill>
                  <a:srgbClr val="002060"/>
                </a:solidFill>
              </a:rPr>
              <a:t>.</a:t>
            </a:r>
            <a:r>
              <a:rPr lang="en-US" sz="2000" b="1" dirty="0">
                <a:solidFill>
                  <a:srgbClr val="002060"/>
                </a:solidFill>
              </a:rPr>
              <a:t> </a:t>
            </a:r>
            <a:r>
              <a:rPr lang="ru-RU" sz="2000" b="1" dirty="0">
                <a:solidFill>
                  <a:srgbClr val="002060"/>
                </a:solidFill>
              </a:rPr>
              <a:t>Работа комиссии:</a:t>
            </a:r>
          </a:p>
          <a:p>
            <a:pPr algn="ctr"/>
            <a:r>
              <a:rPr lang="ru-RU" sz="2000" dirty="0">
                <a:solidFill>
                  <a:srgbClr val="002060"/>
                </a:solidFill>
              </a:rPr>
              <a:t> </a:t>
            </a:r>
            <a:r>
              <a:rPr lang="ru-RU" sz="2000" dirty="0" smtClean="0">
                <a:solidFill>
                  <a:srgbClr val="002060"/>
                </a:solidFill>
              </a:rPr>
              <a:t>необоснованный допуск либо отклонение заявки</a:t>
            </a:r>
            <a:r>
              <a:rPr lang="ru-RU" sz="2000" dirty="0">
                <a:solidFill>
                  <a:srgbClr val="002060"/>
                </a:solidFill>
              </a:rPr>
              <a:t> </a:t>
            </a:r>
            <a:r>
              <a:rPr lang="ru-RU" sz="2000" dirty="0" smtClean="0">
                <a:solidFill>
                  <a:srgbClr val="002060"/>
                </a:solidFill>
              </a:rPr>
              <a:t>участника</a:t>
            </a:r>
            <a:endParaRPr lang="ru-RU" sz="2000" dirty="0">
              <a:solidFill>
                <a:srgbClr val="002060"/>
              </a:solidFill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6231821" y="4384319"/>
            <a:ext cx="4731660" cy="2144564"/>
          </a:xfrm>
          <a:prstGeom prst="roundRect">
            <a:avLst/>
          </a:prstGeom>
          <a:solidFill>
            <a:srgbClr val="A7D4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rgbClr val="002060"/>
                </a:solidFill>
              </a:rPr>
              <a:t>IV</a:t>
            </a:r>
            <a:r>
              <a:rPr lang="ru-RU" sz="2000" b="1" dirty="0">
                <a:solidFill>
                  <a:srgbClr val="002060"/>
                </a:solidFill>
              </a:rPr>
              <a:t>. Заключение контракта:</a:t>
            </a:r>
          </a:p>
          <a:p>
            <a:pPr algn="ctr">
              <a:buFontTx/>
              <a:buChar char="-"/>
            </a:pPr>
            <a:r>
              <a:rPr lang="ru-RU" sz="2000" dirty="0" smtClean="0">
                <a:solidFill>
                  <a:srgbClr val="002060"/>
                </a:solidFill>
              </a:rPr>
              <a:t>некорректное заполнение проекта контракта;</a:t>
            </a:r>
            <a:endParaRPr lang="ru-RU" sz="2000" dirty="0">
              <a:solidFill>
                <a:srgbClr val="002060"/>
              </a:solidFill>
            </a:endParaRPr>
          </a:p>
          <a:p>
            <a:pPr algn="ctr">
              <a:buFontTx/>
              <a:buChar char="-"/>
            </a:pPr>
            <a:r>
              <a:rPr lang="ru-RU" sz="2000" dirty="0">
                <a:solidFill>
                  <a:srgbClr val="002060"/>
                </a:solidFill>
              </a:rPr>
              <a:t> </a:t>
            </a:r>
            <a:r>
              <a:rPr lang="ru-RU" sz="2000" dirty="0" smtClean="0">
                <a:solidFill>
                  <a:srgbClr val="002060"/>
                </a:solidFill>
              </a:rPr>
              <a:t>неприменение условий допуска</a:t>
            </a:r>
            <a:endParaRPr lang="ru-RU" sz="2000" dirty="0">
              <a:solidFill>
                <a:srgbClr val="002060"/>
              </a:solidFill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875124" y="4381990"/>
            <a:ext cx="3961467" cy="2202570"/>
          </a:xfrm>
          <a:prstGeom prst="roundRect">
            <a:avLst/>
          </a:prstGeom>
          <a:solidFill>
            <a:srgbClr val="D1E9C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rgbClr val="002060"/>
                </a:solidFill>
              </a:rPr>
              <a:t>V</a:t>
            </a:r>
            <a:r>
              <a:rPr lang="ru-RU" sz="2000" b="1" dirty="0">
                <a:solidFill>
                  <a:srgbClr val="002060"/>
                </a:solidFill>
              </a:rPr>
              <a:t>. Исполнение контракта:</a:t>
            </a:r>
          </a:p>
          <a:p>
            <a:pPr algn="ctr">
              <a:buFontTx/>
              <a:buChar char="-"/>
            </a:pPr>
            <a:r>
              <a:rPr lang="ru-RU" sz="2000" dirty="0" smtClean="0">
                <a:solidFill>
                  <a:srgbClr val="002060"/>
                </a:solidFill>
              </a:rPr>
              <a:t> нарушения порядка ведения реестра </a:t>
            </a:r>
            <a:r>
              <a:rPr lang="ru-RU" sz="2000" dirty="0">
                <a:solidFill>
                  <a:srgbClr val="002060"/>
                </a:solidFill>
              </a:rPr>
              <a:t>контрактов;</a:t>
            </a:r>
          </a:p>
          <a:p>
            <a:pPr algn="ctr">
              <a:buFontTx/>
              <a:buChar char="-"/>
            </a:pPr>
            <a:r>
              <a:rPr lang="ru-RU" sz="2000" dirty="0" smtClean="0">
                <a:solidFill>
                  <a:srgbClr val="002060"/>
                </a:solidFill>
              </a:rPr>
              <a:t> нарушения при приёмке/оплате </a:t>
            </a:r>
            <a:r>
              <a:rPr lang="ru-RU" sz="2000" dirty="0">
                <a:solidFill>
                  <a:srgbClr val="002060"/>
                </a:solidFill>
              </a:rPr>
              <a:t>ТРУ</a:t>
            </a:r>
          </a:p>
        </p:txBody>
      </p:sp>
      <p:cxnSp>
        <p:nvCxnSpPr>
          <p:cNvPr id="22" name="Прямая со стрелкой 21"/>
          <p:cNvCxnSpPr/>
          <p:nvPr/>
        </p:nvCxnSpPr>
        <p:spPr>
          <a:xfrm>
            <a:off x="3589491" y="2710889"/>
            <a:ext cx="715983" cy="283"/>
          </a:xfrm>
          <a:prstGeom prst="straightConnector1">
            <a:avLst/>
          </a:prstGeom>
          <a:ln w="66675">
            <a:solidFill>
              <a:srgbClr val="002060"/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>
            <a:off x="7813559" y="2754432"/>
            <a:ext cx="715983" cy="283"/>
          </a:xfrm>
          <a:prstGeom prst="straightConnector1">
            <a:avLst/>
          </a:prstGeom>
          <a:ln w="66675">
            <a:solidFill>
              <a:srgbClr val="002060"/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>
            <a:off x="9652000" y="3852242"/>
            <a:ext cx="478" cy="529748"/>
          </a:xfrm>
          <a:prstGeom prst="straightConnector1">
            <a:avLst/>
          </a:prstGeom>
          <a:ln w="66675">
            <a:solidFill>
              <a:srgbClr val="002060"/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/>
          <p:nvPr/>
        </p:nvCxnSpPr>
        <p:spPr>
          <a:xfrm flipH="1">
            <a:off x="4875827" y="5456601"/>
            <a:ext cx="1278192" cy="0"/>
          </a:xfrm>
          <a:prstGeom prst="straightConnector1">
            <a:avLst/>
          </a:prstGeom>
          <a:ln w="66675">
            <a:solidFill>
              <a:srgbClr val="002060"/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81498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phonoteka.org/uploads/posts/2021-05/1620263844_53-phonoteka_org-p-fon-dlya-prezentatsii-strogii-no-krasivii-5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 flipV="1">
            <a:off x="0" y="4659085"/>
            <a:ext cx="12192000" cy="2198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838200" y="617392"/>
            <a:ext cx="10515600" cy="1075323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+mn-lt"/>
              </a:rPr>
              <a:t>ПЛАНИРОВАНИЕ ЗАКУПОК</a:t>
            </a:r>
            <a:endParaRPr lang="ru-RU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188781" y="1585362"/>
            <a:ext cx="11659822" cy="3282712"/>
          </a:xfrm>
        </p:spPr>
        <p:txBody>
          <a:bodyPr>
            <a:noAutofit/>
          </a:bodyPr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ru-RU" sz="2200" dirty="0">
              <a:solidFill>
                <a:srgbClr val="002060"/>
              </a:solidFill>
            </a:endParaRPr>
          </a:p>
          <a:p>
            <a:pPr marL="0" indent="363538"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endParaRPr lang="ru-RU" sz="2200" dirty="0" smtClean="0">
              <a:solidFill>
                <a:srgbClr val="002060"/>
              </a:solidFill>
            </a:endParaRPr>
          </a:p>
          <a:p>
            <a:pPr marL="0" indent="363538"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endParaRPr lang="ru-RU" sz="2200" dirty="0">
              <a:solidFill>
                <a:srgbClr val="002060"/>
              </a:solidFill>
            </a:endParaRPr>
          </a:p>
          <a:p>
            <a:pPr marL="0" indent="363538" algn="just">
              <a:lnSpc>
                <a:spcPct val="100000"/>
              </a:lnSpc>
              <a:spcBef>
                <a:spcPts val="0"/>
              </a:spcBef>
              <a:buNone/>
            </a:pPr>
            <a:endParaRPr lang="ru-RU" sz="2300" dirty="0" smtClean="0">
              <a:solidFill>
                <a:srgbClr val="FF0000"/>
              </a:solidFill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flipH="1" flipV="1">
            <a:off x="2013031" y="606753"/>
            <a:ext cx="9340769" cy="4"/>
          </a:xfrm>
          <a:prstGeom prst="line">
            <a:avLst/>
          </a:prstGeom>
          <a:ln w="44450">
            <a:solidFill>
              <a:schemeClr val="accent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Рисунок 8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81771" y="133579"/>
            <a:ext cx="1481827" cy="1196942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sp>
        <p:nvSpPr>
          <p:cNvPr id="11" name="Объект 4"/>
          <p:cNvSpPr txBox="1">
            <a:spLocks/>
          </p:cNvSpPr>
          <p:nvPr/>
        </p:nvSpPr>
        <p:spPr>
          <a:xfrm>
            <a:off x="148389" y="3677474"/>
            <a:ext cx="5130503" cy="21692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ru-RU" sz="2400" dirty="0">
              <a:solidFill>
                <a:srgbClr val="002060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6988389"/>
              </p:ext>
            </p:extLst>
          </p:nvPr>
        </p:nvGraphicFramePr>
        <p:xfrm>
          <a:off x="243612" y="2176528"/>
          <a:ext cx="8668160" cy="3862623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149964"/>
                <a:gridCol w="6518196"/>
              </a:tblGrid>
              <a:tr h="67994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 smtClean="0">
                          <a:effectLst/>
                        </a:rPr>
                        <a:t>Нарушение</a:t>
                      </a:r>
                      <a:endParaRPr lang="ru-RU" sz="220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</a:rPr>
                        <a:t>Краткое описание</a:t>
                      </a:r>
                      <a:endParaRPr lang="ru-RU" sz="220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614918">
                <a:tc rowSpan="2">
                  <a:txBody>
                    <a:bodyPr/>
                    <a:lstStyle/>
                    <a:p>
                      <a:pPr algn="just"/>
                      <a:r>
                        <a:rPr lang="ru-RU" sz="2400" kern="1200" dirty="0" smtClean="0">
                          <a:solidFill>
                            <a:srgbClr val="002060"/>
                          </a:solidFill>
                          <a:effectLst/>
                        </a:rPr>
                        <a:t>при определении и обосновании НМЦК</a:t>
                      </a:r>
                      <a:endParaRPr lang="ru-RU" sz="240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400" dirty="0" smtClean="0">
                          <a:solidFill>
                            <a:srgbClr val="002060"/>
                          </a:solidFill>
                        </a:rPr>
                        <a:t>- </a:t>
                      </a:r>
                      <a:r>
                        <a:rPr lang="ru-RU" sz="2400" dirty="0" err="1" smtClean="0">
                          <a:solidFill>
                            <a:srgbClr val="002060"/>
                          </a:solidFill>
                        </a:rPr>
                        <a:t>неуказание</a:t>
                      </a:r>
                      <a:r>
                        <a:rPr lang="ru-RU" sz="2400" dirty="0" smtClean="0">
                          <a:solidFill>
                            <a:srgbClr val="002060"/>
                          </a:solidFill>
                        </a:rPr>
                        <a:t> метода определения НМЦК либо</a:t>
                      </a:r>
                      <a:r>
                        <a:rPr lang="ru-RU" sz="2400" baseline="0" dirty="0" smtClean="0">
                          <a:solidFill>
                            <a:srgbClr val="002060"/>
                          </a:solidFill>
                        </a:rPr>
                        <a:t> его неправильный выбор</a:t>
                      </a:r>
                      <a:r>
                        <a:rPr lang="ru-RU" sz="2400" dirty="0" smtClean="0">
                          <a:solidFill>
                            <a:srgbClr val="002060"/>
                          </a:solidFill>
                        </a:rPr>
                        <a:t>;</a:t>
                      </a:r>
                    </a:p>
                  </a:txBody>
                  <a:tcPr/>
                </a:tc>
              </a:tr>
              <a:tr h="235971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2400" dirty="0" smtClean="0">
                          <a:solidFill>
                            <a:srgbClr val="002060"/>
                          </a:solidFill>
                        </a:rPr>
                        <a:t>отсутствие надлежащего порядка учета КП;</a:t>
                      </a:r>
                    </a:p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2400" dirty="0" smtClean="0">
                          <a:solidFill>
                            <a:srgbClr val="002060"/>
                          </a:solidFill>
                        </a:rPr>
                        <a:t>использование КП, ценовой информации, несоответствующих требованиям заказчика;</a:t>
                      </a:r>
                    </a:p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2400" dirty="0" smtClean="0">
                          <a:solidFill>
                            <a:srgbClr val="002060"/>
                          </a:solidFill>
                        </a:rPr>
                        <a:t>направление КП аффилированным лицам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dirty="0" smtClean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2050" name="Picture 2" descr="https://i.ytimg.com/vi/-TB0ex4mjq0/maxresdefault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249" t="211" r="11769" b="1"/>
          <a:stretch/>
        </p:blipFill>
        <p:spPr bwMode="auto">
          <a:xfrm>
            <a:off x="8911772" y="2374115"/>
            <a:ext cx="2830284" cy="206368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05984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phonoteka.org/uploads/posts/2021-05/1620263844_53-phonoteka_org-p-fon-dlya-prezentatsii-strogii-no-krasivii-5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4094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524000" y="269384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sz="4200" b="1" dirty="0" smtClean="0">
                <a:solidFill>
                  <a:srgbClr val="002060"/>
                </a:solidFill>
                <a:latin typeface="+mn-lt"/>
              </a:rPr>
              <a:t>ИЗВЕЩЕНИЕ ОБ ОСУЩЕСТВЛЕНИИ ЗАКУПКИ</a:t>
            </a:r>
            <a:endParaRPr lang="ru-RU" sz="4200" b="1" dirty="0">
              <a:solidFill>
                <a:srgbClr val="002060"/>
              </a:solidFill>
              <a:latin typeface="+mn-lt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flipH="1" flipV="1">
            <a:off x="2240723" y="532250"/>
            <a:ext cx="9340769" cy="4"/>
          </a:xfrm>
          <a:prstGeom prst="line">
            <a:avLst/>
          </a:prstGeom>
          <a:ln w="44450">
            <a:solidFill>
              <a:schemeClr val="accent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Рисунок 8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48389" y="116640"/>
            <a:ext cx="1481827" cy="1196942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sp>
        <p:nvSpPr>
          <p:cNvPr id="11" name="Объект 4"/>
          <p:cNvSpPr txBox="1">
            <a:spLocks/>
          </p:cNvSpPr>
          <p:nvPr/>
        </p:nvSpPr>
        <p:spPr>
          <a:xfrm>
            <a:off x="148389" y="3677474"/>
            <a:ext cx="5130503" cy="21692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ru-RU" sz="2400" dirty="0">
              <a:solidFill>
                <a:srgbClr val="002060"/>
              </a:solidFill>
            </a:endParaRPr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9129054"/>
              </p:ext>
            </p:extLst>
          </p:nvPr>
        </p:nvGraphicFramePr>
        <p:xfrm>
          <a:off x="440266" y="1660064"/>
          <a:ext cx="11311468" cy="5057313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447749"/>
                <a:gridCol w="2380119"/>
                <a:gridCol w="8483600"/>
              </a:tblGrid>
              <a:tr h="49426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+mn-lt"/>
                        </a:rPr>
                        <a:t>№</a:t>
                      </a:r>
                      <a:endParaRPr lang="ru-RU" sz="2000" dirty="0" smtClean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+mn-lt"/>
                        </a:rPr>
                        <a:t>Нарушение</a:t>
                      </a:r>
                      <a:endParaRPr lang="ru-RU" sz="200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+mn-lt"/>
                        </a:rPr>
                        <a:t>Краткое описание</a:t>
                      </a:r>
                      <a:endParaRPr lang="ru-RU" sz="200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879517">
                <a:tc rowSpan="3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ru-RU" sz="2200" dirty="0" smtClean="0">
                          <a:solidFill>
                            <a:srgbClr val="002060"/>
                          </a:solidFill>
                          <a:latin typeface="+mn-lt"/>
                        </a:rPr>
                        <a:t>1.</a:t>
                      </a:r>
                      <a:endParaRPr lang="ru-RU" sz="220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ru-RU" sz="22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«Заточка» закупки под конкретного производителя</a:t>
                      </a:r>
                      <a:endParaRPr lang="ru-RU" sz="220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22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включение характеристик,  указывающих на конкретного </a:t>
                      </a:r>
                      <a:r>
                        <a:rPr lang="ru-RU" sz="22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производителя;</a:t>
                      </a:r>
                      <a:endParaRPr lang="ru-RU" sz="2200" kern="1200" dirty="0" smtClean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/>
                </a:tc>
              </a:tr>
              <a:tr h="560181">
                <a:tc vMerge="1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endParaRPr lang="ru-RU" sz="200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endParaRPr lang="ru-RU" sz="200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22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отсутствие обоснования использования </a:t>
                      </a:r>
                      <a:r>
                        <a:rPr lang="ru-RU" sz="2200" kern="1200" dirty="0" err="1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допхарактеристик</a:t>
                      </a:r>
                      <a:r>
                        <a:rPr lang="ru-RU" sz="22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;</a:t>
                      </a:r>
                    </a:p>
                  </a:txBody>
                  <a:tcPr/>
                </a:tc>
              </a:tr>
              <a:tr h="111489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22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использование характеристик, непредусмотренных законодательством о стандартизации и техническом регулировании</a:t>
                      </a:r>
                    </a:p>
                  </a:txBody>
                  <a:tcPr/>
                </a:tc>
              </a:tr>
              <a:tr h="573843">
                <a:tc rowSpan="3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ru-RU" sz="2200" dirty="0" smtClean="0">
                          <a:solidFill>
                            <a:srgbClr val="002060"/>
                          </a:solidFill>
                          <a:latin typeface="+mn-lt"/>
                        </a:rPr>
                        <a:t>2.</a:t>
                      </a:r>
                      <a:endParaRPr lang="ru-RU" sz="220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2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Нарушения правил применения КТРУ (ПП</a:t>
                      </a:r>
                      <a:r>
                        <a:rPr lang="ru-RU" sz="2200" baseline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РФ № 145 и </a:t>
                      </a:r>
                      <a:r>
                        <a:rPr lang="ru-RU" sz="2200" baseline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sz="2200" baseline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ru-RU" sz="2200" baseline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№ </a:t>
                      </a:r>
                      <a:r>
                        <a:rPr lang="ru-RU" sz="2200" baseline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878)</a:t>
                      </a:r>
                      <a:endParaRPr lang="ru-RU" sz="220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indent="-3429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2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</a:t>
                      </a:r>
                      <a:r>
                        <a:rPr lang="ru-RU" sz="2200" baseline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использование позиции КТРУ</a:t>
                      </a:r>
                      <a:r>
                        <a:rPr lang="ru-RU" sz="2200" baseline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;</a:t>
                      </a:r>
                      <a:endParaRPr lang="ru-RU" sz="2200" baseline="0" dirty="0" smtClean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7378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2200" baseline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умышленный выбор кода ОКПД2 при наличии соответствующей позиции КТРУ;</a:t>
                      </a:r>
                    </a:p>
                  </a:txBody>
                  <a:tcPr marL="68580" marR="68580" marT="0" marB="0"/>
                </a:tc>
              </a:tr>
              <a:tr h="69681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2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при использовании позиции КТРУ указание </a:t>
                      </a:r>
                      <a:r>
                        <a:rPr lang="ru-RU" sz="2200" dirty="0" err="1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допхарактеристик</a:t>
                      </a:r>
                      <a:r>
                        <a:rPr lang="ru-RU" sz="2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(при наличии запрета</a:t>
                      </a:r>
                      <a:r>
                        <a:rPr lang="ru-RU" sz="2200" baseline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по ПП РФ № 878)</a:t>
                      </a:r>
                      <a:endParaRPr lang="ru-RU" sz="2200" dirty="0" smtClean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5971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phonoteka.org/uploads/posts/2021-05/1620263844_53-phonoteka_org-p-fon-dlya-prezentatsii-strogii-no-krasivii-5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838200" y="220619"/>
            <a:ext cx="10515600" cy="1086305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+mn-lt"/>
              </a:rPr>
              <a:t>РАБОТА КОМИССИИ</a:t>
            </a:r>
            <a:endParaRPr lang="ru-RU" b="1" dirty="0">
              <a:solidFill>
                <a:srgbClr val="002060"/>
              </a:solidFill>
              <a:latin typeface="+mn-lt"/>
              <a:ea typeface="+mn-ea"/>
              <a:cs typeface="+mn-cs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flipH="1" flipV="1">
            <a:off x="2357414" y="374860"/>
            <a:ext cx="9340769" cy="4"/>
          </a:xfrm>
          <a:prstGeom prst="line">
            <a:avLst/>
          </a:prstGeom>
          <a:ln w="44450">
            <a:solidFill>
              <a:schemeClr val="accent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Рисунок 8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48389" y="68951"/>
            <a:ext cx="1481827" cy="1196942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sp>
        <p:nvSpPr>
          <p:cNvPr id="11" name="Объект 4"/>
          <p:cNvSpPr txBox="1">
            <a:spLocks/>
          </p:cNvSpPr>
          <p:nvPr/>
        </p:nvSpPr>
        <p:spPr>
          <a:xfrm>
            <a:off x="148389" y="3677474"/>
            <a:ext cx="5130503" cy="21692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ru-RU" sz="2400" dirty="0">
              <a:solidFill>
                <a:srgbClr val="002060"/>
              </a:solidFill>
            </a:endParaRPr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9958384"/>
              </p:ext>
            </p:extLst>
          </p:nvPr>
        </p:nvGraphicFramePr>
        <p:xfrm>
          <a:off x="398538" y="1743725"/>
          <a:ext cx="11394925" cy="4724871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465527"/>
                <a:gridCol w="2242206"/>
                <a:gridCol w="8687192"/>
              </a:tblGrid>
              <a:tr h="59686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+mn-lt"/>
                        </a:rPr>
                        <a:t>№</a:t>
                      </a:r>
                      <a:endParaRPr lang="ru-RU" sz="2000" dirty="0" smtClean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+mn-lt"/>
                        </a:rPr>
                        <a:t>Нарушение</a:t>
                      </a:r>
                      <a:endParaRPr lang="ru-RU" sz="200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+mn-lt"/>
                        </a:rPr>
                        <a:t>Краткое описание</a:t>
                      </a:r>
                      <a:endParaRPr lang="ru-RU" sz="200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71467">
                <a:tc rowSpan="4">
                  <a:txBody>
                    <a:bodyPr/>
                    <a:lstStyle/>
                    <a:p>
                      <a:pPr algn="just"/>
                      <a:r>
                        <a:rPr lang="ru-RU" sz="2200" dirty="0" smtClean="0">
                          <a:solidFill>
                            <a:srgbClr val="002060"/>
                          </a:solidFill>
                          <a:latin typeface="+mn-lt"/>
                        </a:rPr>
                        <a:t>1.</a:t>
                      </a:r>
                      <a:endParaRPr lang="ru-RU" sz="220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Необоснованный допуск либо отказ заявки участника</a:t>
                      </a:r>
                      <a:endParaRPr lang="ru-RU" sz="220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2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игнорирование требований ПП</a:t>
                      </a:r>
                      <a:r>
                        <a:rPr lang="ru-RU" sz="2200" baseline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РФ по национальному режиму</a:t>
                      </a:r>
                      <a:r>
                        <a:rPr lang="ru-RU" sz="2200" baseline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;</a:t>
                      </a:r>
                      <a:endParaRPr lang="ru-RU" sz="2200" baseline="0" dirty="0" smtClean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56581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2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ненадлежащее выполнение</a:t>
                      </a:r>
                      <a:r>
                        <a:rPr lang="ru-RU" sz="2200" baseline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обязанности либо неиспользование права проверки заявки участника закупки на соответствие требованиям</a:t>
                      </a:r>
                      <a:r>
                        <a:rPr lang="ru-RU" sz="2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и, установленным  в извещении (ч. 8 ст. 31 </a:t>
                      </a:r>
                      <a:br>
                        <a:rPr lang="ru-RU" sz="2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ru-RU" sz="2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Закона 44-ФЗ);</a:t>
                      </a:r>
                    </a:p>
                  </a:txBody>
                  <a:tcPr marL="68580" marR="68580" marT="0" marB="0"/>
                </a:tc>
              </a:tr>
              <a:tr h="9144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2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использование для отклонения заявки информации, неподтвержденной документально;</a:t>
                      </a:r>
                    </a:p>
                  </a:txBody>
                  <a:tcPr marL="68580" marR="68580" marT="0" marB="0"/>
                </a:tc>
              </a:tr>
              <a:tr h="104312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2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допуск несоответствующих заявок участников при выявлении ошибок/опечаток в извещении </a:t>
                      </a:r>
                    </a:p>
                    <a:p>
                      <a:pPr marL="34290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endParaRPr lang="ru-RU" sz="2200" dirty="0" smtClean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54022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phonoteka.org/uploads/posts/2021-05/1620263844_53-phonoteka_org-p-fon-dlya-prezentatsii-strogii-no-krasivii-5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-2" y="-14811"/>
            <a:ext cx="12191999" cy="67744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049536" y="304723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+mn-lt"/>
              </a:rPr>
              <a:t>ЗАКЛЮЧЕНИЕ КОНТРАКТА</a:t>
            </a:r>
            <a:endParaRPr lang="ru-RU" b="1" dirty="0">
              <a:solidFill>
                <a:srgbClr val="002060"/>
              </a:solidFill>
              <a:latin typeface="+mn-lt"/>
              <a:ea typeface="+mn-ea"/>
              <a:cs typeface="+mn-cs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flipH="1" flipV="1">
            <a:off x="2217013" y="428942"/>
            <a:ext cx="9340769" cy="4"/>
          </a:xfrm>
          <a:prstGeom prst="line">
            <a:avLst/>
          </a:prstGeom>
          <a:ln w="44450">
            <a:solidFill>
              <a:schemeClr val="accent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Рисунок 8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88171" y="152548"/>
            <a:ext cx="1481827" cy="1196942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sp>
        <p:nvSpPr>
          <p:cNvPr id="11" name="Объект 4"/>
          <p:cNvSpPr txBox="1">
            <a:spLocks/>
          </p:cNvSpPr>
          <p:nvPr/>
        </p:nvSpPr>
        <p:spPr>
          <a:xfrm>
            <a:off x="148389" y="3677474"/>
            <a:ext cx="5130503" cy="21692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ru-RU" sz="2400" dirty="0">
              <a:solidFill>
                <a:srgbClr val="002060"/>
              </a:solidFill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6423218"/>
              </p:ext>
            </p:extLst>
          </p:nvPr>
        </p:nvGraphicFramePr>
        <p:xfrm>
          <a:off x="269572" y="2095397"/>
          <a:ext cx="11652857" cy="41991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6065"/>
                <a:gridCol w="3080647"/>
                <a:gridCol w="8096145"/>
              </a:tblGrid>
              <a:tr h="57663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 smtClean="0">
                          <a:effectLst/>
                        </a:rPr>
                        <a:t>№</a:t>
                      </a:r>
                      <a:endParaRPr lang="ru-RU" sz="2200" dirty="0" smtClean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 smtClean="0">
                          <a:effectLst/>
                          <a:latin typeface="+mn-lt"/>
                        </a:rPr>
                        <a:t>Нарушение</a:t>
                      </a:r>
                      <a:endParaRPr lang="ru-RU" sz="220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</a:rPr>
                        <a:t>Краткое описание</a:t>
                      </a:r>
                      <a:endParaRPr lang="ru-RU" sz="220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828998">
                <a:tc rowSpan="3">
                  <a:txBody>
                    <a:bodyPr/>
                    <a:lstStyle/>
                    <a:p>
                      <a:pPr algn="just"/>
                      <a:r>
                        <a:rPr lang="ru-RU" sz="2400" dirty="0" smtClean="0">
                          <a:solidFill>
                            <a:srgbClr val="002060"/>
                          </a:solidFill>
                        </a:rPr>
                        <a:t>1.</a:t>
                      </a:r>
                      <a:endParaRPr lang="ru-RU" sz="240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>
                          <a:solidFill>
                            <a:srgbClr val="002060"/>
                          </a:solidFill>
                        </a:rPr>
                        <a:t> Некорректное заполнение </a:t>
                      </a:r>
                      <a:r>
                        <a:rPr lang="ru-RU" sz="2400" baseline="0" dirty="0" smtClean="0">
                          <a:solidFill>
                            <a:srgbClr val="002060"/>
                          </a:solidFill>
                        </a:rPr>
                        <a:t> п</a:t>
                      </a:r>
                      <a:r>
                        <a:rPr lang="ru-RU" sz="2400" dirty="0" smtClean="0">
                          <a:solidFill>
                            <a:srgbClr val="002060"/>
                          </a:solidFill>
                        </a:rPr>
                        <a:t>роекта контракта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400" b="0" i="0" u="none" strike="noStrike" kern="1200" baseline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ru-RU" sz="2400" b="0" i="0" u="none" strike="noStrike" kern="1200" baseline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не включение </a:t>
                      </a:r>
                      <a:r>
                        <a:rPr lang="ru-RU" sz="2400" b="0" i="0" u="none" strike="noStrike" kern="1200" baseline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информации о номере реестровой записи или регистрационном номере сертификата СТ-1</a:t>
                      </a:r>
                      <a:r>
                        <a:rPr lang="ru-RU" sz="2400" b="0" i="0" u="none" strike="noStrike" kern="1200" baseline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  <a:endParaRPr lang="ru-RU" sz="2400" b="0" i="0" u="none" strike="noStrike" kern="1200" baseline="0" dirty="0" smtClean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dirty="0">
                        <a:solidFill>
                          <a:srgbClr val="002060"/>
                        </a:solidFill>
                        <a:effectLst/>
                        <a:latin typeface="PT Astra Serif" panose="020A0603040505020204" pitchFamily="18" charset="-52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2981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указание цены, отличной от предложения победителя;</a:t>
                      </a:r>
                    </a:p>
                  </a:txBody>
                  <a:tcPr marL="68580" marR="68580" marT="0" marB="0"/>
                </a:tc>
              </a:tr>
              <a:tr h="89811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направление</a:t>
                      </a:r>
                      <a:r>
                        <a:rPr lang="ru-RU" sz="2400" kern="1200" baseline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проекта контракта, несоответствующего извещению</a:t>
                      </a:r>
                      <a:endParaRPr lang="ru-RU" sz="2400" kern="1200" dirty="0" smtClean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1008396">
                <a:tc>
                  <a:txBody>
                    <a:bodyPr/>
                    <a:lstStyle/>
                    <a:p>
                      <a:pPr algn="just"/>
                      <a:r>
                        <a:rPr lang="ru-RU" sz="2400" dirty="0" smtClean="0">
                          <a:solidFill>
                            <a:srgbClr val="002060"/>
                          </a:solidFill>
                        </a:rPr>
                        <a:t>2.</a:t>
                      </a:r>
                      <a:endParaRPr lang="ru-RU" sz="240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buFontTx/>
                        <a:buNone/>
                      </a:pPr>
                      <a:r>
                        <a:rPr lang="ru-RU" sz="24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Неприменение условий допуска (приказ</a:t>
                      </a:r>
                      <a:r>
                        <a:rPr lang="ru-RU" sz="2400" kern="1200" baseline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№ 126н</a:t>
                      </a:r>
                      <a:r>
                        <a:rPr lang="ru-RU" sz="2400" kern="1200" baseline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ru-RU" sz="2400" dirty="0" smtClean="0">
                        <a:solidFill>
                          <a:srgbClr val="002060"/>
                        </a:solidFill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ru-RU" sz="24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не снижение</a:t>
                      </a:r>
                      <a:r>
                        <a:rPr lang="ru-RU" sz="2400" kern="1200" baseline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400" kern="1200" baseline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цены контракт на 15/20% при его заключении</a:t>
                      </a:r>
                      <a:endParaRPr lang="ru-RU" sz="24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8124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phonoteka.org/uploads/posts/2021-05/1620263844_53-phonoteka_org-p-fon-dlya-prezentatsii-strogii-no-krasivii-5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-2" y="-14811"/>
            <a:ext cx="12191999" cy="67744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049536" y="304723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+mn-lt"/>
              </a:rPr>
              <a:t>ИСПОЛНЕНИЕ КОНТРАКТА</a:t>
            </a:r>
            <a:endParaRPr lang="ru-RU" b="1" dirty="0">
              <a:solidFill>
                <a:srgbClr val="002060"/>
              </a:solidFill>
              <a:latin typeface="+mn-lt"/>
              <a:ea typeface="+mn-ea"/>
              <a:cs typeface="+mn-cs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flipH="1" flipV="1">
            <a:off x="2217013" y="428942"/>
            <a:ext cx="9340769" cy="4"/>
          </a:xfrm>
          <a:prstGeom prst="line">
            <a:avLst/>
          </a:prstGeom>
          <a:ln w="44450">
            <a:solidFill>
              <a:schemeClr val="accent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Рисунок 8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88171" y="152548"/>
            <a:ext cx="1481827" cy="1196942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sp>
        <p:nvSpPr>
          <p:cNvPr id="11" name="Объект 4"/>
          <p:cNvSpPr txBox="1">
            <a:spLocks/>
          </p:cNvSpPr>
          <p:nvPr/>
        </p:nvSpPr>
        <p:spPr>
          <a:xfrm>
            <a:off x="148389" y="3677474"/>
            <a:ext cx="5130503" cy="21692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ru-RU" sz="2400" dirty="0">
              <a:solidFill>
                <a:srgbClr val="002060"/>
              </a:solidFill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1247145"/>
              </p:ext>
            </p:extLst>
          </p:nvPr>
        </p:nvGraphicFramePr>
        <p:xfrm>
          <a:off x="288171" y="1669024"/>
          <a:ext cx="11652857" cy="497053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76065"/>
                <a:gridCol w="2842564"/>
                <a:gridCol w="8334228"/>
              </a:tblGrid>
              <a:tr h="59008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+mn-lt"/>
                        </a:rPr>
                        <a:t>№</a:t>
                      </a:r>
                      <a:endParaRPr lang="ru-RU" sz="2000" dirty="0" smtClean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+mn-lt"/>
                        </a:rPr>
                        <a:t>Нарушение</a:t>
                      </a:r>
                      <a:endParaRPr lang="ru-RU" sz="200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+mn-lt"/>
                        </a:rPr>
                        <a:t>Краткое описание</a:t>
                      </a:r>
                      <a:endParaRPr lang="ru-RU" sz="200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874202">
                <a:tc rowSpan="4">
                  <a:txBody>
                    <a:bodyPr/>
                    <a:lstStyle/>
                    <a:p>
                      <a:pPr algn="just"/>
                      <a:r>
                        <a:rPr lang="ru-RU" sz="2200" dirty="0" smtClean="0">
                          <a:solidFill>
                            <a:srgbClr val="002060"/>
                          </a:solidFill>
                          <a:latin typeface="+mn-lt"/>
                        </a:rPr>
                        <a:t>1.</a:t>
                      </a:r>
                      <a:endParaRPr lang="ru-RU" sz="220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Приёмка и оплата</a:t>
                      </a:r>
                      <a:r>
                        <a:rPr lang="ru-RU" sz="2200" baseline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ТРУ</a:t>
                      </a:r>
                      <a:endParaRPr lang="ru-RU" sz="220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PT Astra Serif" panose="020A0603040505020204" pitchFamily="18" charset="-52"/>
                        </a:rPr>
                        <a:t>- приёмка </a:t>
                      </a:r>
                      <a:r>
                        <a:rPr lang="ru-RU" sz="2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PT Astra Serif" panose="020A0603040505020204" pitchFamily="18" charset="-52"/>
                        </a:rPr>
                        <a:t>ТРУ или отдельного этапа исполнения контракта в случае их несоответствия условиям </a:t>
                      </a:r>
                      <a:r>
                        <a:rPr lang="ru-RU" sz="2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PT Astra Serif" panose="020A0603040505020204" pitchFamily="18" charset="-52"/>
                        </a:rPr>
                        <a:t>контракта;</a:t>
                      </a:r>
                      <a:endParaRPr lang="ru-RU" sz="220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1727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PT Astra Serif" panose="020A0603040505020204" pitchFamily="18" charset="-52"/>
                        </a:rPr>
                        <a:t>-</a:t>
                      </a:r>
                      <a:r>
                        <a:rPr lang="ru-RU" sz="2200" baseline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PT Astra Serif" panose="020A0603040505020204" pitchFamily="18" charset="-52"/>
                        </a:rPr>
                        <a:t> п</a:t>
                      </a:r>
                      <a:r>
                        <a:rPr lang="ru-RU" sz="2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PT Astra Serif" panose="020A0603040505020204" pitchFamily="18" charset="-52"/>
                        </a:rPr>
                        <a:t>риёмка и оплата фактически невыполненных работ;</a:t>
                      </a:r>
                      <a:endParaRPr lang="ru-RU" sz="2200" dirty="0" smtClean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4411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PT Astra Serif" panose="020A0603040505020204" pitchFamily="18" charset="-52"/>
                        </a:rPr>
                        <a:t>- нарушение срока и порядка оплаты ТРУ;</a:t>
                      </a:r>
                      <a:endParaRPr lang="ru-RU" sz="2200" dirty="0" smtClean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82563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ru-RU" sz="2200" baseline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п</a:t>
                      </a:r>
                      <a:r>
                        <a:rPr lang="ru-RU" sz="2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риёмка и оплата работ, непредусмотренных контрактом (замена работ без внесения изменений в проектную документацию)</a:t>
                      </a:r>
                    </a:p>
                  </a:txBody>
                  <a:tcPr marL="68580" marR="68580" marT="0" marB="0"/>
                </a:tc>
              </a:tr>
              <a:tr h="1243161">
                <a:tc>
                  <a:txBody>
                    <a:bodyPr/>
                    <a:lstStyle/>
                    <a:p>
                      <a:pPr algn="just"/>
                      <a:r>
                        <a:rPr lang="ru-RU" sz="2200" dirty="0" smtClean="0">
                          <a:solidFill>
                            <a:srgbClr val="002060"/>
                          </a:solidFill>
                          <a:latin typeface="+mn-lt"/>
                        </a:rPr>
                        <a:t>2.</a:t>
                      </a:r>
                      <a:endParaRPr lang="ru-RU" sz="220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Порядок ведения реестра контрактов 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(ст</a:t>
                      </a:r>
                      <a:r>
                        <a:rPr lang="ru-RU" sz="2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103 </a:t>
                      </a:r>
                      <a:r>
                        <a:rPr lang="ru-RU" sz="2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Закона </a:t>
                      </a:r>
                      <a:r>
                        <a:rPr lang="ru-RU" sz="2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sz="2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ru-RU" sz="2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№ 44-ФЗ, </a:t>
                      </a:r>
                      <a:r>
                        <a:rPr lang="ru-RU" sz="2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ПП РФ № 60)</a:t>
                      </a:r>
                      <a:endParaRPr lang="ru-RU" sz="220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ru-RU" sz="2200" baseline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200" baseline="0" dirty="0" err="1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</a:t>
                      </a:r>
                      <a:r>
                        <a:rPr lang="ru-RU" sz="2200" dirty="0" err="1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еразмещение</a:t>
                      </a:r>
                      <a:r>
                        <a:rPr lang="ru-RU" sz="2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или нарушение сроков размещения заказчиками </a:t>
                      </a:r>
                      <a:r>
                        <a:rPr lang="ru-RU" sz="2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информации/сведений </a:t>
                      </a:r>
                      <a:r>
                        <a:rPr lang="ru-RU" sz="2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 заключении, изменении, расторжении исполнении </a:t>
                      </a:r>
                      <a:r>
                        <a:rPr lang="ru-RU" sz="2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контрактов в </a:t>
                      </a:r>
                      <a:r>
                        <a:rPr lang="ru-RU" sz="2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реестре </a:t>
                      </a:r>
                      <a:r>
                        <a:rPr lang="ru-RU" sz="2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контрактов </a:t>
                      </a:r>
                      <a:endParaRPr lang="ru-RU" sz="220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5907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4564</TotalTime>
  <Words>500</Words>
  <Application>Microsoft Office PowerPoint</Application>
  <PresentationFormat>Широкоэкранный</PresentationFormat>
  <Paragraphs>91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7" baseType="lpstr">
      <vt:lpstr>Arial</vt:lpstr>
      <vt:lpstr>Calibri</vt:lpstr>
      <vt:lpstr>Calibri Light</vt:lpstr>
      <vt:lpstr>Geometria</vt:lpstr>
      <vt:lpstr>PT Astra Serif</vt:lpstr>
      <vt:lpstr>Segoe UI</vt:lpstr>
      <vt:lpstr>Times New Roman</vt:lpstr>
      <vt:lpstr>Wingdings</vt:lpstr>
      <vt:lpstr>Тема Office</vt:lpstr>
      <vt:lpstr>Презентация PowerPoint</vt:lpstr>
      <vt:lpstr>  НАРУШЕНИЯ 223-ФЗ  </vt:lpstr>
      <vt:lpstr>НАРУШЕНИЯ И ОШИБКИ 44-ФЗ</vt:lpstr>
      <vt:lpstr>ПЛАНИРОВАНИЕ ЗАКУПОК</vt:lpstr>
      <vt:lpstr>ИЗВЕЩЕНИЕ ОБ ОСУЩЕСТВЛЕНИИ ЗАКУПКИ</vt:lpstr>
      <vt:lpstr>РАБОТА КОМИССИИ</vt:lpstr>
      <vt:lpstr>ЗАКЛЮЧЕНИЕ КОНТРАКТА</vt:lpstr>
      <vt:lpstr>ИСПОЛНЕНИЕ КОНТРАКТА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Ульянова Ксения Игоревна</dc:creator>
  <cp:lastModifiedBy>Ульянова Ксения Игоревна</cp:lastModifiedBy>
  <cp:revision>294</cp:revision>
  <cp:lastPrinted>2023-02-02T08:05:32Z</cp:lastPrinted>
  <dcterms:created xsi:type="dcterms:W3CDTF">2022-06-09T10:21:49Z</dcterms:created>
  <dcterms:modified xsi:type="dcterms:W3CDTF">2023-02-10T05:06:48Z</dcterms:modified>
</cp:coreProperties>
</file>