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308" r:id="rId4"/>
    <p:sldId id="309" r:id="rId5"/>
    <p:sldId id="311" r:id="rId6"/>
    <p:sldId id="312" r:id="rId7"/>
    <p:sldId id="307" r:id="rId8"/>
    <p:sldId id="300" r:id="rId9"/>
    <p:sldId id="258" r:id="rId10"/>
    <p:sldId id="278" r:id="rId11"/>
    <p:sldId id="304" r:id="rId12"/>
    <p:sldId id="305" r:id="rId13"/>
    <p:sldId id="280" r:id="rId14"/>
    <p:sldId id="279" r:id="rId15"/>
    <p:sldId id="288" r:id="rId16"/>
    <p:sldId id="295" r:id="rId17"/>
    <p:sldId id="306" r:id="rId18"/>
    <p:sldId id="291" r:id="rId19"/>
    <p:sldId id="290" r:id="rId20"/>
    <p:sldId id="297" r:id="rId21"/>
    <p:sldId id="298" r:id="rId22"/>
    <p:sldId id="299" r:id="rId23"/>
    <p:sldId id="302" r:id="rId24"/>
    <p:sldId id="303" r:id="rId25"/>
    <p:sldId id="296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0518E-96CF-43CF-9FA9-107D862C8D77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674C96-09E2-4895-8854-BFF72C07EC5C}">
      <dgm:prSet phldrT="[Текст]" custT="1"/>
      <dgm:spPr/>
      <dgm:t>
        <a:bodyPr/>
        <a:lstStyle/>
        <a:p>
          <a:endParaRPr lang="ru-RU" sz="1050" dirty="0" smtClean="0"/>
        </a:p>
        <a:p>
          <a:r>
            <a:rPr lang="ru-RU" sz="1050" b="1" dirty="0" smtClean="0"/>
            <a:t>Позиция 1 раздела I формы годового отчета о закупке товаров, работ, услуг отдельными видами юридических лиц у субъектов малого и среднего предпринимательства, утвержденной постановлением Правительства Российской Федерации от 11 декабря 2014 г. № 1352 «Об особенностях участия субъектов малого и среднего предпринимательства в закупках товаров, работ, услуг отдельными видами юридических лиц дополняется новыми абзацами</a:t>
          </a:r>
        </a:p>
        <a:p>
          <a:endParaRPr lang="ru-RU" sz="1050" dirty="0"/>
        </a:p>
      </dgm:t>
    </dgm:pt>
    <dgm:pt modelId="{700B0290-22FC-4373-AD89-92E1DD9AE93D}" type="parTrans" cxnId="{50B77F63-1733-4251-A79F-894E98774198}">
      <dgm:prSet/>
      <dgm:spPr/>
      <dgm:t>
        <a:bodyPr/>
        <a:lstStyle/>
        <a:p>
          <a:endParaRPr lang="ru-RU"/>
        </a:p>
      </dgm:t>
    </dgm:pt>
    <dgm:pt modelId="{4AD26802-ACBC-42B0-9271-33D4E255E155}" type="sibTrans" cxnId="{50B77F63-1733-4251-A79F-894E98774198}">
      <dgm:prSet/>
      <dgm:spPr/>
      <dgm:t>
        <a:bodyPr/>
        <a:lstStyle/>
        <a:p>
          <a:endParaRPr lang="ru-RU"/>
        </a:p>
      </dgm:t>
    </dgm:pt>
    <dgm:pt modelId="{DF853714-C7E7-486D-A4B9-34183023A129}">
      <dgm:prSet phldrT="[Текст]" custT="1"/>
      <dgm:spPr/>
      <dgm:t>
        <a:bodyPr/>
        <a:lstStyle/>
        <a:p>
          <a:r>
            <a:rPr lang="ru-RU" sz="1000" b="1" i="1" dirty="0" smtClean="0"/>
            <a:t>договоры, заключенные по результатам закупок лизинговыми компаниями предметов лизинга, в случае если начальная (максимальная) цена обязательного договора купли-продажи, заключаемого для выполнения своих обязательств по договору лизинга, превышает 400 млн. рублей</a:t>
          </a:r>
        </a:p>
        <a:p>
          <a:endParaRPr lang="ru-RU" sz="900" i="1" dirty="0"/>
        </a:p>
      </dgm:t>
    </dgm:pt>
    <dgm:pt modelId="{68622C55-756A-48DA-9D6C-159DFDA538C9}" type="parTrans" cxnId="{587D8A0D-946C-4750-B754-4AA1100098A6}">
      <dgm:prSet/>
      <dgm:spPr/>
      <dgm:t>
        <a:bodyPr/>
        <a:lstStyle/>
        <a:p>
          <a:endParaRPr lang="ru-RU"/>
        </a:p>
      </dgm:t>
    </dgm:pt>
    <dgm:pt modelId="{37CB7B70-E9BB-4ED0-BA8D-62206D463C5D}" type="sibTrans" cxnId="{587D8A0D-946C-4750-B754-4AA1100098A6}">
      <dgm:prSet/>
      <dgm:spPr/>
      <dgm:t>
        <a:bodyPr/>
        <a:lstStyle/>
        <a:p>
          <a:endParaRPr lang="ru-RU"/>
        </a:p>
      </dgm:t>
    </dgm:pt>
    <dgm:pt modelId="{A3F3B29E-E49A-455F-B378-AD0E0E206198}">
      <dgm:prSet phldrT="[Текст]" custT="1"/>
      <dgm:spPr/>
      <dgm:t>
        <a:bodyPr/>
        <a:lstStyle/>
        <a:p>
          <a:endParaRPr lang="ru-RU" sz="1000" b="1" i="1" dirty="0" smtClean="0"/>
        </a:p>
        <a:p>
          <a:r>
            <a:rPr lang="ru-RU" sz="1000" b="1" i="1" dirty="0" smtClean="0"/>
            <a:t>договоры, заключенные по результатам закупок гарантирующими поставщиками и сетевыми организациями приборов учета электрической энергии, иного оборудования и нематериальных активов, которые необходимы для обеспечения коммерческого учета электрической энергии (мощности) в соответствии с пунктом 5 статьи 37 Федерального закона «Об электроэнергетике»</a:t>
          </a:r>
        </a:p>
        <a:p>
          <a:endParaRPr lang="ru-RU" sz="900" dirty="0"/>
        </a:p>
      </dgm:t>
    </dgm:pt>
    <dgm:pt modelId="{C960EC79-3F72-4A94-9E3D-89D3835232D4}" type="parTrans" cxnId="{3806473A-2918-40FE-8B2E-A356F2D8F80C}">
      <dgm:prSet/>
      <dgm:spPr/>
      <dgm:t>
        <a:bodyPr/>
        <a:lstStyle/>
        <a:p>
          <a:endParaRPr lang="ru-RU"/>
        </a:p>
      </dgm:t>
    </dgm:pt>
    <dgm:pt modelId="{AE68F142-D1B6-45BC-9F49-132588A0974A}" type="sibTrans" cxnId="{3806473A-2918-40FE-8B2E-A356F2D8F80C}">
      <dgm:prSet/>
      <dgm:spPr/>
      <dgm:t>
        <a:bodyPr/>
        <a:lstStyle/>
        <a:p>
          <a:endParaRPr lang="ru-RU"/>
        </a:p>
      </dgm:t>
    </dgm:pt>
    <dgm:pt modelId="{C6DE82F5-0FDB-4649-ADA5-C00C4623A95C}" type="pres">
      <dgm:prSet presAssocID="{F460518E-96CF-43CF-9FA9-107D862C8D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00B26-054B-4A6A-AE7E-6153B4E08269}" type="pres">
      <dgm:prSet presAssocID="{52674C96-09E2-4895-8854-BFF72C07EC5C}" presName="root" presStyleCnt="0"/>
      <dgm:spPr/>
      <dgm:t>
        <a:bodyPr/>
        <a:lstStyle/>
        <a:p>
          <a:endParaRPr lang="ru-RU"/>
        </a:p>
      </dgm:t>
    </dgm:pt>
    <dgm:pt modelId="{2495F8EC-713D-4E16-9D2E-F2DA44946472}" type="pres">
      <dgm:prSet presAssocID="{52674C96-09E2-4895-8854-BFF72C07EC5C}" presName="rootComposite" presStyleCnt="0"/>
      <dgm:spPr/>
      <dgm:t>
        <a:bodyPr/>
        <a:lstStyle/>
        <a:p>
          <a:endParaRPr lang="ru-RU"/>
        </a:p>
      </dgm:t>
    </dgm:pt>
    <dgm:pt modelId="{5087F685-B2A7-48FA-B392-312FDC6B0B6A}" type="pres">
      <dgm:prSet presAssocID="{52674C96-09E2-4895-8854-BFF72C07EC5C}" presName="rootText" presStyleLbl="node1" presStyleIdx="0" presStyleCnt="1" custScaleX="99256" custScaleY="91056" custLinFactNeighborX="5850" custLinFactNeighborY="952"/>
      <dgm:spPr/>
      <dgm:t>
        <a:bodyPr/>
        <a:lstStyle/>
        <a:p>
          <a:endParaRPr lang="ru-RU"/>
        </a:p>
      </dgm:t>
    </dgm:pt>
    <dgm:pt modelId="{0F911BB6-758C-4048-AABD-80F942D90AFD}" type="pres">
      <dgm:prSet presAssocID="{52674C96-09E2-4895-8854-BFF72C07EC5C}" presName="rootConnector" presStyleLbl="node1" presStyleIdx="0" presStyleCnt="1"/>
      <dgm:spPr/>
      <dgm:t>
        <a:bodyPr/>
        <a:lstStyle/>
        <a:p>
          <a:endParaRPr lang="ru-RU"/>
        </a:p>
      </dgm:t>
    </dgm:pt>
    <dgm:pt modelId="{F2DFD99D-9F53-4D20-AD71-17FC42815D5C}" type="pres">
      <dgm:prSet presAssocID="{52674C96-09E2-4895-8854-BFF72C07EC5C}" presName="childShape" presStyleCnt="0"/>
      <dgm:spPr/>
      <dgm:t>
        <a:bodyPr/>
        <a:lstStyle/>
        <a:p>
          <a:endParaRPr lang="ru-RU"/>
        </a:p>
      </dgm:t>
    </dgm:pt>
    <dgm:pt modelId="{EF070C4B-D777-4572-9201-DEE18B937C2D}" type="pres">
      <dgm:prSet presAssocID="{68622C55-756A-48DA-9D6C-159DFDA538C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C4D9426-469C-4953-8AF1-B88873751179}" type="pres">
      <dgm:prSet presAssocID="{DF853714-C7E7-486D-A4B9-34183023A129}" presName="childText" presStyleLbl="bgAcc1" presStyleIdx="0" presStyleCnt="2" custScaleY="92142" custLinFactNeighborX="69734" custLinFactNeighborY="-20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468A7-1D0C-4044-A216-B44EFD80D205}" type="pres">
      <dgm:prSet presAssocID="{C960EC79-3F72-4A94-9E3D-89D3835232D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D0E3DEA-0C4B-4667-A010-EA3D54D48143}" type="pres">
      <dgm:prSet presAssocID="{A3F3B29E-E49A-455F-B378-AD0E0E206198}" presName="childText" presStyleLbl="bgAcc1" presStyleIdx="1" presStyleCnt="2" custLinFactNeighborX="69557" custLinFactNeighborY="-4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D8A0D-946C-4750-B754-4AA1100098A6}" srcId="{52674C96-09E2-4895-8854-BFF72C07EC5C}" destId="{DF853714-C7E7-486D-A4B9-34183023A129}" srcOrd="0" destOrd="0" parTransId="{68622C55-756A-48DA-9D6C-159DFDA538C9}" sibTransId="{37CB7B70-E9BB-4ED0-BA8D-62206D463C5D}"/>
    <dgm:cxn modelId="{692157F4-0AD4-477D-AE44-1D50DC5D378C}" type="presOf" srcId="{F460518E-96CF-43CF-9FA9-107D862C8D77}" destId="{C6DE82F5-0FDB-4649-ADA5-C00C4623A95C}" srcOrd="0" destOrd="0" presId="urn:microsoft.com/office/officeart/2005/8/layout/hierarchy3"/>
    <dgm:cxn modelId="{9ADB6736-66F7-4DA0-B9AB-41361C667134}" type="presOf" srcId="{C960EC79-3F72-4A94-9E3D-89D3835232D4}" destId="{A50468A7-1D0C-4044-A216-B44EFD80D205}" srcOrd="0" destOrd="0" presId="urn:microsoft.com/office/officeart/2005/8/layout/hierarchy3"/>
    <dgm:cxn modelId="{3806473A-2918-40FE-8B2E-A356F2D8F80C}" srcId="{52674C96-09E2-4895-8854-BFF72C07EC5C}" destId="{A3F3B29E-E49A-455F-B378-AD0E0E206198}" srcOrd="1" destOrd="0" parTransId="{C960EC79-3F72-4A94-9E3D-89D3835232D4}" sibTransId="{AE68F142-D1B6-45BC-9F49-132588A0974A}"/>
    <dgm:cxn modelId="{FC620D6F-FEE9-4B1F-9918-61E45C8AA795}" type="presOf" srcId="{A3F3B29E-E49A-455F-B378-AD0E0E206198}" destId="{5D0E3DEA-0C4B-4667-A010-EA3D54D48143}" srcOrd="0" destOrd="0" presId="urn:microsoft.com/office/officeart/2005/8/layout/hierarchy3"/>
    <dgm:cxn modelId="{D786CC39-F977-475E-A65B-9A6661854A2B}" type="presOf" srcId="{DF853714-C7E7-486D-A4B9-34183023A129}" destId="{2C4D9426-469C-4953-8AF1-B88873751179}" srcOrd="0" destOrd="0" presId="urn:microsoft.com/office/officeart/2005/8/layout/hierarchy3"/>
    <dgm:cxn modelId="{BB0443D4-D9D9-4AAB-8DFF-E8BD9FB07F84}" type="presOf" srcId="{52674C96-09E2-4895-8854-BFF72C07EC5C}" destId="{0F911BB6-758C-4048-AABD-80F942D90AFD}" srcOrd="1" destOrd="0" presId="urn:microsoft.com/office/officeart/2005/8/layout/hierarchy3"/>
    <dgm:cxn modelId="{F4C91054-C785-470F-B2BD-3AAB744226D1}" type="presOf" srcId="{68622C55-756A-48DA-9D6C-159DFDA538C9}" destId="{EF070C4B-D777-4572-9201-DEE18B937C2D}" srcOrd="0" destOrd="0" presId="urn:microsoft.com/office/officeart/2005/8/layout/hierarchy3"/>
    <dgm:cxn modelId="{50B77F63-1733-4251-A79F-894E98774198}" srcId="{F460518E-96CF-43CF-9FA9-107D862C8D77}" destId="{52674C96-09E2-4895-8854-BFF72C07EC5C}" srcOrd="0" destOrd="0" parTransId="{700B0290-22FC-4373-AD89-92E1DD9AE93D}" sibTransId="{4AD26802-ACBC-42B0-9271-33D4E255E155}"/>
    <dgm:cxn modelId="{3041CB8A-E6C2-44AA-8A50-791A672D8B4E}" type="presOf" srcId="{52674C96-09E2-4895-8854-BFF72C07EC5C}" destId="{5087F685-B2A7-48FA-B392-312FDC6B0B6A}" srcOrd="0" destOrd="0" presId="urn:microsoft.com/office/officeart/2005/8/layout/hierarchy3"/>
    <dgm:cxn modelId="{6A21AF53-FCF0-4515-AB65-BC4AFFCE1FB5}" type="presParOf" srcId="{C6DE82F5-0FDB-4649-ADA5-C00C4623A95C}" destId="{A9400B26-054B-4A6A-AE7E-6153B4E08269}" srcOrd="0" destOrd="0" presId="urn:microsoft.com/office/officeart/2005/8/layout/hierarchy3"/>
    <dgm:cxn modelId="{429FED15-ED0E-4E40-9310-A04B8E977637}" type="presParOf" srcId="{A9400B26-054B-4A6A-AE7E-6153B4E08269}" destId="{2495F8EC-713D-4E16-9D2E-F2DA44946472}" srcOrd="0" destOrd="0" presId="urn:microsoft.com/office/officeart/2005/8/layout/hierarchy3"/>
    <dgm:cxn modelId="{42D3D687-27D4-4B6D-8934-F7B4D92E8300}" type="presParOf" srcId="{2495F8EC-713D-4E16-9D2E-F2DA44946472}" destId="{5087F685-B2A7-48FA-B392-312FDC6B0B6A}" srcOrd="0" destOrd="0" presId="urn:microsoft.com/office/officeart/2005/8/layout/hierarchy3"/>
    <dgm:cxn modelId="{C083593C-7472-4970-A8AC-BFF2ECECBA80}" type="presParOf" srcId="{2495F8EC-713D-4E16-9D2E-F2DA44946472}" destId="{0F911BB6-758C-4048-AABD-80F942D90AFD}" srcOrd="1" destOrd="0" presId="urn:microsoft.com/office/officeart/2005/8/layout/hierarchy3"/>
    <dgm:cxn modelId="{60011826-45A5-4D35-BF3E-3ED6C5AD2006}" type="presParOf" srcId="{A9400B26-054B-4A6A-AE7E-6153B4E08269}" destId="{F2DFD99D-9F53-4D20-AD71-17FC42815D5C}" srcOrd="1" destOrd="0" presId="urn:microsoft.com/office/officeart/2005/8/layout/hierarchy3"/>
    <dgm:cxn modelId="{50B2EF79-5EF1-4888-9F07-BBFA629DC9B7}" type="presParOf" srcId="{F2DFD99D-9F53-4D20-AD71-17FC42815D5C}" destId="{EF070C4B-D777-4572-9201-DEE18B937C2D}" srcOrd="0" destOrd="0" presId="urn:microsoft.com/office/officeart/2005/8/layout/hierarchy3"/>
    <dgm:cxn modelId="{1ADADF43-AA5B-4D4C-BB7F-7570803740F8}" type="presParOf" srcId="{F2DFD99D-9F53-4D20-AD71-17FC42815D5C}" destId="{2C4D9426-469C-4953-8AF1-B88873751179}" srcOrd="1" destOrd="0" presId="urn:microsoft.com/office/officeart/2005/8/layout/hierarchy3"/>
    <dgm:cxn modelId="{C797D809-09F1-40B5-B3B4-E8A8EDB6D052}" type="presParOf" srcId="{F2DFD99D-9F53-4D20-AD71-17FC42815D5C}" destId="{A50468A7-1D0C-4044-A216-B44EFD80D205}" srcOrd="2" destOrd="0" presId="urn:microsoft.com/office/officeart/2005/8/layout/hierarchy3"/>
    <dgm:cxn modelId="{07DA27A8-D01F-487D-A0D5-B49D76391D29}" type="presParOf" srcId="{F2DFD99D-9F53-4D20-AD71-17FC42815D5C}" destId="{5D0E3DEA-0C4B-4667-A010-EA3D54D481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0E709-017C-4B27-9365-45E880D093C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6817A-DA08-4549-ABFB-BE5AF4D9D1F1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just" rtl="0"/>
          <a: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a:rPr>
            <a:t>Исключается требование о достижении заказчиками, осуществляющими закупки в соответствии </a:t>
          </a:r>
          <a:b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a:rPr>
          </a:br>
          <a: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a:rPr>
            <a:t>с постановлением Правительства от 6 марта 2022 года </a:t>
          </a:r>
          <a:b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a:rPr>
          </a:br>
          <a: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a:rPr>
            <a:t>№ 301 «Об основаниях не размещения в единой информационной системе в сфере закупок товаров, работ, услуг для обеспечения государственных и муниципальных нужд сведений о закупках товаров, работ, услуг, информации о поставщиках (подрядчиках, исполнителях), с которыми заключены договоры», отдельного минимального объема закупок в размере 25%, участниками которых являются только субъекты  </a:t>
          </a:r>
          <a:r>
            <a:rPr lang="ru-RU" b="1" dirty="0" smtClean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a:rPr>
            <a:t>МСП</a:t>
          </a:r>
          <a:endParaRPr lang="ru-RU" b="1" dirty="0">
            <a:solidFill>
              <a:schemeClr val="tx1"/>
            </a:solidFill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a:endParaRPr>
        </a:p>
      </dgm:t>
    </dgm:pt>
    <dgm:pt modelId="{6A06AD9C-E183-4608-AEF3-E6972C54E679}" type="parTrans" cxnId="{B2705E75-B430-4492-96A0-D5E558ECC883}">
      <dgm:prSet/>
      <dgm:spPr/>
      <dgm:t>
        <a:bodyPr/>
        <a:lstStyle/>
        <a:p>
          <a:endParaRPr lang="ru-RU"/>
        </a:p>
      </dgm:t>
    </dgm:pt>
    <dgm:pt modelId="{E55D07A6-82A9-4CA9-919C-C2962D54671E}" type="sibTrans" cxnId="{B2705E75-B430-4492-96A0-D5E558ECC883}">
      <dgm:prSet/>
      <dgm:spPr/>
      <dgm:t>
        <a:bodyPr/>
        <a:lstStyle/>
        <a:p>
          <a:endParaRPr lang="ru-RU"/>
        </a:p>
      </dgm:t>
    </dgm:pt>
    <dgm:pt modelId="{7E61EE12-36B1-4190-AD34-DBF923615305}" type="pres">
      <dgm:prSet presAssocID="{4960E709-017C-4B27-9365-45E880D09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6D6AC-CDD3-4AC0-B1F1-2BCAD947CB69}" type="pres">
      <dgm:prSet presAssocID="{9A46817A-DA08-4549-ABFB-BE5AF4D9D1F1}" presName="parentText" presStyleLbl="node1" presStyleIdx="0" presStyleCnt="1" custLinFactNeighborX="2829" custLinFactNeighborY="2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B1078-A6B6-4E05-A9B9-C8BEA1A118E1}" type="presOf" srcId="{4960E709-017C-4B27-9365-45E880D093C9}" destId="{7E61EE12-36B1-4190-AD34-DBF923615305}" srcOrd="0" destOrd="0" presId="urn:microsoft.com/office/officeart/2005/8/layout/vList2"/>
    <dgm:cxn modelId="{880E361F-EC7A-4D7C-9994-ED4B41C0BC68}" type="presOf" srcId="{9A46817A-DA08-4549-ABFB-BE5AF4D9D1F1}" destId="{E8D6D6AC-CDD3-4AC0-B1F1-2BCAD947CB69}" srcOrd="0" destOrd="0" presId="urn:microsoft.com/office/officeart/2005/8/layout/vList2"/>
    <dgm:cxn modelId="{B2705E75-B430-4492-96A0-D5E558ECC883}" srcId="{4960E709-017C-4B27-9365-45E880D093C9}" destId="{9A46817A-DA08-4549-ABFB-BE5AF4D9D1F1}" srcOrd="0" destOrd="0" parTransId="{6A06AD9C-E183-4608-AEF3-E6972C54E679}" sibTransId="{E55D07A6-82A9-4CA9-919C-C2962D54671E}"/>
    <dgm:cxn modelId="{D9D144C0-B0FE-4564-9739-48B7BE6A2D30}" type="presParOf" srcId="{7E61EE12-36B1-4190-AD34-DBF923615305}" destId="{E8D6D6AC-CDD3-4AC0-B1F1-2BCAD947C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6B3AD-3127-4A4A-95F6-559410C872DD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AD898-9310-4380-8439-757D373F5D2F}">
      <dgm:prSet custT="1"/>
      <dgm:spPr>
        <a:effectLst>
          <a:glow rad="139700">
            <a:schemeClr val="accent5">
              <a:satMod val="175000"/>
              <a:alpha val="40000"/>
            </a:schemeClr>
          </a:glow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 rtl="0"/>
          <a:r>
            <a:rPr lang="ru-RU" sz="24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rPr>
            <a:t>В соответствии с Федеральным законом от 16.04.2022 № 104-ФЗ </a:t>
          </a:r>
          <a:br>
            <a:rPr lang="ru-RU" sz="24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rPr>
          </a:br>
          <a:r>
            <a:rPr lang="ru-RU" sz="24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rPr>
            <a:t>с 01.04.2023 сведения о закупках, которые проводят в случаях, установленных Правительством Российской Федерации на основании ч. 16 ст. 4 Федерального закона № 223-ФЗ не подлежат размещению в открытой части официального сайта единой информационной системы в сфере закупок. Данные сведения публикуются в закрытой части ЕИС. Таким же образом размещают информацию о заключении и исполнении договоров по результатам указанных закупок.</a:t>
          </a:r>
          <a:endParaRPr lang="ru-RU" sz="2400" dirty="0">
            <a:effectLst>
              <a:outerShdw blurRad="50800" dist="50800" dir="5400000" algn="ctr" rotWithShape="0">
                <a:srgbClr val="000000">
                  <a:alpha val="55000"/>
                </a:srgbClr>
              </a:outerShdw>
            </a:effectLst>
          </a:endParaRPr>
        </a:p>
      </dgm:t>
    </dgm:pt>
    <dgm:pt modelId="{C2179747-DE74-4835-9FCE-353F28FB0D65}" type="parTrans" cxnId="{EBDE0987-00E4-4654-B5AD-C6A8F11D5A0F}">
      <dgm:prSet/>
      <dgm:spPr/>
      <dgm:t>
        <a:bodyPr/>
        <a:lstStyle/>
        <a:p>
          <a:endParaRPr lang="ru-RU"/>
        </a:p>
      </dgm:t>
    </dgm:pt>
    <dgm:pt modelId="{4A183BD1-CDF3-4F9A-AD61-2DBDD4729856}" type="sibTrans" cxnId="{EBDE0987-00E4-4654-B5AD-C6A8F11D5A0F}">
      <dgm:prSet/>
      <dgm:spPr/>
      <dgm:t>
        <a:bodyPr/>
        <a:lstStyle/>
        <a:p>
          <a:endParaRPr lang="ru-RU"/>
        </a:p>
      </dgm:t>
    </dgm:pt>
    <dgm:pt modelId="{574762EC-DCCC-410C-BBC5-74B2FF678628}" type="pres">
      <dgm:prSet presAssocID="{1C36B3AD-3127-4A4A-95F6-559410C872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5DDCA-A1E3-49AD-B734-C629D3FB5764}" type="pres">
      <dgm:prSet presAssocID="{017AD898-9310-4380-8439-757D373F5D2F}" presName="comp" presStyleCnt="0"/>
      <dgm:spPr/>
      <dgm:t>
        <a:bodyPr/>
        <a:lstStyle/>
        <a:p>
          <a:endParaRPr lang="ru-RU"/>
        </a:p>
      </dgm:t>
    </dgm:pt>
    <dgm:pt modelId="{0B9F441C-4FED-4F40-B8D1-17FF97B4E651}" type="pres">
      <dgm:prSet presAssocID="{017AD898-9310-4380-8439-757D373F5D2F}" presName="box" presStyleLbl="node1" presStyleIdx="0" presStyleCnt="1" custLinFactNeighborX="785"/>
      <dgm:spPr/>
      <dgm:t>
        <a:bodyPr/>
        <a:lstStyle/>
        <a:p>
          <a:endParaRPr lang="ru-RU"/>
        </a:p>
      </dgm:t>
    </dgm:pt>
    <dgm:pt modelId="{7C2C33D5-9D8F-4FBD-A8E9-16E37A411ECA}" type="pres">
      <dgm:prSet presAssocID="{017AD898-9310-4380-8439-757D373F5D2F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23B5BE75-1FA0-408C-AED1-A9259779702C}" type="pres">
      <dgm:prSet presAssocID="{017AD898-9310-4380-8439-757D373F5D2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E8451-613F-495A-A8DD-DB7398FB42F0}" type="presOf" srcId="{017AD898-9310-4380-8439-757D373F5D2F}" destId="{0B9F441C-4FED-4F40-B8D1-17FF97B4E651}" srcOrd="0" destOrd="0" presId="urn:microsoft.com/office/officeart/2005/8/layout/vList4"/>
    <dgm:cxn modelId="{EBDE0987-00E4-4654-B5AD-C6A8F11D5A0F}" srcId="{1C36B3AD-3127-4A4A-95F6-559410C872DD}" destId="{017AD898-9310-4380-8439-757D373F5D2F}" srcOrd="0" destOrd="0" parTransId="{C2179747-DE74-4835-9FCE-353F28FB0D65}" sibTransId="{4A183BD1-CDF3-4F9A-AD61-2DBDD4729856}"/>
    <dgm:cxn modelId="{083EEA4E-E747-4AFD-AA7D-C80986A9D86F}" type="presOf" srcId="{1C36B3AD-3127-4A4A-95F6-559410C872DD}" destId="{574762EC-DCCC-410C-BBC5-74B2FF678628}" srcOrd="0" destOrd="0" presId="urn:microsoft.com/office/officeart/2005/8/layout/vList4"/>
    <dgm:cxn modelId="{218D5388-E3B7-4FAC-8803-D76160B879E6}" type="presOf" srcId="{017AD898-9310-4380-8439-757D373F5D2F}" destId="{23B5BE75-1FA0-408C-AED1-A9259779702C}" srcOrd="1" destOrd="0" presId="urn:microsoft.com/office/officeart/2005/8/layout/vList4"/>
    <dgm:cxn modelId="{00724607-DEF3-4CC6-B60A-704C5BB2FE05}" type="presParOf" srcId="{574762EC-DCCC-410C-BBC5-74B2FF678628}" destId="{5365DDCA-A1E3-49AD-B734-C629D3FB5764}" srcOrd="0" destOrd="0" presId="urn:microsoft.com/office/officeart/2005/8/layout/vList4"/>
    <dgm:cxn modelId="{BD46ECFA-7F08-4584-B005-5B9FB36146E3}" type="presParOf" srcId="{5365DDCA-A1E3-49AD-B734-C629D3FB5764}" destId="{0B9F441C-4FED-4F40-B8D1-17FF97B4E651}" srcOrd="0" destOrd="0" presId="urn:microsoft.com/office/officeart/2005/8/layout/vList4"/>
    <dgm:cxn modelId="{D3EC71C2-758B-443F-B6AD-14CE0479ED1E}" type="presParOf" srcId="{5365DDCA-A1E3-49AD-B734-C629D3FB5764}" destId="{7C2C33D5-9D8F-4FBD-A8E9-16E37A411ECA}" srcOrd="1" destOrd="0" presId="urn:microsoft.com/office/officeart/2005/8/layout/vList4"/>
    <dgm:cxn modelId="{7CE0651E-EB62-4022-8D62-099C707AD50F}" type="presParOf" srcId="{5365DDCA-A1E3-49AD-B734-C629D3FB5764}" destId="{23B5BE75-1FA0-408C-AED1-A9259779702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C3C111-5FB8-4A18-9648-55434D31D953}" type="doc">
      <dgm:prSet loTypeId="urn:microsoft.com/office/officeart/2005/8/layout/hierarchy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0E403-F87B-4C8C-9365-1AD84FB5B4E0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соответствии с Постановлением Правительства РФ от 31.10.2022 № 1946 с 01.04.2023 в реестр договоров включается следующая информация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E7CBB-3CB1-4AD7-B6B2-CA2943505B91}" type="parTrans" cxnId="{53551309-7452-4719-B098-29D4432BDA95}">
      <dgm:prSet/>
      <dgm:spPr/>
      <dgm:t>
        <a:bodyPr/>
        <a:lstStyle/>
        <a:p>
          <a:endParaRPr lang="ru-RU"/>
        </a:p>
      </dgm:t>
    </dgm:pt>
    <dgm:pt modelId="{7587ADBB-2E86-4D65-A233-05BE23DDC408}" type="sibTrans" cxnId="{53551309-7452-4719-B098-29D4432BDA95}">
      <dgm:prSet/>
      <dgm:spPr/>
      <dgm:t>
        <a:bodyPr/>
        <a:lstStyle/>
        <a:p>
          <a:endParaRPr lang="ru-RU"/>
        </a:p>
      </dgm:t>
    </dgm:pt>
    <dgm:pt modelId="{C8146D04-2BD2-40C7-ACAF-CDC9B7EA844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сумма денежных средств, истребованная заказчиком у гаранта по независимой гарантии и уплаченная гарантом, а также документ, подтверждающий их истребование у гаранта по независимой гарантии, его реквизиты (в случае предоставления независимой гарантии в качестве обеспечения исполнения договора при осуществлении конкурентной закупки товаров, работ, услуг в электронной форме, участниками которой могут быть только субъекты малого и среднего предпринимательства);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E3A1F-DDE8-4C4E-98E3-152F111ED38D}" type="parTrans" cxnId="{FA103D96-0B1A-48E0-8878-52EDCC3DFD68}">
      <dgm:prSet/>
      <dgm:spPr/>
      <dgm:t>
        <a:bodyPr/>
        <a:lstStyle/>
        <a:p>
          <a:endParaRPr lang="ru-RU"/>
        </a:p>
      </dgm:t>
    </dgm:pt>
    <dgm:pt modelId="{E2A6A1E0-D83A-47B4-A8F0-4414338D808B}" type="sibTrans" cxnId="{FA103D96-0B1A-48E0-8878-52EDCC3DFD68}">
      <dgm:prSet/>
      <dgm:spPr/>
      <dgm:t>
        <a:bodyPr/>
        <a:lstStyle/>
        <a:p>
          <a:endParaRPr lang="ru-RU"/>
        </a:p>
      </dgm:t>
    </dgm:pt>
    <dgm:pt modelId="{A21B2F82-8E11-487B-84F0-5F8E68E92FE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об обеспечении исполнения договора (в случае установления требования о предоставлении обеспечения исполнения договора при осуществлении конкурентной закупки товаров, работ, услуг в электронной форме, участниками которой могут быть только субъекты малого и среднего предпринимательства):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 обеспечения исполнения договора; размер обеспечения исполнения договора; номер реестровой записи из реестра независимых гарантий (в случае предоставления обеспечения исполнения договора в виде независимой гарантии);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D3E36-FFA8-4EE0-9C75-776D9AF728E7}" type="parTrans" cxnId="{41F120AF-3F48-4899-8B95-C3F36175C1C8}">
      <dgm:prSet/>
      <dgm:spPr/>
      <dgm:t>
        <a:bodyPr/>
        <a:lstStyle/>
        <a:p>
          <a:endParaRPr lang="ru-RU"/>
        </a:p>
      </dgm:t>
    </dgm:pt>
    <dgm:pt modelId="{DD2E23BF-2BA8-4843-8266-ECE2DBFCB85E}" type="sibTrans" cxnId="{41F120AF-3F48-4899-8B95-C3F36175C1C8}">
      <dgm:prSet/>
      <dgm:spPr/>
      <dgm:t>
        <a:bodyPr/>
        <a:lstStyle/>
        <a:p>
          <a:endParaRPr lang="ru-RU"/>
        </a:p>
      </dgm:t>
    </dgm:pt>
    <dgm:pt modelId="{E3090A37-8E75-410D-951F-53AB00BBFB5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о прекращении обязательств поставщика (подрядчика, исполнителя), обеспеченных независимой гарантией, и дата такого прекращения (в случае предоставления независимой гарантии в качестве обеспечения исполнения договора при осуществлении конкурентной закупки товаров, работ, услуг в электронной форме, участниками которой могут быть только субъекты малого и среднего предпринимательства);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E6EA4-32C0-4D35-BE24-5BD3A904C5E5}" type="parTrans" cxnId="{C087B059-B62A-41E7-ABC6-D3A752A77054}">
      <dgm:prSet/>
      <dgm:spPr/>
      <dgm:t>
        <a:bodyPr/>
        <a:lstStyle/>
        <a:p>
          <a:endParaRPr lang="ru-RU"/>
        </a:p>
      </dgm:t>
    </dgm:pt>
    <dgm:pt modelId="{530A67C8-8C37-4703-A549-B51BE4959352}" type="sibTrans" cxnId="{C087B059-B62A-41E7-ABC6-D3A752A77054}">
      <dgm:prSet/>
      <dgm:spPr/>
      <dgm:t>
        <a:bodyPr/>
        <a:lstStyle/>
        <a:p>
          <a:endParaRPr lang="ru-RU"/>
        </a:p>
      </dgm:t>
    </dgm:pt>
    <dgm:pt modelId="{45847A04-2A60-4FC4-9313-AF54CAFEF9A7}" type="pres">
      <dgm:prSet presAssocID="{74C3C111-5FB8-4A18-9648-55434D31D9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867721-5DE8-47D7-AFE1-9627F947CD73}" type="pres">
      <dgm:prSet presAssocID="{3820E403-F87B-4C8C-9365-1AD84FB5B4E0}" presName="vertOne" presStyleCnt="0"/>
      <dgm:spPr/>
    </dgm:pt>
    <dgm:pt modelId="{2FB35EDC-2322-47B9-9A9E-A4613EDF05F1}" type="pres">
      <dgm:prSet presAssocID="{3820E403-F87B-4C8C-9365-1AD84FB5B4E0}" presName="txOne" presStyleLbl="node0" presStyleIdx="0" presStyleCnt="1" custScaleX="74595" custScaleY="15800" custLinFactNeighborX="-190" custLinFactNeighborY="25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ECEF4-92B7-4232-B790-46CC51CFCAD9}" type="pres">
      <dgm:prSet presAssocID="{3820E403-F87B-4C8C-9365-1AD84FB5B4E0}" presName="parTransOne" presStyleCnt="0"/>
      <dgm:spPr/>
    </dgm:pt>
    <dgm:pt modelId="{BF2091CB-AF05-42C9-BCE6-7CC30FF5EEBB}" type="pres">
      <dgm:prSet presAssocID="{3820E403-F87B-4C8C-9365-1AD84FB5B4E0}" presName="horzOne" presStyleCnt="0"/>
      <dgm:spPr/>
    </dgm:pt>
    <dgm:pt modelId="{65EC4EB7-3C82-4B26-AE81-4E9FC2FBD6E0}" type="pres">
      <dgm:prSet presAssocID="{C8146D04-2BD2-40C7-ACAF-CDC9B7EA844C}" presName="vertTwo" presStyleCnt="0"/>
      <dgm:spPr/>
    </dgm:pt>
    <dgm:pt modelId="{E5257242-F7E5-4D1B-A8A1-D34E6F098706}" type="pres">
      <dgm:prSet presAssocID="{C8146D04-2BD2-40C7-ACAF-CDC9B7EA844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79151-1189-4130-8A53-E90EF5A2FA26}" type="pres">
      <dgm:prSet presAssocID="{C8146D04-2BD2-40C7-ACAF-CDC9B7EA844C}" presName="horzTwo" presStyleCnt="0"/>
      <dgm:spPr/>
    </dgm:pt>
    <dgm:pt modelId="{B019C5EE-336B-490C-AE6E-C6F3379C39BF}" type="pres">
      <dgm:prSet presAssocID="{E2A6A1E0-D83A-47B4-A8F0-4414338D808B}" presName="sibSpaceTwo" presStyleCnt="0"/>
      <dgm:spPr/>
    </dgm:pt>
    <dgm:pt modelId="{373199BB-B1EE-4F68-BEAB-B0E9E47D1516}" type="pres">
      <dgm:prSet presAssocID="{A21B2F82-8E11-487B-84F0-5F8E68E92FEC}" presName="vertTwo" presStyleCnt="0"/>
      <dgm:spPr/>
    </dgm:pt>
    <dgm:pt modelId="{C437C764-ED76-4D23-A41F-FD3F10CE79B9}" type="pres">
      <dgm:prSet presAssocID="{A21B2F82-8E11-487B-84F0-5F8E68E92FE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3381-C39C-40F5-9D06-92DC93670411}" type="pres">
      <dgm:prSet presAssocID="{A21B2F82-8E11-487B-84F0-5F8E68E92FEC}" presName="horzTwo" presStyleCnt="0"/>
      <dgm:spPr/>
    </dgm:pt>
    <dgm:pt modelId="{CB826BE0-1B01-41D8-81B8-B8005BD60969}" type="pres">
      <dgm:prSet presAssocID="{DD2E23BF-2BA8-4843-8266-ECE2DBFCB85E}" presName="sibSpaceTwo" presStyleCnt="0"/>
      <dgm:spPr/>
    </dgm:pt>
    <dgm:pt modelId="{A73817CE-B896-493C-90EE-FDF245445CD5}" type="pres">
      <dgm:prSet presAssocID="{E3090A37-8E75-410D-951F-53AB00BBFB55}" presName="vertTwo" presStyleCnt="0"/>
      <dgm:spPr/>
    </dgm:pt>
    <dgm:pt modelId="{C60EAAEF-DCFC-435F-907F-2792F98C7C49}" type="pres">
      <dgm:prSet presAssocID="{E3090A37-8E75-410D-951F-53AB00BBFB5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9504B-F963-45E0-8C25-F037D6A53895}" type="pres">
      <dgm:prSet presAssocID="{E3090A37-8E75-410D-951F-53AB00BBFB55}" presName="horzTwo" presStyleCnt="0"/>
      <dgm:spPr/>
    </dgm:pt>
  </dgm:ptLst>
  <dgm:cxnLst>
    <dgm:cxn modelId="{96B2A228-3E7A-40CB-AA3A-1A01A6AF9058}" type="presOf" srcId="{74C3C111-5FB8-4A18-9648-55434D31D953}" destId="{45847A04-2A60-4FC4-9313-AF54CAFEF9A7}" srcOrd="0" destOrd="0" presId="urn:microsoft.com/office/officeart/2005/8/layout/hierarchy4"/>
    <dgm:cxn modelId="{E5725454-0379-4B89-86F6-A920AA7AD5FA}" type="presOf" srcId="{3820E403-F87B-4C8C-9365-1AD84FB5B4E0}" destId="{2FB35EDC-2322-47B9-9A9E-A4613EDF05F1}" srcOrd="0" destOrd="0" presId="urn:microsoft.com/office/officeart/2005/8/layout/hierarchy4"/>
    <dgm:cxn modelId="{254DECFD-ECC4-46F4-B6FB-6F0CFA41B506}" type="presOf" srcId="{C8146D04-2BD2-40C7-ACAF-CDC9B7EA844C}" destId="{E5257242-F7E5-4D1B-A8A1-D34E6F098706}" srcOrd="0" destOrd="0" presId="urn:microsoft.com/office/officeart/2005/8/layout/hierarchy4"/>
    <dgm:cxn modelId="{29438B0A-8E06-4F71-B919-5A7C2D070989}" type="presOf" srcId="{E3090A37-8E75-410D-951F-53AB00BBFB55}" destId="{C60EAAEF-DCFC-435F-907F-2792F98C7C49}" srcOrd="0" destOrd="0" presId="urn:microsoft.com/office/officeart/2005/8/layout/hierarchy4"/>
    <dgm:cxn modelId="{3AC88F35-2BD3-4CD7-90F7-67F01FD4A9D2}" type="presOf" srcId="{A21B2F82-8E11-487B-84F0-5F8E68E92FEC}" destId="{C437C764-ED76-4D23-A41F-FD3F10CE79B9}" srcOrd="0" destOrd="0" presId="urn:microsoft.com/office/officeart/2005/8/layout/hierarchy4"/>
    <dgm:cxn modelId="{FA103D96-0B1A-48E0-8878-52EDCC3DFD68}" srcId="{3820E403-F87B-4C8C-9365-1AD84FB5B4E0}" destId="{C8146D04-2BD2-40C7-ACAF-CDC9B7EA844C}" srcOrd="0" destOrd="0" parTransId="{CDAE3A1F-DDE8-4C4E-98E3-152F111ED38D}" sibTransId="{E2A6A1E0-D83A-47B4-A8F0-4414338D808B}"/>
    <dgm:cxn modelId="{C087B059-B62A-41E7-ABC6-D3A752A77054}" srcId="{3820E403-F87B-4C8C-9365-1AD84FB5B4E0}" destId="{E3090A37-8E75-410D-951F-53AB00BBFB55}" srcOrd="2" destOrd="0" parTransId="{900E6EA4-32C0-4D35-BE24-5BD3A904C5E5}" sibTransId="{530A67C8-8C37-4703-A549-B51BE4959352}"/>
    <dgm:cxn modelId="{53551309-7452-4719-B098-29D4432BDA95}" srcId="{74C3C111-5FB8-4A18-9648-55434D31D953}" destId="{3820E403-F87B-4C8C-9365-1AD84FB5B4E0}" srcOrd="0" destOrd="0" parTransId="{AB3E7CBB-3CB1-4AD7-B6B2-CA2943505B91}" sibTransId="{7587ADBB-2E86-4D65-A233-05BE23DDC408}"/>
    <dgm:cxn modelId="{41F120AF-3F48-4899-8B95-C3F36175C1C8}" srcId="{3820E403-F87B-4C8C-9365-1AD84FB5B4E0}" destId="{A21B2F82-8E11-487B-84F0-5F8E68E92FEC}" srcOrd="1" destOrd="0" parTransId="{4B2D3E36-FFA8-4EE0-9C75-776D9AF728E7}" sibTransId="{DD2E23BF-2BA8-4843-8266-ECE2DBFCB85E}"/>
    <dgm:cxn modelId="{8048AE25-6D98-4B81-9612-8569B8983AC1}" type="presParOf" srcId="{45847A04-2A60-4FC4-9313-AF54CAFEF9A7}" destId="{59867721-5DE8-47D7-AFE1-9627F947CD73}" srcOrd="0" destOrd="0" presId="urn:microsoft.com/office/officeart/2005/8/layout/hierarchy4"/>
    <dgm:cxn modelId="{6393D100-F9A4-45C3-8C2A-07C0676B390C}" type="presParOf" srcId="{59867721-5DE8-47D7-AFE1-9627F947CD73}" destId="{2FB35EDC-2322-47B9-9A9E-A4613EDF05F1}" srcOrd="0" destOrd="0" presId="urn:microsoft.com/office/officeart/2005/8/layout/hierarchy4"/>
    <dgm:cxn modelId="{05364675-5381-4DCD-A427-532F8F5CEC4A}" type="presParOf" srcId="{59867721-5DE8-47D7-AFE1-9627F947CD73}" destId="{0E9ECEF4-92B7-4232-B790-46CC51CFCAD9}" srcOrd="1" destOrd="0" presId="urn:microsoft.com/office/officeart/2005/8/layout/hierarchy4"/>
    <dgm:cxn modelId="{4A15CE01-426D-4414-A5BD-5DF91C356055}" type="presParOf" srcId="{59867721-5DE8-47D7-AFE1-9627F947CD73}" destId="{BF2091CB-AF05-42C9-BCE6-7CC30FF5EEBB}" srcOrd="2" destOrd="0" presId="urn:microsoft.com/office/officeart/2005/8/layout/hierarchy4"/>
    <dgm:cxn modelId="{5BBDA760-1349-4950-B339-2530D6546041}" type="presParOf" srcId="{BF2091CB-AF05-42C9-BCE6-7CC30FF5EEBB}" destId="{65EC4EB7-3C82-4B26-AE81-4E9FC2FBD6E0}" srcOrd="0" destOrd="0" presId="urn:microsoft.com/office/officeart/2005/8/layout/hierarchy4"/>
    <dgm:cxn modelId="{1935667D-F825-4DDC-A272-660D56FF1591}" type="presParOf" srcId="{65EC4EB7-3C82-4B26-AE81-4E9FC2FBD6E0}" destId="{E5257242-F7E5-4D1B-A8A1-D34E6F098706}" srcOrd="0" destOrd="0" presId="urn:microsoft.com/office/officeart/2005/8/layout/hierarchy4"/>
    <dgm:cxn modelId="{1101CC81-2BAC-4FDC-9D20-3CE892461104}" type="presParOf" srcId="{65EC4EB7-3C82-4B26-AE81-4E9FC2FBD6E0}" destId="{47879151-1189-4130-8A53-E90EF5A2FA26}" srcOrd="1" destOrd="0" presId="urn:microsoft.com/office/officeart/2005/8/layout/hierarchy4"/>
    <dgm:cxn modelId="{92C98034-4714-46E1-87E3-F3B3293E7D65}" type="presParOf" srcId="{BF2091CB-AF05-42C9-BCE6-7CC30FF5EEBB}" destId="{B019C5EE-336B-490C-AE6E-C6F3379C39BF}" srcOrd="1" destOrd="0" presId="urn:microsoft.com/office/officeart/2005/8/layout/hierarchy4"/>
    <dgm:cxn modelId="{65BF4B48-155F-4E6B-A937-05826761BC8E}" type="presParOf" srcId="{BF2091CB-AF05-42C9-BCE6-7CC30FF5EEBB}" destId="{373199BB-B1EE-4F68-BEAB-B0E9E47D1516}" srcOrd="2" destOrd="0" presId="urn:microsoft.com/office/officeart/2005/8/layout/hierarchy4"/>
    <dgm:cxn modelId="{57AAF6A2-D039-492D-ABFF-75AB87B7AF88}" type="presParOf" srcId="{373199BB-B1EE-4F68-BEAB-B0E9E47D1516}" destId="{C437C764-ED76-4D23-A41F-FD3F10CE79B9}" srcOrd="0" destOrd="0" presId="urn:microsoft.com/office/officeart/2005/8/layout/hierarchy4"/>
    <dgm:cxn modelId="{6256EAC6-AFAD-4772-BB59-426116B51265}" type="presParOf" srcId="{373199BB-B1EE-4F68-BEAB-B0E9E47D1516}" destId="{CD203381-C39C-40F5-9D06-92DC93670411}" srcOrd="1" destOrd="0" presId="urn:microsoft.com/office/officeart/2005/8/layout/hierarchy4"/>
    <dgm:cxn modelId="{A1281368-8A2F-4F33-B3ED-190548D96781}" type="presParOf" srcId="{BF2091CB-AF05-42C9-BCE6-7CC30FF5EEBB}" destId="{CB826BE0-1B01-41D8-81B8-B8005BD60969}" srcOrd="3" destOrd="0" presId="urn:microsoft.com/office/officeart/2005/8/layout/hierarchy4"/>
    <dgm:cxn modelId="{C45D3B4E-B170-4504-8628-1C81668759AD}" type="presParOf" srcId="{BF2091CB-AF05-42C9-BCE6-7CC30FF5EEBB}" destId="{A73817CE-B896-493C-90EE-FDF245445CD5}" srcOrd="4" destOrd="0" presId="urn:microsoft.com/office/officeart/2005/8/layout/hierarchy4"/>
    <dgm:cxn modelId="{99DD08F6-D186-4A54-9F25-F5364D2148E0}" type="presParOf" srcId="{A73817CE-B896-493C-90EE-FDF245445CD5}" destId="{C60EAAEF-DCFC-435F-907F-2792F98C7C49}" srcOrd="0" destOrd="0" presId="urn:microsoft.com/office/officeart/2005/8/layout/hierarchy4"/>
    <dgm:cxn modelId="{91F851F9-5872-4D80-92E5-74EAB53B108F}" type="presParOf" srcId="{A73817CE-B896-493C-90EE-FDF245445CD5}" destId="{2989504B-F963-45E0-8C25-F037D6A538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D30AD791BD8021E27F05579B72383E173E00C3D00C45AD967BEAAD4ABBE7756358C88B6EA368C65E6FDFFA95784CC833362C8D04Y5PEF" TargetMode="External"/><Relationship Id="rId4" Type="http://schemas.openxmlformats.org/officeDocument/2006/relationships/hyperlink" Target="consultantplus://offline/ref=D30AD791BD8021E27F05579B72383E173E00C0DD054AAD967BEAAD4ABBE7756358C88B6AA36392082381A3C63F07C5302B308D074387AEDEY1PE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B9E43D40AC5CD8711FA7D3C321EBC6341E8801D108D9853AE8AA06F58DA1BDEDE01DE63EA45B7BEEF9FD3B344DB13F1CDE17AC268D70uB1DF" TargetMode="External"/><Relationship Id="rId3" Type="http://schemas.openxmlformats.org/officeDocument/2006/relationships/image" Target="../media/image3.png"/><Relationship Id="rId7" Type="http://schemas.openxmlformats.org/officeDocument/2006/relationships/hyperlink" Target="consultantplus://offline/ref=4D635572AF72974A139BC15AC8A833CE213E882C847F5D06B9E48E6D28A1E11223526FDB344E96D4E8EB740176B3B64C0A3B77D202C92FF1a9k7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4D635572AF72974A139BC15AC8A833CE213E8B218D7E5D06B9E48E6D28A1E11223526FDE37479F87BFA4755D30E5A54E083B75D31EaCk8F" TargetMode="External"/><Relationship Id="rId11" Type="http://schemas.openxmlformats.org/officeDocument/2006/relationships/hyperlink" Target="consultantplus://offline/ref=B9E43D40AC5CD8711FA7D3C321EBC6341E8900D309D7853AE8AA06F58DA1BDEDE01DE639A75C79B1FCE82A6C42B02202DF08B0248Fu711F" TargetMode="External"/><Relationship Id="rId5" Type="http://schemas.openxmlformats.org/officeDocument/2006/relationships/hyperlink" Target="consultantplus://offline/ref=B698EB67EE1677AFE880F1185563F0872485B9A980906A0AA4FA91537DA2721569A4DA46207B82CC99C3C1ADFA8DBAF44D912E3604k4j2F" TargetMode="External"/><Relationship Id="rId10" Type="http://schemas.openxmlformats.org/officeDocument/2006/relationships/hyperlink" Target="consultantplus://offline/ref=B9E43D40AC5CD8711FA7D3C321EBC6341E8B03D008D4853AE8AA06F58DA1BDEDF21DBE36A45C6CE5ACB27D6142uB10F" TargetMode="External"/><Relationship Id="rId4" Type="http://schemas.openxmlformats.org/officeDocument/2006/relationships/hyperlink" Target="consultantplus://offline/ref=455C63615DB599FE8234DDB89D870465D62D357799B16E900D465B718F317025364ECADE2A1E7AEBC3B0748A3590C352ED618EvBV1F" TargetMode="External"/><Relationship Id="rId9" Type="http://schemas.openxmlformats.org/officeDocument/2006/relationships/hyperlink" Target="consultantplus://offline/ref=B9E43D40AC5CD8711FA7D3C321EBC6341E8801D108D9853AE8AA06F58DA1BDEDE01DE63EA45A73EEF9FD3B344DB13F1CDE17AC268D70uB1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DB5111D3B8F8031FC2312552FC50E1A00A698FD9FCB73E2F962CA6E7A4C335D8EF7225E8066F616D8D597144A1BF9A369A42A2683CF5wEd6H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B6C2D6F44AA8D6373569AAC4DE7827A8F45BE2AA04DE717E58372831B84DB3928823D25CC4856F88D7BDC182B983B3106D757FF20A1AB0E546gC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7" y="-69089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296734" y="2592888"/>
            <a:ext cx="11598518" cy="205184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Методический вебинар по теме: </a:t>
            </a:r>
            <a:r>
              <a:rPr lang="ru-RU" sz="4000" b="1" dirty="0" smtClean="0"/>
              <a:t>«</a:t>
            </a:r>
            <a:r>
              <a:rPr lang="ru-RU" sz="3200" b="1" dirty="0" smtClean="0"/>
              <a:t>Корпоративные </a:t>
            </a:r>
            <a:r>
              <a:rPr lang="ru-RU" sz="3200" b="1" dirty="0"/>
              <a:t>закупки 2023: обзор изменений законодательства, особенности проведения мониторинга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оценки соответствия, типовые ошибки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2023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11182" y="4309949"/>
            <a:ext cx="351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26.01.2023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399" y="35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формы годового отчета о закупке товаров, работ, услуг отдельными видами юридических лиц </a:t>
            </a:r>
            <a:b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субъектов малого и среднего предпринимательства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184341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412202" y="1296881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771" y="13357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" name="Объект 3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45" y="1680660"/>
            <a:ext cx="5361608" cy="4233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869461312"/>
              </p:ext>
            </p:extLst>
          </p:nvPr>
        </p:nvGraphicFramePr>
        <p:xfrm>
          <a:off x="-2482969" y="14483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9" name="Штриховая стрелка вправо 38"/>
          <p:cNvSpPr/>
          <p:nvPr/>
        </p:nvSpPr>
        <p:spPr>
          <a:xfrm>
            <a:off x="5645032" y="4120425"/>
            <a:ext cx="757809" cy="6846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5071437" y="4189049"/>
            <a:ext cx="573594" cy="5473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065152" y="3726216"/>
            <a:ext cx="14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01.01.2023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2271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5577" y="1445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отчет о договорах, заключенных </a:t>
            </a: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закона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223-ФЗ</a:t>
            </a:r>
            <a:r>
              <a:rPr lang="ru-RU" dirty="0"/>
              <a:t/>
            </a:r>
            <a:br>
              <a:rPr lang="ru-RU" dirty="0"/>
            </a:b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70179" y="1455420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05154" y="1620984"/>
            <a:ext cx="9122734" cy="10997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соответствии с ч.19. статьи 4 Федерального закона № 223-ФЗ Заказчик не позднее 10-го числа месяца, следующего за отчетным месяцем, </a:t>
            </a:r>
            <a:r>
              <a:rPr lang="ru-RU" dirty="0">
                <a:hlinkClick r:id="rId4"/>
              </a:rPr>
              <a:t>размещает</a:t>
            </a:r>
            <a:r>
              <a:rPr lang="ru-RU" dirty="0"/>
              <a:t> в единой информационной системе: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4207" y="3996698"/>
            <a:ext cx="3480955" cy="15842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сведения о количестве и об общей стоимости договоров, заключенных заказчиком по результатам закупки товаров, работ, услуг, в том числе об общей стоимости договоров, информация о которых не внесена в реестр договоров в соответствии с </a:t>
            </a:r>
            <a:r>
              <a:rPr lang="ru-RU" sz="1200" dirty="0">
                <a:hlinkClick r:id="rId5"/>
              </a:rPr>
              <a:t>частью 3 статьи 4.1</a:t>
            </a:r>
            <a:r>
              <a:rPr lang="ru-RU" sz="1200" dirty="0"/>
              <a:t> настоящего Федерального закона</a:t>
            </a:r>
            <a:r>
              <a:rPr lang="ru-RU" sz="1400" dirty="0"/>
              <a:t>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6043" y="3987856"/>
            <a:ext cx="3480955" cy="16616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сведения о количестве и стоимости договоров, заключенных заказчиком по результатам закупки у единственного поставщика (исполнителя, подрядчика);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9021" y="3956510"/>
            <a:ext cx="3480955" cy="166466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сведения о количестве и стоимости договоров, заключенных заказчиком с единственным поставщиком (исполнителем, подрядчиком) по результатам конкурентной закупки, признанной несостоявшейся.</a:t>
            </a:r>
          </a:p>
          <a:p>
            <a:pPr algn="ctr"/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.</a:t>
            </a:r>
            <a:endParaRPr lang="ru-RU" sz="1400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97931" y="2729538"/>
            <a:ext cx="2739" cy="125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57780" y="2729538"/>
            <a:ext cx="8741" cy="122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196623" y="2720696"/>
            <a:ext cx="1708" cy="123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6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2271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5577" y="-91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годовом объеме закупок у субъектов малого и среднего предпринимательства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70179" y="1455420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9879" y="1630515"/>
            <a:ext cx="11500484" cy="5117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a typeface="Calibri" panose="020F0502020204030204" pitchFamily="34" charset="0"/>
              <a:cs typeface="PT Astra Serif" panose="020A0603040505020204" pitchFamily="18" charset="-52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PT Astra Serif" panose="020A0603040505020204" pitchFamily="18" charset="-52"/>
              </a:rPr>
              <a:t>В 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соответствии с </a:t>
            </a:r>
            <a:r>
              <a:rPr lang="ru-RU" dirty="0" smtClean="0">
                <a:ea typeface="Calibri" panose="020F0502020204030204" pitchFamily="34" charset="0"/>
                <a:cs typeface="PT Astra Serif" panose="020A0603040505020204" pitchFamily="18" charset="-52"/>
              </a:rPr>
              <a:t>ч.21 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статьи 4 Федерального закона № 223-ФЗ информация </a:t>
            </a:r>
            <a:b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</a:b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о годовом объеме закупки, которую заказчики обязаны осуществить у субъектов малого и среднего предпринимательства, 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  <a:hlinkClick r:id="rId4"/>
              </a:rPr>
              <a:t>размещается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 в единой информационной системе не позднее 1 февраля года, следующего за прошедшим календарным годом.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Годовой отчет должны составлять все заказчики, осуществляющие закупки по Федеральному закону № 223-ФЗ, кроме заказчиков-СМСП, если принято решение не применять Постановление </a:t>
            </a:r>
            <a:r>
              <a:rPr lang="ru-RU" dirty="0" smtClean="0">
                <a:ea typeface="Calibri" panose="020F0502020204030204" pitchFamily="34" charset="0"/>
                <a:cs typeface="PT Astra Serif" panose="020A0603040505020204" pitchFamily="18" charset="-52"/>
              </a:rPr>
              <a:t>№ 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1352 (</a:t>
            </a:r>
            <a:r>
              <a:rPr lang="ru-RU" dirty="0">
                <a:solidFill>
                  <a:srgbClr val="0000FF"/>
                </a:solidFill>
                <a:ea typeface="Calibri" panose="020F0502020204030204" pitchFamily="34" charset="0"/>
                <a:cs typeface="PT Astra Serif" panose="020A0603040505020204" pitchFamily="18" charset="-52"/>
                <a:hlinkClick r:id="rId5"/>
              </a:rPr>
              <a:t>п. 2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 этого Постановления).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Стоит отметить о том, что Постановление Правительства РФ от 11.12.2014 № 1352 </a:t>
            </a:r>
            <a:b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</a:b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и положения Федерального закона N 223-ФЗ, касающиеся участия СМСП в закупках, применяются и к </a:t>
            </a:r>
            <a:r>
              <a:rPr lang="ru-RU" dirty="0" err="1">
                <a:ea typeface="Calibri" panose="020F0502020204030204" pitchFamily="34" charset="0"/>
                <a:cs typeface="PT Astra Serif" panose="020A0603040505020204" pitchFamily="18" charset="-52"/>
              </a:rPr>
              <a:t>самозанятым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 (за исключением ИП) (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  <a:hlinkClick r:id="rId6"/>
              </a:rPr>
              <a:t>ч. 15 ст. 8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 Закона N 223-ФЗ, 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  <a:hlinkClick r:id="rId7"/>
              </a:rPr>
              <a:t>п. 2(4)</a:t>
            </a:r>
            <a:r>
              <a:rPr lang="ru-RU" dirty="0">
                <a:ea typeface="Calibri" panose="020F0502020204030204" pitchFamily="34" charset="0"/>
                <a:cs typeface="PT Astra Serif" panose="020A0603040505020204" pitchFamily="18" charset="-52"/>
              </a:rPr>
              <a:t> данного Постановления</a:t>
            </a:r>
            <a:r>
              <a:rPr lang="ru-RU" dirty="0" smtClean="0">
                <a:ea typeface="Calibri" panose="020F0502020204030204" pitchFamily="34" charset="0"/>
                <a:cs typeface="PT Astra Serif" panose="020A0603040505020204" pitchFamily="18" charset="-52"/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/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/>
              <a:t>Если </a:t>
            </a:r>
            <a:r>
              <a:rPr lang="ru-RU" sz="1600" b="1" dirty="0"/>
              <a:t>нарушены сроки размещения отчетности, в том числе "нулевой", на заказчика может быть наложен штраф до 30 тыс. руб., а на должностное лицо - до 5 тыс. руб. За </a:t>
            </a:r>
            <a:r>
              <a:rPr lang="ru-RU" sz="1600" b="1" dirty="0" err="1"/>
              <a:t>неразмещение</a:t>
            </a:r>
            <a:r>
              <a:rPr lang="ru-RU" sz="1600" b="1" dirty="0"/>
              <a:t> указанных сведений штраф может составить от 100 тыс. до 300 тыс. руб. для заказчика и от 30 тыс. до 50 тыс. для должностного лица (</a:t>
            </a:r>
            <a:r>
              <a:rPr lang="ru-RU" sz="1600" b="1" dirty="0">
                <a:hlinkClick r:id="rId8"/>
              </a:rPr>
              <a:t>ч. 4</a:t>
            </a:r>
            <a:r>
              <a:rPr lang="ru-RU" sz="1600" b="1" dirty="0"/>
              <a:t>, </a:t>
            </a:r>
            <a:r>
              <a:rPr lang="ru-RU" sz="1600" b="1" dirty="0">
                <a:hlinkClick r:id="rId9"/>
              </a:rPr>
              <a:t>5 ст. 7.32.3</a:t>
            </a:r>
            <a:r>
              <a:rPr lang="ru-RU" sz="1600" b="1" dirty="0"/>
              <a:t> КоАП РФ</a:t>
            </a:r>
            <a:r>
              <a:rPr lang="ru-RU" sz="1600" b="1" dirty="0" smtClean="0"/>
              <a:t>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/>
              <a:t>Кроме </a:t>
            </a:r>
            <a:r>
              <a:rPr lang="ru-RU" sz="1600" b="1" dirty="0"/>
              <a:t>того, если до 1 февраля заказчик не опубликует отчет о закупках у СМСП за прошедший календарный год, до конца текущего года заказчику предстоит осуществлять закупки по правилам </a:t>
            </a:r>
            <a:r>
              <a:rPr lang="ru-RU" sz="1600" b="1" dirty="0">
                <a:hlinkClick r:id="rId10"/>
              </a:rPr>
              <a:t>Закона</a:t>
            </a:r>
            <a:r>
              <a:rPr lang="ru-RU" sz="1600" b="1" dirty="0"/>
              <a:t> N 44-ФЗ (</a:t>
            </a:r>
            <a:r>
              <a:rPr lang="ru-RU" sz="1600" b="1" dirty="0">
                <a:hlinkClick r:id="rId11"/>
              </a:rPr>
              <a:t>ч. 8.1 ст. 3</a:t>
            </a:r>
            <a:r>
              <a:rPr lang="ru-RU" sz="1600" b="1" dirty="0"/>
              <a:t> Закона N 223-ФЗ).</a:t>
            </a:r>
          </a:p>
          <a:p>
            <a:r>
              <a:rPr lang="ru-RU" sz="1600" dirty="0"/>
              <a:t> 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0314" y="133579"/>
            <a:ext cx="10515600" cy="1325563"/>
          </a:xfrm>
        </p:spPr>
        <p:txBody>
          <a:bodyPr>
            <a:noAutofit/>
          </a:bodyPr>
          <a:lstStyle/>
          <a:p>
            <a:pPr marR="612140" lvl="0" algn="ctr">
              <a:defRPr/>
            </a:pP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требований соблюдения лимита закупок товаров, работ, услуг в которых участвуют только субъекты малого </a:t>
            </a:r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предпринимательства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" y="6161837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99452" y="1450831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771" y="13357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Для качественной печати: текущая страница в формате TIF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1" y="1811002"/>
            <a:ext cx="2981840" cy="4107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650179" y="3419964"/>
            <a:ext cx="2434547" cy="7810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29567397"/>
              </p:ext>
            </p:extLst>
          </p:nvPr>
        </p:nvGraphicFramePr>
        <p:xfrm>
          <a:off x="5476924" y="1811002"/>
          <a:ext cx="6553151" cy="392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4095" y="3625823"/>
            <a:ext cx="22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01.01.2023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8" y="-2667001"/>
            <a:ext cx="6858003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1860"/>
            <a:ext cx="10515600" cy="1325563"/>
          </a:xfrm>
        </p:spPr>
        <p:txBody>
          <a:bodyPr>
            <a:normAutofit/>
          </a:bodyPr>
          <a:lstStyle/>
          <a:p>
            <a:pPr marR="612140" algn="ctr">
              <a:defRPr/>
            </a:pP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перечня информации и документов, неподлежащие размещению на официальном сайте единой информационной системе в сфере закупок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79" y="2204534"/>
            <a:ext cx="11593607" cy="2641483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0" indent="36353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79" y="16786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2023475" y="1345479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60239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84098594"/>
              </p:ext>
            </p:extLst>
          </p:nvPr>
        </p:nvGraphicFramePr>
        <p:xfrm>
          <a:off x="159487" y="1565293"/>
          <a:ext cx="11876569" cy="489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90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2271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753" y="3538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порядка размещения информации о закупках, осуществляемых в рамках Федерального закона № 223-ФЗ </a:t>
            </a:r>
            <a:b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единой информационной системе в сфере закупок</a:t>
            </a:r>
            <a:r>
              <a:rPr lang="ru-RU" sz="3600" b="1" spc="-20" dirty="0">
                <a:solidFill>
                  <a:srgbClr val="002060"/>
                </a:solidFill>
              </a:rPr>
              <a:t/>
            </a:r>
            <a:br>
              <a:rPr lang="ru-RU" sz="3600" b="1" spc="-20" dirty="0">
                <a:solidFill>
                  <a:srgbClr val="002060"/>
                </a:solidFill>
              </a:rPr>
            </a:b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70179" y="1455420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05154" y="1620983"/>
            <a:ext cx="9122734" cy="18418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соответствии с Постановлением Правительства РФ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от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31.10.2022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№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1946 </a:t>
            </a:r>
            <a:endParaRPr lang="ru-RU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информация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 документы, предусмотренные п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оложением о размещении в единой информационной системе положения о закупке, типового положения о закупке, информации о закупке, с 01.04.2023 размещаются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на официальном сайте, за исключением: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2030" y="4518837"/>
            <a:ext cx="3480955" cy="15842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раздела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положения о закупке, содержащий перечень взаимозависимых лиц, предусмотренных пунктом 13 части 4 статьи 1 Закона № 223-ФЗ (при размещении такого перечня в ЕИС);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3955" y="4518837"/>
            <a:ext cx="3480955" cy="16616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</a:rPr>
              <a:t>информации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</a:rPr>
              <a:t>и </a:t>
            </a:r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</a:rPr>
              <a:t>документов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4000"/>
                    </a:srgbClr>
                  </a:outerShdw>
                </a:effectLst>
              </a:rPr>
              <a:t>о закупках, по которым заказчик принял решение не размещать на официальном сайте ЕИС;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30913" y="4518837"/>
            <a:ext cx="3480955" cy="166466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информации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 </a:t>
            </a:r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документов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 закупках, по которым </a:t>
            </a:r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Правительство Российской Федерации приняло </a:t>
            </a:r>
            <a:r>
              <a:rPr lang="ru-RU" sz="1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специальное решение о не размещении сведений о таких закупках на официальном сайте </a:t>
            </a:r>
            <a:r>
              <a:rPr lang="ru-RU" sz="1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ЕИС.</a:t>
            </a:r>
            <a:endParaRPr lang="ru-RU" sz="1400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02507" y="3530299"/>
            <a:ext cx="0" cy="98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66521" y="3462792"/>
            <a:ext cx="8741" cy="122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347187" y="3477529"/>
            <a:ext cx="27131" cy="151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88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92926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753" y="3538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порядка размещения положения о закупках, типового положения о закупках</a:t>
            </a:r>
            <a:b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единой информационной системе в сфере закупок</a:t>
            </a:r>
            <a:r>
              <a:rPr lang="ru-RU" sz="3600" b="1" spc="-20" dirty="0">
                <a:solidFill>
                  <a:srgbClr val="002060"/>
                </a:solidFill>
              </a:rPr>
              <a:t/>
            </a:r>
            <a:br>
              <a:rPr lang="ru-RU" sz="3600" b="1" spc="-20" dirty="0">
                <a:solidFill>
                  <a:srgbClr val="002060"/>
                </a:solidFill>
              </a:rPr>
            </a:b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450933" y="156270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7025" y="2117048"/>
            <a:ext cx="4382203" cy="176854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соответствии с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Постановлением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Правительства РФ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от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31.10.2022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№ 1946 </a:t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единой информационной системе положение о закупках, типовое положение о закупках размещается: </a:t>
            </a:r>
          </a:p>
          <a:p>
            <a:pPr algn="ctr"/>
            <a:endParaRPr lang="ru-RU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76797" y="2110238"/>
            <a:ext cx="3946877" cy="15842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в электронном виде, без раздела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перечнем взаимозависимых лиц, предусмотренных пунктом 13 части 4 статьи 1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Федерального закона </a:t>
            </a:r>
            <a:b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№ 223-ФЗ (при наличии такого раздела)</a:t>
            </a:r>
            <a:endParaRPr lang="ru-RU" dirty="0"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19228" y="2671849"/>
            <a:ext cx="2757569" cy="66366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6598" y="4132187"/>
            <a:ext cx="3946877" cy="2487182"/>
          </a:xfrm>
          <a:prstGeom prst="round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a:rPr>
              <a:t>раздел положения о закупке, содержащий перечень взаимозависимых лиц, предусмотренных пунктом 13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a:rPr>
              <a:t>части 4 статьи 1 Федерального закона № 223-ФЗ (при наличии такого перечня) </a:t>
            </a:r>
            <a:r>
              <a:rPr lang="ru-RU" dirty="0" smtClean="0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a:rPr>
              <a:t>с 01.04.2023 размещается 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a:rPr>
              <a:t>отдельно в закрытой части ЕИС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1470" y="2816656"/>
            <a:ext cx="1879762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01.04.2023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7883475" y="3694526"/>
            <a:ext cx="1656089" cy="2655534"/>
          </a:xfrm>
          <a:prstGeom prst="ben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92926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753" y="3538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участие в закупках проводимых по Федеральному закону № 223-ФЗ иностранных агентов</a:t>
            </a:r>
            <a:r>
              <a:rPr lang="ru-RU" sz="3600" b="1" spc="-20" dirty="0">
                <a:solidFill>
                  <a:srgbClr val="002060"/>
                </a:solidFill>
              </a:rPr>
              <a:t/>
            </a:r>
            <a:br>
              <a:rPr lang="ru-RU" sz="3600" b="1" spc="-20" dirty="0">
                <a:solidFill>
                  <a:srgbClr val="002060"/>
                </a:solidFill>
              </a:rPr>
            </a:b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450933" y="156270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0024" y="2187931"/>
            <a:ext cx="11671440" cy="223166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060" y="2426602"/>
            <a:ext cx="10657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 от 05.12.2022 N 498-ФЗ «О внесении изменений в отдельные законодательные акты Российской Федерации» внесено изменение в часть 5 статьи 3 Федерального закона № 223-ФЗ, которое предусматривает, что физические и юридические лица, а также индивидуальные предприниматели являющимися иностранными агентами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июля 2022 года N 255-ФЗ "О контроле за деятельностью лиц, находящихся под иностранным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влиянием» не имеют права быть участниками закупок в рамках Федерального закона № 223-ФЗ.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3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46184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0216" y="-852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перечня информации по конкурентным закупкам среди субъектов малого и среднего предпринимательства, которая включает в реестр договоров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036112" y="11682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9" y="43361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9402969"/>
              </p:ext>
            </p:extLst>
          </p:nvPr>
        </p:nvGraphicFramePr>
        <p:xfrm>
          <a:off x="0" y="1127050"/>
          <a:ext cx="12145815" cy="518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6018028" y="1871330"/>
            <a:ext cx="10632" cy="42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92595" y="1871330"/>
            <a:ext cx="3545" cy="42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867014" y="1871330"/>
            <a:ext cx="0" cy="42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826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требований к независимым гарантиям, которые предоставляют участники конкурентных закупок среди субъектов малого и среднего предпринимательства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15435" y="1376007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9" y="43361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6" y="1468281"/>
            <a:ext cx="3287870" cy="4540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795074" y="1711281"/>
            <a:ext cx="7761130" cy="2945033"/>
          </a:xfrm>
          <a:prstGeom prst="round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Федеральным законом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16.04.2022 № 109-ФЗ с 01.04.2023 информация о независимой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должна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включена в реестр независимых гарантий, предусмотренный частью 8 статьи 45 Федерального закона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апреля 2013 года N 44-ФЗ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контрактной системе в сфере закупок товаров, работ, услуг для обеспечения государственных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00907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296734" y="2592888"/>
            <a:ext cx="11598518" cy="247787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4000" b="1" dirty="0" smtClean="0"/>
              <a:t>Вопрос № 1.</a:t>
            </a:r>
          </a:p>
          <a:p>
            <a:pPr algn="ctr"/>
            <a:r>
              <a:rPr lang="ru-RU" sz="4000" b="1" dirty="0"/>
              <a:t>Отдельные аспекты взаимодействия Агентства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r>
              <a:rPr lang="ru-RU" sz="4000" b="1" dirty="0"/>
              <a:t>корпоративных заказчиков в 2023 году</a:t>
            </a:r>
            <a:endParaRPr lang="ru-RU" sz="4000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2023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4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296734" y="2592888"/>
            <a:ext cx="11598518" cy="266491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endParaRPr lang="ru-RU" sz="3600" b="1" dirty="0" smtClean="0"/>
          </a:p>
          <a:p>
            <a:pPr marL="15968" marR="6387" algn="ctr">
              <a:spcBef>
                <a:spcPts val="126"/>
              </a:spcBef>
            </a:pPr>
            <a:r>
              <a:rPr lang="ru-RU" sz="3600" b="1" dirty="0" smtClean="0"/>
              <a:t>Вопрос № 3. </a:t>
            </a:r>
            <a:r>
              <a:rPr lang="ru-RU" sz="3600" b="1" dirty="0"/>
              <a:t>Особенности осуществления Агентством мониторинга </a:t>
            </a:r>
            <a:r>
              <a:rPr lang="ru-RU" sz="3600" b="1" dirty="0" smtClean="0"/>
              <a:t>и </a:t>
            </a:r>
            <a:r>
              <a:rPr lang="ru-RU" sz="3600" b="1" dirty="0"/>
              <a:t>оценки соответствия.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Типовые </a:t>
            </a:r>
            <a:r>
              <a:rPr lang="ru-RU" sz="3600" b="1" dirty="0"/>
              <a:t>ошибки заказчиков </a:t>
            </a:r>
            <a:r>
              <a:rPr lang="ru-RU" sz="3600" b="1" dirty="0" smtClean="0"/>
              <a:t>и </a:t>
            </a:r>
            <a:r>
              <a:rPr lang="ru-RU" sz="3600" b="1" dirty="0"/>
              <a:t>ответственность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 </a:t>
            </a:r>
            <a:r>
              <a:rPr lang="ru-RU" sz="3600" b="1" dirty="0"/>
              <a:t>нарушения требований 223-ФЗ.</a:t>
            </a:r>
            <a:r>
              <a:rPr lang="ru-RU" sz="3600" dirty="0"/>
              <a:t> </a:t>
            </a:r>
          </a:p>
          <a:p>
            <a:pPr marL="15968" marR="6387" algn="ctr">
              <a:spcBef>
                <a:spcPts val="126"/>
              </a:spcBef>
            </a:pPr>
            <a:endParaRPr lang="ru-RU" sz="4000" b="1" dirty="0" smtClean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2023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7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5996" y="-3430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и мониторинга соответствия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70141" y="6418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9" y="43361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19004"/>
              </p:ext>
            </p:extLst>
          </p:nvPr>
        </p:nvGraphicFramePr>
        <p:xfrm>
          <a:off x="329608" y="1447690"/>
          <a:ext cx="11600121" cy="464476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3866707"/>
                <a:gridCol w="3866707"/>
                <a:gridCol w="3866707"/>
              </a:tblGrid>
              <a:tr h="45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Организационно-правовая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форма </a:t>
                      </a:r>
                      <a:b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юридического лица 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 для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оценки соответствия 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 для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мониторинга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 anchor="ctr"/>
                </a:tc>
              </a:tr>
              <a:tr h="1387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</a:t>
                      </a: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 Хозяйственные общества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доля участия субъекта РФ,  МО в совокупности более 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доля участия РФ и субъекта РФ более 50%, при этом доля субъекта РФ больше доли РФ</a:t>
                      </a:r>
                      <a:endParaRPr lang="ru-RU" sz="1300" b="0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Годовой объем выручки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500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Кредитные организации – величина активов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500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Годовой объем выручки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МЕНЕЕ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500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Кредитные организации – величина активов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МЕНЕЕ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500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 anchor="ctr"/>
                </a:tc>
              </a:tr>
              <a:tr h="1618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2. Субъекты естественных монополий и ОРВД в сфере электро-, тепло-, газо-, водоснабжения, водоотведения, очистки сточных вод, обращения с ТКО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300" b="0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3. «Дочки» и «внучки» п.1 и п.2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300" b="0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4. Автономные учреждения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субъекта РФ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ru-RU" sz="1300" b="0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Общая стоимость договоров за предшествующий календарный год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250 млн руб.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Общая стоимость договоров за предшествующий календарный год </a:t>
                      </a:r>
                      <a:r>
                        <a:rPr lang="ru-RU" sz="1300" u="sng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МЕНЕЕ</a:t>
                      </a:r>
                      <a:r>
                        <a:rPr lang="ru-RU" sz="13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250 млн руб.</a:t>
                      </a:r>
                      <a:endParaRPr lang="ru-RU" sz="1300" b="1" i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64" marR="636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37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826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заказчиков за </a:t>
            </a: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законодательства в сфере закупок отдельных видов юридических лиц  </a:t>
            </a: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закупок </a:t>
            </a:r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</a:t>
            </a:r>
            <a:r>
              <a:rPr lang="ru-RU" sz="3200" dirty="0"/>
              <a:t/>
            </a:r>
            <a:br>
              <a:rPr lang="ru-RU" sz="3200" dirty="0"/>
            </a:br>
            <a:endParaRPr lang="ru-RU" sz="29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63815" y="1144228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87886"/>
              </p:ext>
            </p:extLst>
          </p:nvPr>
        </p:nvGraphicFramePr>
        <p:xfrm>
          <a:off x="148389" y="1254857"/>
          <a:ext cx="11936820" cy="50099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{327F97BB-C833-4FB7-BDE5-3F7075034690}</a:tableStyleId>
              </a:tblPr>
              <a:tblGrid>
                <a:gridCol w="5968410"/>
                <a:gridCol w="5968410"/>
              </a:tblGrid>
              <a:tr h="23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ПЕРЕХОД НА 44-ФЗ</a:t>
                      </a:r>
                      <a:endParaRPr lang="ru-RU" sz="14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ШТРАФНЫЕ САНКЦИИ</a:t>
                      </a:r>
                      <a:endParaRPr lang="ru-RU" sz="14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78308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срок с 1 февраля года, следующего за прошедшим календарным годом, и до завершения текущего года в случаях: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Несоблюдение квот по закупкам у субъектов МСП (ч. 8.1. ст. 3 Закона №223-ФЗ);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Размещение недостоверной информации о годовом объеме закупок у субъектов МСП в годовом отчете </a:t>
                      </a:r>
                      <a:b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(ч. 8.1. ст. 3 Закона №223-ФЗ);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Неразмещение годового отчета в ЕИС в установленные сроки (не позднее 1 февраля года, следующего </a:t>
                      </a:r>
                      <a:b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отчетным) (ч. 8.1. ст. 3 Закона №223-ФЗ)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срок до дня размещения заказчиком утвержденного положения о закупке или решения о присоединении </a:t>
                      </a:r>
                      <a:b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положению о закупке в случае: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Неразмещение заказчиком утвержденного им положения о закупке или неприсоединение к положению о закупке</a:t>
                      </a:r>
                      <a:endParaRPr lang="ru-RU" sz="9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Несоблюдение обязательной электронной формы закупки: должностные лица – 10-30 тыс. руб., юр. лица – 100-300 тыс. руб. (ч. 1 ст. 7.32.3 КоАП).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400" b="1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Несоблюдение </a:t>
                      </a: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обязательной электронной формы закупки должностным лицом неоднократно: 40-50 тыс. руб. либо дисквалификация от 6 мес. до 1года (ч. 2 ст. 7.32.3 КоАП).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400" b="1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Осуществление </a:t>
                      </a: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закупки без соблюдения положений 44-ФЗ: должностные лица – 20-30 тыс. руб., юр. лица – 50-100 тыс. руб. (ч. 3 ст. 7.32.3 КоАП).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Неразмещение </a:t>
                      </a: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нарушение срока размещения в ЕИС информации о закупке: должностные лица – 2-5 тыс. руб., юр. лица – 10-30 тыс. руб. (ч. 4ст. 7.32.3 КоАП); должностные лица – 30-50 тыс. руб., юр. лица – 100-300 тыс. руб. (ч. 5 ст. 7.32.3 КоАП).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400" b="1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Нарушение </a:t>
                      </a:r>
                      <a:r>
                        <a:rPr lang="ru-RU" sz="1400" b="1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сроков оплаты по договорам с субъектами МСП: должностные лица – 30-50 тыс. руб., юр. лица – 50-100 тыс. руб. (ч. 9 ст. 7.32.3 КоАП).</a:t>
                      </a:r>
                      <a:endParaRPr lang="ru-RU" sz="1400" b="1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35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БЛОКИРОВАНИЕ ЗАКУПОК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случае получения отрицательного заключения по результатам оценки или мониторинга соответствия в отношении плана закупок происходит приостановка реализации плана закупок по выбранному перечню </a:t>
                      </a:r>
                      <a:r>
                        <a:rPr lang="ru-RU" sz="14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</a:t>
                      </a:r>
                      <a:r>
                        <a:rPr lang="ru-RU" sz="1400" baseline="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1400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п.16 </a:t>
                      </a:r>
                      <a:r>
                        <a:rPr lang="ru-RU" sz="14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Положения о проведении оценки соответствия, п.17 Положения о проведении мониторинга соответствия, утвержденных ПП РФ от 29.10.2015 № 1169)</a:t>
                      </a:r>
                      <a:endParaRPr lang="ru-RU" sz="14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94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826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 заказчиков и способы их решения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29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63815" y="788260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68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0749"/>
              </p:ext>
            </p:extLst>
          </p:nvPr>
        </p:nvGraphicFramePr>
        <p:xfrm>
          <a:off x="290945" y="1270154"/>
          <a:ext cx="11535642" cy="48899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5767821"/>
                <a:gridCol w="5767821"/>
              </a:tblGrid>
              <a:tr h="233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ОШИБКИ</a:t>
                      </a:r>
                      <a:endParaRPr lang="ru-RU" sz="1600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РЕКОМЕНДАЦИИ ПО ИСПРАВЛЕНИЮ</a:t>
                      </a:r>
                      <a:endParaRPr lang="ru-RU" sz="1600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</a:tr>
              <a:tr h="79038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1. </a:t>
                      </a:r>
                      <a:r>
                        <a:rPr lang="ru-RU" sz="1100" b="1" i="1" dirty="0" err="1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Неразмещение</a:t>
                      </a: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уведомлений и заключений, полученных заказчиком от уполномоченного органа в личном кабинете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Каждое уведомление или заключение заказчику необходимо размещать у себя в личном кабинете </a:t>
                      </a: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течение 5 (пяти) рабочих дней. </a:t>
                      </a: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Уведомления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 заключения находятся в личном кабинете заказчика (необходимо зайти в план на просмотр, далее во вкладку «мониторинг» или «оценка», где находится уведомление или заключение и разместить). 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</a:tr>
              <a:tr h="80349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2. Некорректный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период действия перечня ТРУ для закупки у субъектов МСП, размещённый заказчиком в личном кабинете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Период размещения извещений по всем закупкам, по которым проставлен признак «участниками закупки могут быть только субъекты МСП» должен входить в период действия перечня. 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При многочисленном количестве перечней ТРУ для закупки у субъектов МСП, период действия не должен пересекаться и разрываться.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</a:tr>
              <a:tr h="192838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3. Не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набрана доля 20% закупок у субъектов МСП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1) Промониторить план закупки на предмет соответствия закупок пункту 7 ПП РФ от 11.12.2014 № 1352. </a:t>
                      </a:r>
                      <a:endParaRPr lang="ru-RU" sz="1050" b="1" i="1" dirty="0" smtClean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Если закупка в плане подходит под то или иное исключение, необходимо внести изменение в план: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в каждой позиции проставить галочку «закупка исключается при расчёте годового объёма закупок участниками, которых являются СМП»;</a:t>
                      </a:r>
                      <a:endParaRPr lang="ru-RU" sz="1050" b="1" i="1" dirty="0" smtClean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выбрать нужный подпункт пункта 7 ПП РФ от 11.12.2014 № 1352;</a:t>
                      </a:r>
                      <a:endParaRPr lang="ru-RU" sz="1050" b="1" i="1" dirty="0" smtClean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сохранить внесённые изменения.</a:t>
                      </a:r>
                      <a:endParaRPr lang="ru-RU" sz="1050" b="1" i="1" dirty="0" smtClean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2) Также можно внести в план закупки малого объёма и перераспределить график платежей по планируемым долгосрочным договорам, так что бы на отчётный период сумма платежа была меньше (уменьшение базы расчёта, от которой рассчитывается доля закупок у субъектов МСП).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</a:tr>
              <a:tr h="99583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4. Значение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доли закупок у субъектов МСП в сведениях плана закупки менее 20%, но при этом в плане стоит много закупок у единственного поставщика.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Проверить всех контрагентов на предмет соответствия критериям субъектов МСП (на сайте ФНС в едином реестре субъектов МСП, https://ofd.nalog.ru/). 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Если такие единственные поставщики являются субъектами МСП, то зайти в позиции и проставить признак, что эта закупка проводиться только среди субъектов МСП, при этом обязательно код ОКПД 2 таких закупок необходимо внести в перечень ТРУ для закупки </a:t>
                      </a:r>
                      <a:r>
                        <a:rPr lang="ru-RU" sz="11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 </a:t>
                      </a:r>
                      <a:r>
                        <a:rPr lang="ru-RU" sz="11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МСП.</a:t>
                      </a:r>
                      <a:endParaRPr lang="ru-RU" sz="105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61" marR="360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0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2871082"/>
            <a:ext cx="12192000" cy="3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826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 заказчиков и способы их решения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29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63815" y="85297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89" y="43361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98842"/>
              </p:ext>
            </p:extLst>
          </p:nvPr>
        </p:nvGraphicFramePr>
        <p:xfrm>
          <a:off x="446808" y="1318197"/>
          <a:ext cx="11585864" cy="49377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5792932"/>
                <a:gridCol w="5792932"/>
              </a:tblGrid>
              <a:tr h="90291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5. В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плане закупки стоит галочка на фразе «для организации заказчика до 01.01.2022 года </a:t>
                      </a: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применялись требования ПП РФ от 11.12.2014 </a:t>
                      </a:r>
                      <a:b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№ 1352»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При внесении изменений в план закупки убрать галочку </a:t>
                      </a:r>
                      <a:b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фразы «для организации заказчика до 01.01.2022 года </a:t>
                      </a: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применялись требования ПП РФ от 11.12.2014 </a:t>
                      </a: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№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1352», так как на планах 2023 года она работает некорректно. Программа ЕИС выдаёт, что план содержит объём закупок 0% и некорректно составлен.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6. Некорректный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период планирования.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План должен быть составлен на 2023 год. Первый год реализации должен стоять 2023 год, при этом в разделе МСП может быть предусмотрен 3-х летний период планирования. </a:t>
                      </a:r>
                      <a:endParaRPr lang="ru-RU" sz="1100" b="1" i="1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</a:tr>
              <a:tr h="234757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7. Исправление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заказчиком несоответствий в плане или изменений вносимых в план, когда план находиться на проверке в личном кабинете уполномоченного органа.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 момента выдачи уполномоченным органом уведомления о несоответствии или отрицательного заключения можно править ошибки только по отсутствию перечня или по несоответствию кодов ОКПД 2: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1) при отсутствии перечня ТРУ для закупки у МСП, заказчик создаёт перечень и его размещает, при этом заказчик о своих действиях обязан уведомить уполномоченный орган; 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2) при несоответствии кодов ОКПД 2, заказчик заходит в перечень исправляет указанное несоответствие путём добавления или удаления кодов, после чего размещает перечень, при этом заказчик о своих действиях обязан уведомить уполномоченный орган.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ПЛАН править нельзя! Долю (квоту закупок у МСП в размере 20%) заказчик не поправит без выдачи уведомления несоответствия или отрицательного заключения.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</a:tr>
              <a:tr h="72233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8. После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того, как исправлены все несоответствия указанные в уведомлении или заключении, план не ушёл на мониторинг или оценку соответствия в личный кабинет уполномоченного органа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Заказчиком были внесены изменения в перечень, при этом не внесены изменения в план. </a:t>
                      </a:r>
                      <a:endParaRPr lang="ru-RU" sz="1100" b="1" i="1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После исправления ошибки по перечню, заказчику необходимо внести изменение в план.</a:t>
                      </a:r>
                      <a:endParaRPr lang="ru-RU" sz="1100" b="1" i="1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</a:tr>
              <a:tr h="3611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 typeface="PT Astra Serif" panose="020A0603040505020204" pitchFamily="18" charset="-52"/>
                        <a:buNone/>
                      </a:pPr>
                      <a:r>
                        <a:rPr lang="ru-RU" sz="1200" b="1" i="1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9. План </a:t>
                      </a: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внесёнными изменениями не приходит на оценку и мониторинг соответствия в личный кабинет уполномоченного органа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Заказчик внёс изменения, которые не касались раздела МСП, или внёс закупку, которая не снизила долю закупок у субъектов МСП ниже 20%. </a:t>
                      </a:r>
                      <a:endParaRPr lang="ru-RU" sz="1100" b="1" i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137" marR="411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91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148363" y="1827316"/>
            <a:ext cx="11895259" cy="443084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>
              <a:spcBef>
                <a:spcPts val="126"/>
              </a:spcBef>
            </a:pPr>
            <a:endParaRPr lang="ru-RU" sz="2000" b="1" dirty="0" smtClean="0"/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Рейц Марина Николаевна – директор департамента по регулированию контрактной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Агентства государственных закупок Ульяновской области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44-44-63;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Ульянова Ксения Игоревна – референт департамента по регулированию 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44-37-47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Крутова Татьяна Юрьевна – ведущий консультант департамента по регулированию 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44-37-47;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Гафуров Денис Муслимович – ведущий аналитик департамента по регулированию 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44-49-24;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968" marR="6387">
              <a:spcBef>
                <a:spcPts val="126"/>
              </a:spcBef>
            </a:pPr>
            <a:endParaRPr lang="ru-RU" sz="2000" b="1" dirty="0"/>
          </a:p>
          <a:p>
            <a:pPr marL="15968" marR="6387">
              <a:spcBef>
                <a:spcPts val="126"/>
              </a:spcBef>
            </a:pPr>
            <a:endParaRPr lang="ru-RU" sz="2000" b="1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2023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9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72737" y="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5577" y="1445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рамках 223-ФЗ</a:t>
            </a:r>
            <a:r>
              <a:rPr lang="ru-RU" dirty="0"/>
              <a:t/>
            </a:r>
            <a:br>
              <a:rPr lang="ru-RU" dirty="0"/>
            </a:b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32136" y="1029392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25575" y="1513689"/>
            <a:ext cx="9122734" cy="708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Система </a:t>
            </a:r>
            <a:r>
              <a:rPr lang="ru-RU" sz="2400" dirty="0"/>
              <a:t>регулирования заказчиков </a:t>
            </a:r>
            <a:r>
              <a:rPr lang="ru-RU" sz="2400" dirty="0" smtClean="0"/>
              <a:t>223-ФЗ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473" y="3774173"/>
            <a:ext cx="2086197" cy="12944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мониторинг законодательства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сфере </a:t>
            </a:r>
            <a:r>
              <a:rPr lang="ru-RU" sz="1600" b="1" dirty="0" smtClean="0"/>
              <a:t>корпоративных закупок</a:t>
            </a:r>
            <a:endParaRPr lang="ru-RU" sz="16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2136" y="2265625"/>
            <a:ext cx="0" cy="1480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78162" y="2264070"/>
            <a:ext cx="15328" cy="1516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506316" y="2265625"/>
            <a:ext cx="0" cy="1480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964125" y="3774173"/>
            <a:ext cx="2086197" cy="13538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мониторинг положений о </a:t>
            </a:r>
            <a:r>
              <a:rPr lang="ru-RU" sz="1600" b="1" dirty="0" smtClean="0"/>
              <a:t>закупке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63218" y="3774173"/>
            <a:ext cx="2086197" cy="13262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мониторинг закупок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по 223-ФЗ</a:t>
            </a:r>
            <a:endParaRPr lang="ru-RU" sz="16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1153553" y="2243406"/>
            <a:ext cx="1" cy="1487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707870" y="3774173"/>
            <a:ext cx="2086197" cy="13262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методическое сопровождение деятельности заказчиков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по </a:t>
            </a:r>
            <a:r>
              <a:rPr lang="ru-RU" sz="1600" b="1" dirty="0"/>
              <a:t>223-ФЗ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8566" y="3789407"/>
            <a:ext cx="2086197" cy="13538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/>
              <a:t>м</a:t>
            </a:r>
            <a:r>
              <a:rPr lang="ru-RU" sz="1600" b="1" smtClean="0"/>
              <a:t>ониторинг соответствия </a:t>
            </a:r>
            <a:br>
              <a:rPr lang="ru-RU" sz="1600" b="1" smtClean="0"/>
            </a:br>
            <a:r>
              <a:rPr lang="ru-RU" sz="1600" b="1" smtClean="0"/>
              <a:t>и </a:t>
            </a:r>
            <a:r>
              <a:rPr lang="ru-RU" sz="1600" b="1" dirty="0" smtClean="0"/>
              <a:t>оценка соответствия</a:t>
            </a:r>
            <a:endParaRPr lang="ru-RU" sz="1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152583" y="2264070"/>
            <a:ext cx="0" cy="1480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9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47" y="-15430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4720" y="-1543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положений о закупке</a:t>
            </a:r>
            <a:r>
              <a:rPr lang="ru-RU" dirty="0"/>
              <a:t/>
            </a:r>
            <a:br>
              <a:rPr lang="ru-RU" dirty="0"/>
            </a:b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2992" y="71815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3790" y="2707904"/>
            <a:ext cx="3288087" cy="22181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Всего 67 заказчиков, из них: </a:t>
            </a:r>
            <a:r>
              <a:rPr lang="ru-RU" b="1" dirty="0"/>
              <a:t>51 заказчик -  </a:t>
            </a:r>
            <a:r>
              <a:rPr lang="ru-RU" b="1" dirty="0" smtClean="0"/>
              <a:t>АУ;</a:t>
            </a:r>
            <a:endParaRPr lang="ru-RU" b="1" dirty="0"/>
          </a:p>
          <a:p>
            <a:pPr algn="ctr"/>
            <a:r>
              <a:rPr lang="ru-RU" b="1" dirty="0"/>
              <a:t>16 заказчиков – </a:t>
            </a:r>
            <a:r>
              <a:rPr lang="ru-RU" b="1" dirty="0" smtClean="0"/>
              <a:t>БУ.</a:t>
            </a:r>
            <a:endParaRPr lang="ru-RU" b="1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2580" y="2389700"/>
            <a:ext cx="2739" cy="125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312282" y="2028447"/>
            <a:ext cx="1040149" cy="813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859940" y="2387818"/>
            <a:ext cx="1708" cy="123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466251" y="3635177"/>
            <a:ext cx="2602040" cy="129087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/>
              <a:t>соответствуют типовому положению 4 положений заказчиков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81405" y="3583806"/>
            <a:ext cx="2688921" cy="134224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/>
              <a:t>не соответствуют типовому положению 16 положений заказчиков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0594164" y="2378588"/>
            <a:ext cx="1708" cy="123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334238" y="3573160"/>
            <a:ext cx="2727500" cy="13528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/>
              <a:t>соответствуют </a:t>
            </a:r>
            <a:r>
              <a:rPr lang="ru-RU" sz="1600" b="1" dirty="0"/>
              <a:t>типовому положению с замечаниями – 47 положений заказчиков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2431" y="1271562"/>
            <a:ext cx="7013774" cy="11162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Итоги мониторинга положений о закупке на соответствие</a:t>
            </a:r>
            <a:br>
              <a:rPr lang="ru-RU" sz="2000" b="1" dirty="0" smtClean="0"/>
            </a:br>
            <a:r>
              <a:rPr lang="ru-RU" sz="2000" b="1" dirty="0" smtClean="0"/>
              <a:t> типовому положению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74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47" y="-15430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4720" y="-1543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положений о закупках</a:t>
            </a:r>
            <a:r>
              <a:rPr lang="ru-RU" dirty="0"/>
              <a:t/>
            </a:r>
            <a:br>
              <a:rPr lang="ru-RU" dirty="0"/>
            </a:b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2992" y="71815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6504468" y="1394714"/>
            <a:ext cx="2658" cy="99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78842" y="2391129"/>
            <a:ext cx="11867209" cy="392131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дублирование </a:t>
            </a:r>
            <a:r>
              <a:rPr lang="ru-RU" sz="2000" b="1" dirty="0"/>
              <a:t>п.2.1 Раздела 2 Положения (необходимо было выбрать либо для </a:t>
            </a:r>
            <a:r>
              <a:rPr lang="ru-RU" sz="2000" b="1" dirty="0" smtClean="0"/>
              <a:t>бюджетного, </a:t>
            </a:r>
            <a:r>
              <a:rPr lang="ru-RU" sz="2000" b="1" dirty="0"/>
              <a:t>либо </a:t>
            </a:r>
            <a:r>
              <a:rPr lang="ru-RU" sz="2000" b="1" dirty="0" smtClean="0"/>
              <a:t>автономного учреждения);</a:t>
            </a:r>
            <a:endParaRPr lang="ru-RU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указание в пп. 5.1 п. 3.1. Раздела 3 Положения в термине «наименование заказчика» - наименование другого заказчика;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указание в пп. 28 п. 3.1. Раздела 3 Положения официального сайта другого заказчика;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указание в положении иных сроков оплаты отдельных ТРУ без заполнения перечня ТРУ или без указания перечня в приложении к Положению;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превышение предельных сроков оплаты отдельных ТРУ (по типовому положению - не более 30 рабочих дней, а указывают не более 60 рабочих дней);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размещение в ЕИС положения о закупках ТРУ в устаревшей редакции;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размещение в ЕИС типового положения о закупке вместо своего положения о </a:t>
            </a:r>
            <a:r>
              <a:rPr lang="ru-RU" sz="2000" b="1" dirty="0" smtClean="0"/>
              <a:t>закупке</a:t>
            </a:r>
            <a:r>
              <a:rPr lang="ru-RU" sz="1600" dirty="0"/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42992" y="905672"/>
            <a:ext cx="8747958" cy="49214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Типовые ошибки в положениях о закупке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3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" y="-15430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4720" y="-1543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spc="-20" dirty="0" smtClean="0">
                <a:solidFill>
                  <a:srgbClr val="002060"/>
                </a:solidFill>
              </a:rPr>
              <a:t/>
            </a:r>
            <a:br>
              <a:rPr lang="ru-RU" sz="3600" b="1" spc="-20" dirty="0" smtClean="0">
                <a:solidFill>
                  <a:srgbClr val="002060"/>
                </a:solidFill>
              </a:rPr>
            </a:br>
            <a:r>
              <a:rPr lang="ru-RU" sz="3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план-закупок</a:t>
            </a:r>
            <a:r>
              <a:rPr lang="ru-RU" dirty="0"/>
              <a:t/>
            </a:r>
            <a:br>
              <a:rPr lang="ru-RU" dirty="0"/>
            </a:b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42992" y="718153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26" y="92926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3782775" y="1668357"/>
            <a:ext cx="9907" cy="110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38004" y="2775636"/>
            <a:ext cx="5158702" cy="275232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Планы закупок региональных заказчиков:</a:t>
            </a:r>
          </a:p>
          <a:p>
            <a:pPr algn="ctr"/>
            <a:r>
              <a:rPr lang="ru-RU" sz="2000" b="1" dirty="0"/>
              <a:t>Всего: 87 заказчиков</a:t>
            </a:r>
          </a:p>
          <a:p>
            <a:pPr algn="ctr"/>
            <a:r>
              <a:rPr lang="ru-RU" sz="2000" b="1" dirty="0" smtClean="0"/>
              <a:t>Размещено </a:t>
            </a:r>
            <a:r>
              <a:rPr lang="ru-RU" sz="2000" b="1" dirty="0"/>
              <a:t>58 планов закупок, </a:t>
            </a:r>
            <a:r>
              <a:rPr lang="ru-RU" sz="2000" b="1" dirty="0" smtClean="0"/>
              <a:t>отсутствует  </a:t>
            </a:r>
            <a:r>
              <a:rPr lang="ru-RU" sz="2000" b="1" dirty="0"/>
              <a:t>у 29 </a:t>
            </a:r>
            <a:r>
              <a:rPr lang="ru-RU" sz="2000" b="1" dirty="0" smtClean="0"/>
              <a:t>заказчиков</a:t>
            </a:r>
            <a:endParaRPr lang="ru-RU" sz="2000" b="1" dirty="0"/>
          </a:p>
          <a:p>
            <a:pPr algn="ctr"/>
            <a:r>
              <a:rPr lang="ru-RU" sz="2000" b="1" dirty="0"/>
              <a:t>СГОЗ </a:t>
            </a:r>
            <a:r>
              <a:rPr lang="ru-RU" sz="2000" b="1" dirty="0" smtClean="0"/>
              <a:t>составляет 3,1 </a:t>
            </a:r>
            <a:r>
              <a:rPr lang="ru-RU" sz="2000" b="1" dirty="0"/>
              <a:t>млрд руб., в том числе МСП на общую сумму 1,73 млрд руб</a:t>
            </a:r>
            <a:r>
              <a:rPr lang="ru-RU" sz="2000" dirty="0"/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87680" y="852054"/>
            <a:ext cx="8747958" cy="79183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Итоги мониторинга план-закупок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25059" y="2775636"/>
            <a:ext cx="5158702" cy="275232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/>
              <a:t>Планы </a:t>
            </a:r>
            <a:r>
              <a:rPr lang="ru-RU" sz="2000" b="1" dirty="0"/>
              <a:t>закупок муниципальных заказчиков:</a:t>
            </a:r>
          </a:p>
          <a:p>
            <a:pPr algn="ctr"/>
            <a:r>
              <a:rPr lang="ru-RU" sz="2000" b="1" dirty="0"/>
              <a:t>Всего: 48 заказчиков</a:t>
            </a:r>
          </a:p>
          <a:p>
            <a:pPr algn="ctr"/>
            <a:r>
              <a:rPr lang="ru-RU" sz="2000" b="1" dirty="0"/>
              <a:t>Размещено 25 планов закупок, отсутствует у 23 заказчиков</a:t>
            </a:r>
          </a:p>
          <a:p>
            <a:pPr algn="ctr"/>
            <a:r>
              <a:rPr lang="ru-RU" sz="2000" b="1" dirty="0"/>
              <a:t>СГОЗ </a:t>
            </a:r>
            <a:r>
              <a:rPr lang="ru-RU" sz="2000" b="1" dirty="0" smtClean="0"/>
              <a:t>составляет 888,6 </a:t>
            </a:r>
            <a:r>
              <a:rPr lang="ru-RU" sz="2000" b="1" dirty="0"/>
              <a:t>млн руб., в том числе МСП на общую сумму 325,1 млн руб.</a:t>
            </a:r>
          </a:p>
          <a:p>
            <a:r>
              <a:rPr lang="ru-RU" sz="2000" b="1" dirty="0" smtClean="0"/>
              <a:t>.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338448" y="1643888"/>
            <a:ext cx="2979" cy="11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8" y="-705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1283" y="-1201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закупок 223-ФЗ</a:t>
            </a:r>
            <a:endParaRPr lang="ru-RU" sz="29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84341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238698" y="855266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771" y="133579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4" y="1494917"/>
            <a:ext cx="3186089" cy="4506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916" y="3091825"/>
            <a:ext cx="5833701" cy="3001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574" y="1038296"/>
            <a:ext cx="5084297" cy="2529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6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758422" marR="2748841" algn="ctr">
              <a:lnSpc>
                <a:spcPct val="126299"/>
              </a:lnSpc>
              <a:spcBef>
                <a:spcPts val="119"/>
              </a:spcBef>
            </a:pPr>
            <a:endParaRPr lang="ru-RU" sz="2263" dirty="0">
              <a:latin typeface="Geometria"/>
              <a:cs typeface="Geometri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rgbClr val="4FBAAD"/>
              </a:gs>
              <a:gs pos="54000">
                <a:srgbClr val="009DB1"/>
              </a:gs>
              <a:gs pos="81000">
                <a:srgbClr val="006581"/>
              </a:gs>
            </a:gsLst>
            <a:lin ang="10800000" scaled="1"/>
          </a:gradFill>
        </p:spPr>
      </p:pic>
      <p:sp>
        <p:nvSpPr>
          <p:cNvPr id="6" name="Прямоугольник 5"/>
          <p:cNvSpPr/>
          <p:nvPr/>
        </p:nvSpPr>
        <p:spPr>
          <a:xfrm>
            <a:off x="296734" y="2384395"/>
            <a:ext cx="11598518" cy="23202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 algn="ctr">
              <a:spcBef>
                <a:spcPts val="126"/>
              </a:spcBef>
            </a:pPr>
            <a:r>
              <a:rPr lang="ru-RU" sz="4000" b="1" dirty="0" smtClean="0"/>
              <a:t>Вопрос № 2. Ключевые </a:t>
            </a:r>
            <a:r>
              <a:rPr lang="ru-RU" sz="4000" b="1" dirty="0"/>
              <a:t>изменения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r>
              <a:rPr lang="ru-RU" sz="4000" b="1" dirty="0"/>
              <a:t>нововведения законодательства </a:t>
            </a:r>
            <a:r>
              <a:rPr lang="ru-RU" sz="4000" b="1" dirty="0" smtClean="0"/>
              <a:t>по </a:t>
            </a:r>
            <a:r>
              <a:rPr lang="ru-RU" sz="4000" b="1" dirty="0"/>
              <a:t>223-ФЗ. </a:t>
            </a:r>
            <a:endParaRPr lang="ru-RU" sz="4000" b="1" dirty="0" smtClean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3" y="6327246"/>
            <a:ext cx="943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Ульяновск,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Astra Serif" pitchFamily="18" charset="0"/>
                <a:cs typeface="Arial" charset="0"/>
              </a:rPr>
              <a:t>2023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Astra Serif" pitchFamily="18" charset="0"/>
              <a:cs typeface="Arial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82239" y="63037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государственных закупок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Ульяновской области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7158" y="150944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1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2192001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399" y="-1372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 основных изменений законодательства в сфере закупок ТРУ отдельных юридических лиц в 2023 году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11900"/>
            <a:ext cx="12192000" cy="24306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367805" y="993604"/>
            <a:ext cx="9340769" cy="4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965" y="0"/>
            <a:ext cx="1481827" cy="1196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16744"/>
              </p:ext>
            </p:extLst>
          </p:nvPr>
        </p:nvGraphicFramePr>
        <p:xfrm>
          <a:off x="1" y="1229111"/>
          <a:ext cx="12191998" cy="47507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5396286"/>
                <a:gridCol w="3845613"/>
                <a:gridCol w="2950099"/>
              </a:tblGrid>
              <a:tr h="262876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5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Что</a:t>
                      </a:r>
                      <a:r>
                        <a:rPr sz="1600" spc="-50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sz="1600" spc="-20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изменилось?</a:t>
                      </a:r>
                      <a:endParaRPr sz="16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spc="-25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Нормативно-правовые</a:t>
                      </a:r>
                      <a:r>
                        <a:rPr lang="ru-RU" sz="1600" spc="-25" baseline="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акты</a:t>
                      </a:r>
                      <a:endParaRPr sz="16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0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Вступление</a:t>
                      </a:r>
                      <a:r>
                        <a:rPr sz="1600" spc="-60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sz="1600" spc="-15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</a:t>
                      </a:r>
                      <a:r>
                        <a:rPr sz="1600" spc="-25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sz="1600" spc="-15" dirty="0"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силу</a:t>
                      </a:r>
                      <a:endParaRPr sz="16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solidFill>
                      <a:srgbClr val="00B0F0"/>
                    </a:solidFill>
                  </a:tcPr>
                </a:tc>
              </a:tr>
              <a:tr h="63385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Изменение формы годового отчета о закупке товаров, работ, услуг отдельными видами юридических лиц </a:t>
                      </a:r>
                      <a:b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</a:br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у субъектов малого и среднего предпринимательства</a:t>
                      </a:r>
                      <a:endParaRPr lang="ru-RU" sz="1400" b="1" kern="1200" spc="-2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Постановление Правительства РФ от 31.10.2022 № 1946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400" b="1" kern="12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Times New Roman" panose="02020603050405020304" pitchFamily="18" charset="0"/>
                        <a:hlinkClick r:id="rId4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с</a:t>
                      </a:r>
                      <a:r>
                        <a:rPr sz="1400" b="1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ru-RU" sz="1400" b="1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01</a:t>
                      </a:r>
                      <a:r>
                        <a:rPr sz="1400" b="1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.0</a:t>
                      </a:r>
                      <a:r>
                        <a:rPr lang="ru-RU" sz="1400" b="1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1</a:t>
                      </a:r>
                      <a:r>
                        <a:rPr sz="1400" b="1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.202</a:t>
                      </a:r>
                      <a:r>
                        <a:rPr lang="ru-RU" sz="1400" b="1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3</a:t>
                      </a:r>
                      <a:endParaRPr sz="14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</a:tr>
              <a:tr h="633856">
                <a:tc>
                  <a:txBody>
                    <a:bodyPr/>
                    <a:lstStyle/>
                    <a:p>
                      <a:pPr marL="0" marR="61214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Уточнение требований соблюдения лимита закупок товаров, работ, услуг в которых участвуют только субъекты малого и среднего предпринимательства</a:t>
                      </a: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от 20.12.2022 № 2359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 01.01.2023</a:t>
                      </a:r>
                      <a:endParaRPr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275" marB="0"/>
                </a:tc>
              </a:tr>
              <a:tr h="708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Уточнение перечня информации и документов, неподлежащие размещению на официальном сайте единой информационной системе в сфере закупок</a:t>
                      </a:r>
                      <a:endParaRPr sz="1400" b="1" kern="1200" spc="-2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Федеральный закон </a:t>
                      </a:r>
                      <a:b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от 16.04.2022 № 104-ФЗ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01.04.2023</a:t>
                      </a:r>
                      <a:endParaRPr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</a:tr>
              <a:tr h="674357">
                <a:tc>
                  <a:txBody>
                    <a:bodyPr/>
                    <a:lstStyle/>
                    <a:p>
                      <a:pPr marL="0" marR="61214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Уточнение порядка размещения положения о закупках</a:t>
                      </a:r>
                      <a:r>
                        <a:rPr lang="ru-RU" sz="1400" b="1" kern="1200" spc="-2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и информации о закупках</a:t>
                      </a:r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в единой информационной системе в сфере закупок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Постановление Правительства РФ от 31.10.2022 № 1946</a:t>
                      </a:r>
                    </a:p>
                    <a:p>
                      <a:pPr marL="920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n>
                          <a:noFill/>
                        </a:ln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01.04.2023</a:t>
                      </a:r>
                      <a:endParaRPr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</a:tr>
              <a:tr h="8329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Уточнение перечня информации по конкурентным закупкам среди субъектов</a:t>
                      </a:r>
                      <a:r>
                        <a:rPr lang="ru-RU" sz="1400" b="1" kern="1200" spc="-2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малого и среднего предпринимательства</a:t>
                      </a:r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, которая включает в реестр договоров</a:t>
                      </a:r>
                      <a:endParaRPr sz="1400" b="1" kern="1200" spc="-2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31.10.2022 № 1946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 01.04.2023</a:t>
                      </a:r>
                      <a:endParaRPr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</a:tr>
              <a:tr h="8436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spc="-2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Уточнение требований к независимым гарантиям, которые предоставляют участники конкурентных закупок среди субъектов малого и</a:t>
                      </a:r>
                      <a:r>
                        <a:rPr lang="ru-RU" sz="1400" b="1" kern="1200" spc="-2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среднего предпринимательства</a:t>
                      </a:r>
                      <a:endParaRPr lang="ru-RU" sz="1400" b="1" kern="1200" spc="-2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Федеральный закон </a:t>
                      </a:r>
                      <a:b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от 16.04.2022 № 104-ФЗ</a:t>
                      </a:r>
                    </a:p>
                    <a:p>
                      <a:pPr marL="920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400" b="1" kern="1200" spc="-25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 01.04.2023</a:t>
                      </a:r>
                      <a:endParaRPr lang="ru-RU" sz="14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1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4048</TotalTime>
  <Words>2358</Words>
  <Application>Microsoft Office PowerPoint</Application>
  <PresentationFormat>Широкоэкранный</PresentationFormat>
  <Paragraphs>219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Geometria</vt:lpstr>
      <vt:lpstr>PT Astra Serif</vt:lpstr>
      <vt:lpstr>Times New Roman</vt:lpstr>
      <vt:lpstr>Тема Office</vt:lpstr>
      <vt:lpstr>Презентация PowerPoint</vt:lpstr>
      <vt:lpstr>Презентация PowerPoint</vt:lpstr>
      <vt:lpstr>  Взаимодействие в рамках 223-ФЗ  </vt:lpstr>
      <vt:lpstr>  Мониторинг положений о закупке  </vt:lpstr>
      <vt:lpstr>  Мониторинг положений о закупках  </vt:lpstr>
      <vt:lpstr>  Мониторинг план-закупок  </vt:lpstr>
      <vt:lpstr>Мониторинг закупок 223-ФЗ</vt:lpstr>
      <vt:lpstr>Презентация PowerPoint</vt:lpstr>
      <vt:lpstr>Краткий обзор основных изменений законодательства в сфере закупок ТРУ отдельных юридических лиц в 2023 году</vt:lpstr>
      <vt:lpstr>Изменение формы годового отчета о закупке товаров, работ, услуг отдельными видами юридических лиц  у субъектов малого и среднего предпринимательства</vt:lpstr>
      <vt:lpstr>  Ежемесячный отчет о договорах, заключенных в рамках Федерального закона № 223-ФЗ  </vt:lpstr>
      <vt:lpstr>  Отчет о годовом объеме закупок у субъектов малого и среднего предпринимательства  </vt:lpstr>
      <vt:lpstr>Уточнение требований соблюдения лимита закупок товаров, работ, услуг в которых участвуют только субъекты малого и среднего предпринимательства</vt:lpstr>
      <vt:lpstr>Уточнение перечня информации и документов, неподлежащие размещению на официальном сайте единой информационной системе в сфере закупок</vt:lpstr>
      <vt:lpstr> Уточнение порядка размещения информации о закупках, осуществляемых в рамках Федерального закона № 223-ФЗ  в единой информационной системе в сфере закупок  </vt:lpstr>
      <vt:lpstr> Уточнение порядка размещения положения о закупках, типового положения о закупках в единой информационной системе в сфере закупок  </vt:lpstr>
      <vt:lpstr> Запрет на участие в закупках проводимых по Федеральному закону № 223-ФЗ иностранных агентов  </vt:lpstr>
      <vt:lpstr>Уточнение перечня информации по конкурентным закупкам среди субъектов малого и среднего предпринимательства, которая включает в реестр договоров</vt:lpstr>
      <vt:lpstr>Уточнение требований к независимым гарантиям, которые предоставляют участники конкурентных закупок среди субъектов малого и среднего предпринимательства</vt:lpstr>
      <vt:lpstr>Презентация PowerPoint</vt:lpstr>
      <vt:lpstr>Критерии для оценки и мониторинга соответствия</vt:lpstr>
      <vt:lpstr>Ответственность заказчиков за нарушения требований законодательства в сфере закупок отдельных видов юридических лиц  при проведении закупок у субъектов МСП </vt:lpstr>
      <vt:lpstr>Типовые ошибки заказчиков и способы их решения </vt:lpstr>
      <vt:lpstr>Типовые ошибки заказчиков и способы их решения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Marina Reyts</cp:lastModifiedBy>
  <cp:revision>256</cp:revision>
  <cp:lastPrinted>2022-11-10T11:24:18Z</cp:lastPrinted>
  <dcterms:created xsi:type="dcterms:W3CDTF">2022-06-09T10:21:49Z</dcterms:created>
  <dcterms:modified xsi:type="dcterms:W3CDTF">2023-01-26T06:46:32Z</dcterms:modified>
</cp:coreProperties>
</file>