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76"/>
  </p:notesMasterIdLst>
  <p:sldIdLst>
    <p:sldId id="2627" r:id="rId2"/>
    <p:sldId id="2665" r:id="rId3"/>
    <p:sldId id="2664" r:id="rId4"/>
    <p:sldId id="3000" r:id="rId5"/>
    <p:sldId id="3001" r:id="rId6"/>
    <p:sldId id="3002" r:id="rId7"/>
    <p:sldId id="3003" r:id="rId8"/>
    <p:sldId id="3005" r:id="rId9"/>
    <p:sldId id="2965" r:id="rId10"/>
    <p:sldId id="2966" r:id="rId11"/>
    <p:sldId id="2961" r:id="rId12"/>
    <p:sldId id="2962" r:id="rId13"/>
    <p:sldId id="2963" r:id="rId14"/>
    <p:sldId id="2964" r:id="rId15"/>
    <p:sldId id="2993" r:id="rId16"/>
    <p:sldId id="2960" r:id="rId17"/>
    <p:sldId id="2959" r:id="rId18"/>
    <p:sldId id="2948" r:id="rId19"/>
    <p:sldId id="2992" r:id="rId20"/>
    <p:sldId id="2996" r:id="rId21"/>
    <p:sldId id="2968" r:id="rId22"/>
    <p:sldId id="2969" r:id="rId23"/>
    <p:sldId id="2949" r:id="rId24"/>
    <p:sldId id="2950" r:id="rId25"/>
    <p:sldId id="2951" r:id="rId26"/>
    <p:sldId id="2952" r:id="rId27"/>
    <p:sldId id="2953" r:id="rId28"/>
    <p:sldId id="2958" r:id="rId29"/>
    <p:sldId id="2971" r:id="rId30"/>
    <p:sldId id="2977" r:id="rId31"/>
    <p:sldId id="3011" r:id="rId32"/>
    <p:sldId id="3010" r:id="rId33"/>
    <p:sldId id="3012" r:id="rId34"/>
    <p:sldId id="2994" r:id="rId35"/>
    <p:sldId id="2978" r:id="rId36"/>
    <p:sldId id="2979" r:id="rId37"/>
    <p:sldId id="2980" r:id="rId38"/>
    <p:sldId id="3013" r:id="rId39"/>
    <p:sldId id="2981" r:id="rId40"/>
    <p:sldId id="2982" r:id="rId41"/>
    <p:sldId id="2983" r:id="rId42"/>
    <p:sldId id="2997" r:id="rId43"/>
    <p:sldId id="2984" r:id="rId44"/>
    <p:sldId id="2972" r:id="rId45"/>
    <p:sldId id="2995" r:id="rId46"/>
    <p:sldId id="3015" r:id="rId47"/>
    <p:sldId id="2998" r:id="rId48"/>
    <p:sldId id="3016" r:id="rId49"/>
    <p:sldId id="3014" r:id="rId50"/>
    <p:sldId id="2973" r:id="rId51"/>
    <p:sldId id="3017" r:id="rId52"/>
    <p:sldId id="3018" r:id="rId53"/>
    <p:sldId id="2974" r:id="rId54"/>
    <p:sldId id="2999" r:id="rId55"/>
    <p:sldId id="2975" r:id="rId56"/>
    <p:sldId id="2985" r:id="rId57"/>
    <p:sldId id="2986" r:id="rId58"/>
    <p:sldId id="2987" r:id="rId59"/>
    <p:sldId id="3008" r:id="rId60"/>
    <p:sldId id="3019" r:id="rId61"/>
    <p:sldId id="2988" r:id="rId62"/>
    <p:sldId id="3009" r:id="rId63"/>
    <p:sldId id="2989" r:id="rId64"/>
    <p:sldId id="2990" r:id="rId65"/>
    <p:sldId id="2556" r:id="rId66"/>
    <p:sldId id="2557" r:id="rId67"/>
    <p:sldId id="2558" r:id="rId68"/>
    <p:sldId id="2559" r:id="rId69"/>
    <p:sldId id="2560" r:id="rId70"/>
    <p:sldId id="2561" r:id="rId71"/>
    <p:sldId id="2563" r:id="rId72"/>
    <p:sldId id="2938" r:id="rId73"/>
    <p:sldId id="3007" r:id="rId74"/>
    <p:sldId id="2929" r:id="rId75"/>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SimSun"/>
        <a:cs typeface="SimSun"/>
      </a:defRPr>
    </a:lvl1pPr>
    <a:lvl2pPr marL="457200" algn="l" rtl="0" fontAlgn="base">
      <a:spcBef>
        <a:spcPct val="0"/>
      </a:spcBef>
      <a:spcAft>
        <a:spcPct val="0"/>
      </a:spcAft>
      <a:defRPr kern="1200">
        <a:solidFill>
          <a:schemeClr val="tx1"/>
        </a:solidFill>
        <a:latin typeface="Arial" charset="0"/>
        <a:ea typeface="SimSun"/>
        <a:cs typeface="SimSun"/>
      </a:defRPr>
    </a:lvl2pPr>
    <a:lvl3pPr marL="914400" algn="l" rtl="0" fontAlgn="base">
      <a:spcBef>
        <a:spcPct val="0"/>
      </a:spcBef>
      <a:spcAft>
        <a:spcPct val="0"/>
      </a:spcAft>
      <a:defRPr kern="1200">
        <a:solidFill>
          <a:schemeClr val="tx1"/>
        </a:solidFill>
        <a:latin typeface="Arial" charset="0"/>
        <a:ea typeface="SimSun"/>
        <a:cs typeface="SimSun"/>
      </a:defRPr>
    </a:lvl3pPr>
    <a:lvl4pPr marL="1371600" algn="l" rtl="0" fontAlgn="base">
      <a:spcBef>
        <a:spcPct val="0"/>
      </a:spcBef>
      <a:spcAft>
        <a:spcPct val="0"/>
      </a:spcAft>
      <a:defRPr kern="1200">
        <a:solidFill>
          <a:schemeClr val="tx1"/>
        </a:solidFill>
        <a:latin typeface="Arial" charset="0"/>
        <a:ea typeface="SimSun"/>
        <a:cs typeface="SimSun"/>
      </a:defRPr>
    </a:lvl4pPr>
    <a:lvl5pPr marL="1828800" algn="l" rtl="0" fontAlgn="base">
      <a:spcBef>
        <a:spcPct val="0"/>
      </a:spcBef>
      <a:spcAft>
        <a:spcPct val="0"/>
      </a:spcAft>
      <a:defRPr kern="1200">
        <a:solidFill>
          <a:schemeClr val="tx1"/>
        </a:solidFill>
        <a:latin typeface="Arial" charset="0"/>
        <a:ea typeface="SimSun"/>
        <a:cs typeface="SimSun"/>
      </a:defRPr>
    </a:lvl5pPr>
    <a:lvl6pPr marL="2286000" algn="l" defTabSz="914400" rtl="0" eaLnBrk="1" latinLnBrk="0" hangingPunct="1">
      <a:defRPr kern="1200">
        <a:solidFill>
          <a:schemeClr val="tx1"/>
        </a:solidFill>
        <a:latin typeface="Arial" charset="0"/>
        <a:ea typeface="SimSun"/>
        <a:cs typeface="SimSun"/>
      </a:defRPr>
    </a:lvl6pPr>
    <a:lvl7pPr marL="2743200" algn="l" defTabSz="914400" rtl="0" eaLnBrk="1" latinLnBrk="0" hangingPunct="1">
      <a:defRPr kern="1200">
        <a:solidFill>
          <a:schemeClr val="tx1"/>
        </a:solidFill>
        <a:latin typeface="Arial" charset="0"/>
        <a:ea typeface="SimSun"/>
        <a:cs typeface="SimSun"/>
      </a:defRPr>
    </a:lvl7pPr>
    <a:lvl8pPr marL="3200400" algn="l" defTabSz="914400" rtl="0" eaLnBrk="1" latinLnBrk="0" hangingPunct="1">
      <a:defRPr kern="1200">
        <a:solidFill>
          <a:schemeClr val="tx1"/>
        </a:solidFill>
        <a:latin typeface="Arial" charset="0"/>
        <a:ea typeface="SimSun"/>
        <a:cs typeface="SimSun"/>
      </a:defRPr>
    </a:lvl8pPr>
    <a:lvl9pPr marL="3657600" algn="l" defTabSz="914400" rtl="0" eaLnBrk="1" latinLnBrk="0" hangingPunct="1">
      <a:defRPr kern="1200">
        <a:solidFill>
          <a:schemeClr val="tx1"/>
        </a:solidFill>
        <a:latin typeface="Arial" charset="0"/>
        <a:ea typeface="SimSun"/>
        <a:cs typeface="SimSun"/>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224" autoAdjust="0"/>
  </p:normalViewPr>
  <p:slideViewPr>
    <p:cSldViewPr>
      <p:cViewPr>
        <p:scale>
          <a:sx n="75" d="100"/>
          <a:sy n="75" d="100"/>
        </p:scale>
        <p:origin x="-1140" y="54"/>
      </p:cViewPr>
      <p:guideLst>
        <p:guide orient="horz" pos="2160"/>
        <p:guide pos="2880"/>
      </p:guideLst>
    </p:cSldViewPr>
  </p:slideViewPr>
  <p:notesTextViewPr>
    <p:cViewPr>
      <p:scale>
        <a:sx n="100" d="100"/>
        <a:sy n="100" d="100"/>
      </p:scale>
      <p:origin x="0" y="0"/>
    </p:cViewPr>
  </p:notesTextViewPr>
  <p:gridSpacing cx="73734613" cy="73734613"/>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36AD6D3-B6C0-4493-B562-FDF302FB2DD9}" type="datetimeFigureOut">
              <a:rPr lang="ru-RU"/>
              <a:pPr>
                <a:defRPr/>
              </a:pPr>
              <a:t>27.08.2023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3A231D9-ECC4-46F8-AC03-B2A87B2FC6EF}"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SimSun"/>
        <a:cs typeface="SimSun"/>
      </a:defRPr>
    </a:lvl1pPr>
    <a:lvl2pPr marL="457200" algn="l" rtl="0" eaLnBrk="0" fontAlgn="base" hangingPunct="0">
      <a:spcBef>
        <a:spcPct val="30000"/>
      </a:spcBef>
      <a:spcAft>
        <a:spcPct val="0"/>
      </a:spcAft>
      <a:defRPr sz="1200" kern="1200">
        <a:solidFill>
          <a:schemeClr val="tx1"/>
        </a:solidFill>
        <a:latin typeface="+mn-lt"/>
        <a:ea typeface="SimSun"/>
        <a:cs typeface="SimSun"/>
      </a:defRPr>
    </a:lvl2pPr>
    <a:lvl3pPr marL="914400" algn="l" rtl="0" eaLnBrk="0" fontAlgn="base" hangingPunct="0">
      <a:spcBef>
        <a:spcPct val="30000"/>
      </a:spcBef>
      <a:spcAft>
        <a:spcPct val="0"/>
      </a:spcAft>
      <a:defRPr sz="1200" kern="1200">
        <a:solidFill>
          <a:schemeClr val="tx1"/>
        </a:solidFill>
        <a:latin typeface="+mn-lt"/>
        <a:ea typeface="SimSun"/>
        <a:cs typeface="SimSun"/>
      </a:defRPr>
    </a:lvl3pPr>
    <a:lvl4pPr marL="1371600" algn="l" rtl="0" eaLnBrk="0" fontAlgn="base" hangingPunct="0">
      <a:spcBef>
        <a:spcPct val="30000"/>
      </a:spcBef>
      <a:spcAft>
        <a:spcPct val="0"/>
      </a:spcAft>
      <a:defRPr sz="1200" kern="1200">
        <a:solidFill>
          <a:schemeClr val="tx1"/>
        </a:solidFill>
        <a:latin typeface="+mn-lt"/>
        <a:ea typeface="SimSun"/>
        <a:cs typeface="SimSun"/>
      </a:defRPr>
    </a:lvl4pPr>
    <a:lvl5pPr marL="1828800" algn="l" rtl="0" eaLnBrk="0" fontAlgn="base" hangingPunct="0">
      <a:spcBef>
        <a:spcPct val="30000"/>
      </a:spcBef>
      <a:spcAft>
        <a:spcPct val="0"/>
      </a:spcAft>
      <a:defRPr sz="1200" kern="1200">
        <a:solidFill>
          <a:schemeClr val="tx1"/>
        </a:solidFill>
        <a:latin typeface="+mn-lt"/>
        <a:ea typeface="SimSun"/>
        <a:cs typeface="SimSun"/>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en-US"/>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3447F8C6-72D2-479A-A87F-F6045BAB80DC}" type="datetime1">
              <a:rPr lang="en-US"/>
              <a:pPr>
                <a:defRPr/>
              </a:pPr>
              <a:t>8/27/2023</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B4A7160-802E-42A0-A6F7-381BEEE49F4E}"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0BF32339-3CB8-4393-B573-DDB5BF775E04}" type="datetime1">
              <a:rPr lang="en-US"/>
              <a:pPr>
                <a:defRPr/>
              </a:pPr>
              <a:t>8/27/2023</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98CA98C-5D15-44F9-9B81-840F04F25C50}"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en-US"/>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79340E4A-541C-4277-8F9C-9B6605824E32}" type="datetime1">
              <a:rPr lang="en-US"/>
              <a:pPr>
                <a:defRPr/>
              </a:pPr>
              <a:t>8/27/2023</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5016722-D1FF-401B-810D-933CD9C6393A}"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Дата 2"/>
          <p:cNvSpPr>
            <a:spLocks noGrp="1"/>
          </p:cNvSpPr>
          <p:nvPr>
            <p:ph type="dt" sz="half" idx="10"/>
          </p:nvPr>
        </p:nvSpPr>
        <p:spPr>
          <a:xfrm>
            <a:off x="457200" y="6356350"/>
            <a:ext cx="2133600" cy="365125"/>
          </a:xfrm>
        </p:spPr>
        <p:txBody>
          <a:bodyPr/>
          <a:lstStyle>
            <a:lvl1pPr>
              <a:defRPr/>
            </a:lvl1pPr>
          </a:lstStyle>
          <a:p>
            <a:pPr>
              <a:defRPr/>
            </a:pPr>
            <a:fld id="{F4DAC029-620B-4A5F-B7F0-67E91F893D3E}" type="datetime1">
              <a:rPr lang="en-US" altLang="zh-CN"/>
              <a:pPr>
                <a:defRPr/>
              </a:pPr>
              <a:t>8/27/2023</a:t>
            </a:fld>
            <a:endParaRPr lang="ru-RU" altLang="zh-CN" sz="1800">
              <a:latin typeface="Arial" pitchFamily="34" charset="0"/>
            </a:endParaRPr>
          </a:p>
        </p:txBody>
      </p:sp>
      <p:sp>
        <p:nvSpPr>
          <p:cNvPr id="4" name="Нижний колонтитул 3"/>
          <p:cNvSpPr>
            <a:spLocks noGrp="1"/>
          </p:cNvSpPr>
          <p:nvPr>
            <p:ph type="ftr" sz="quarter" idx="11"/>
          </p:nvPr>
        </p:nvSpPr>
        <p:spPr>
          <a:xfrm>
            <a:off x="3124200" y="6356350"/>
            <a:ext cx="2895600" cy="365125"/>
          </a:xfrm>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6553200" y="6356350"/>
            <a:ext cx="2133600" cy="365125"/>
          </a:xfrm>
        </p:spPr>
        <p:txBody>
          <a:bodyPr/>
          <a:lstStyle>
            <a:lvl1pPr>
              <a:defRPr/>
            </a:lvl1pPr>
          </a:lstStyle>
          <a:p>
            <a:pPr>
              <a:defRPr/>
            </a:pPr>
            <a:fld id="{393C3046-ABC6-42C3-ADAF-25C03D01448C}" type="slidenum">
              <a:rPr lang="ru-RU" altLang="zh-CN"/>
              <a:pPr>
                <a:defRPr/>
              </a:pPr>
              <a:t>‹#›</a:t>
            </a:fld>
            <a:endParaRPr lang="ru-RU" altLang="zh-CN" sz="1800">
              <a:latin typeface="Arial"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Содержимое 2"/>
          <p:cNvSpPr>
            <a:spLocks noGrp="1"/>
          </p:cNvSpPr>
          <p:nvPr>
            <p:ph idx="1"/>
          </p:nvPr>
        </p:nvSpPr>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B3053A3B-DE3B-44D4-A52C-BC8041D03DAD}" type="datetime1">
              <a:rPr lang="en-US"/>
              <a:pPr>
                <a:defRPr/>
              </a:pPr>
              <a:t>8/27/2023</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D57D35F-CF0F-4CA2-A511-9F37B9694C9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en-US"/>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24C61D67-79BD-4645-AC36-5CC6ECA89C0B}" type="datetime1">
              <a:rPr lang="en-US"/>
              <a:pPr>
                <a:defRPr/>
              </a:pPr>
              <a:t>8/27/2023</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EE59F3E-E1CD-421F-9427-ACAC040DE965}"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9F8D8F89-C9EB-41E0-B044-D669959D8ACF}" type="datetime1">
              <a:rPr lang="en-US"/>
              <a:pPr>
                <a:defRPr/>
              </a:pPr>
              <a:t>8/27/2023</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60D78C0-B8CE-4170-AEDF-A37EE0A6F7C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en-US"/>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13B0A0C4-FB5C-4EBA-B568-0B2E539FEEBD}" type="datetime1">
              <a:rPr lang="en-US"/>
              <a:pPr>
                <a:defRPr/>
              </a:pPr>
              <a:t>8/27/2023</a:t>
            </a:fld>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C59EEC3A-7AAC-4801-80F0-E4C9C3DB2C99}"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70AC53DF-684C-46DA-8F5A-B8116BC097F0}" type="datetime1">
              <a:rPr lang="en-US"/>
              <a:pPr>
                <a:defRPr/>
              </a:pPr>
              <a:t>8/27/2023</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B18AF546-03D3-4A01-A87F-F3A1C5043406}"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F56496D-75C8-4004-AD60-2C46C259BE6B}" type="datetime1">
              <a:rPr lang="en-US"/>
              <a:pPr>
                <a:defRPr/>
              </a:pPr>
              <a:t>8/27/2023</a:t>
            </a:fld>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DC473122-19FE-42B7-B3A2-1D76A1F2A608}"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en-US"/>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DBD4EFFE-2192-49D8-A6DA-974A9477E3A9}" type="datetime1">
              <a:rPr lang="en-US"/>
              <a:pPr>
                <a:defRPr/>
              </a:pPr>
              <a:t>8/27/2023</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671A985-276F-4585-B70C-95F9C663E893}"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en-US"/>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B5B491A9-4376-4EEE-8600-5101BBD09F12}" type="datetime1">
              <a:rPr lang="en-US"/>
              <a:pPr>
                <a:defRPr/>
              </a:pPr>
              <a:t>8/27/2023</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A2740C9-0150-47F5-8734-E0790DEE4FDB}"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81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F5D30796-9FA5-439E-B61C-73513092D888}" type="datetime1">
              <a:rPr lang="en-US"/>
              <a:pPr>
                <a:defRPr/>
              </a:pPr>
              <a:t>8/27/2023</a:t>
            </a:fld>
            <a:endParaRPr lang="ru-RU"/>
          </a:p>
        </p:txBody>
      </p:sp>
      <p:sp>
        <p:nvSpPr>
          <p:cNvPr id="481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481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C5A2B61-8733-441F-A7D5-7980C97B23D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86" r:id="rId1"/>
    <p:sldLayoutId id="2147483685" r:id="rId2"/>
    <p:sldLayoutId id="2147483684" r:id="rId3"/>
    <p:sldLayoutId id="2147483683" r:id="rId4"/>
    <p:sldLayoutId id="2147483682" r:id="rId5"/>
    <p:sldLayoutId id="2147483681" r:id="rId6"/>
    <p:sldLayoutId id="2147483680" r:id="rId7"/>
    <p:sldLayoutId id="2147483679" r:id="rId8"/>
    <p:sldLayoutId id="2147483678" r:id="rId9"/>
    <p:sldLayoutId id="2147483677" r:id="rId10"/>
    <p:sldLayoutId id="2147483676" r:id="rId11"/>
    <p:sldLayoutId id="214748368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title" idx="4294967295"/>
          </p:nvPr>
        </p:nvSpPr>
        <p:spPr>
          <a:xfrm>
            <a:off x="395288" y="404813"/>
            <a:ext cx="8229600" cy="5832475"/>
          </a:xfrm>
        </p:spPr>
        <p:txBody>
          <a:bodyPr anchorCtr="1"/>
          <a:lstStyle/>
          <a:p>
            <a:pPr algn="l" eaLnBrk="1" hangingPunct="1"/>
            <a:r>
              <a:rPr lang="ru-RU" altLang="en-US" sz="3200" b="1" smtClean="0">
                <a:latin typeface="Times New Roman" pitchFamily="18" charset="0"/>
                <a:sym typeface="Times New Roman" pitchFamily="18" charset="0"/>
              </a:rPr>
              <a:t/>
            </a:r>
            <a:br>
              <a:rPr lang="ru-RU" altLang="en-US" sz="3200" b="1" smtClean="0">
                <a:latin typeface="Times New Roman" pitchFamily="18" charset="0"/>
                <a:sym typeface="Times New Roman" pitchFamily="18" charset="0"/>
              </a:rPr>
            </a:br>
            <a:r>
              <a:rPr lang="ru-RU" altLang="en-US" sz="3200" b="1" smtClean="0">
                <a:latin typeface="Times New Roman" pitchFamily="18" charset="0"/>
                <a:sym typeface="Times New Roman" pitchFamily="18" charset="0"/>
              </a:rPr>
              <a:t/>
            </a:r>
            <a:br>
              <a:rPr lang="ru-RU" altLang="en-US" sz="3200" b="1" smtClean="0">
                <a:latin typeface="Times New Roman" pitchFamily="18" charset="0"/>
                <a:sym typeface="Times New Roman" pitchFamily="18" charset="0"/>
              </a:rPr>
            </a:br>
            <a:r>
              <a:rPr lang="ru-RU" altLang="en-US" sz="3200" b="1" smtClean="0">
                <a:latin typeface="Times New Roman" pitchFamily="18" charset="0"/>
                <a:sym typeface="Times New Roman" pitchFamily="18" charset="0"/>
              </a:rPr>
              <a:t/>
            </a:r>
            <a:br>
              <a:rPr lang="ru-RU" altLang="en-US" sz="3200" b="1" smtClean="0">
                <a:latin typeface="Times New Roman" pitchFamily="18" charset="0"/>
                <a:sym typeface="Times New Roman" pitchFamily="18" charset="0"/>
              </a:rPr>
            </a:br>
            <a:r>
              <a:rPr lang="ru-RU" altLang="en-US" sz="3200" b="1" smtClean="0">
                <a:latin typeface="Times New Roman" pitchFamily="18" charset="0"/>
                <a:sym typeface="Times New Roman" pitchFamily="18" charset="0"/>
              </a:rPr>
              <a:t/>
            </a:r>
            <a:br>
              <a:rPr lang="ru-RU" altLang="en-US" sz="3200" b="1" smtClean="0">
                <a:latin typeface="Times New Roman" pitchFamily="18" charset="0"/>
                <a:sym typeface="Times New Roman" pitchFamily="18" charset="0"/>
              </a:rPr>
            </a:br>
            <a:r>
              <a:rPr lang="ru-RU" altLang="en-US" sz="3200" b="1" smtClean="0">
                <a:latin typeface="Times New Roman" pitchFamily="18" charset="0"/>
                <a:sym typeface="Times New Roman" pitchFamily="18" charset="0"/>
              </a:rPr>
              <a:t/>
            </a:r>
            <a:br>
              <a:rPr lang="ru-RU" altLang="en-US" sz="3200" b="1" smtClean="0">
                <a:latin typeface="Times New Roman" pitchFamily="18" charset="0"/>
                <a:sym typeface="Times New Roman" pitchFamily="18" charset="0"/>
              </a:rPr>
            </a:br>
            <a:r>
              <a:rPr lang="ru-RU" altLang="en-US" sz="2800" b="1" smtClean="0">
                <a:latin typeface="Times New Roman" pitchFamily="18" charset="0"/>
                <a:cs typeface="Times New Roman" pitchFamily="18" charset="0"/>
                <a:sym typeface="Times New Roman" pitchFamily="18" charset="0"/>
              </a:rPr>
              <a:t/>
            </a:r>
            <a:br>
              <a:rPr lang="ru-RU" altLang="en-US" sz="2800" b="1" smtClean="0">
                <a:latin typeface="Times New Roman" pitchFamily="18" charset="0"/>
                <a:cs typeface="Times New Roman" pitchFamily="18" charset="0"/>
                <a:sym typeface="Times New Roman" pitchFamily="18" charset="0"/>
              </a:rPr>
            </a:br>
            <a:r>
              <a:rPr lang="ru-RU" altLang="en-US" sz="2800" b="1" smtClean="0">
                <a:latin typeface="Times New Roman" pitchFamily="18" charset="0"/>
                <a:cs typeface="Times New Roman" pitchFamily="18" charset="0"/>
                <a:sym typeface="Times New Roman" pitchFamily="18" charset="0"/>
              </a:rPr>
              <a:t/>
            </a:r>
            <a:br>
              <a:rPr lang="ru-RU" altLang="en-US" sz="2800" b="1" smtClean="0">
                <a:latin typeface="Times New Roman" pitchFamily="18" charset="0"/>
                <a:cs typeface="Times New Roman" pitchFamily="18" charset="0"/>
                <a:sym typeface="Times New Roman" pitchFamily="18" charset="0"/>
              </a:rPr>
            </a:br>
            <a:r>
              <a:rPr lang="ru-RU" sz="3600" b="1" smtClean="0"/>
              <a:t>ЗАКУПКИ С ПОЛКИ: </a:t>
            </a:r>
            <a:br>
              <a:rPr lang="ru-RU" sz="3600" b="1" smtClean="0"/>
            </a:br>
            <a:r>
              <a:rPr lang="ru-RU" sz="3600" b="1" smtClean="0"/>
              <a:t>порядок и сроки осуществления, </a:t>
            </a:r>
            <a:br>
              <a:rPr lang="ru-RU" sz="3600" b="1" smtClean="0"/>
            </a:br>
            <a:r>
              <a:rPr lang="ru-RU" sz="3600" b="1" smtClean="0"/>
              <a:t>практика применения, </a:t>
            </a:r>
            <a:br>
              <a:rPr lang="ru-RU" sz="3600" b="1" smtClean="0"/>
            </a:br>
            <a:r>
              <a:rPr lang="ru-RU" sz="3600" b="1" smtClean="0"/>
              <a:t>типовые ошибки</a:t>
            </a:r>
            <a:r>
              <a:rPr lang="ru-RU" sz="3600" smtClean="0"/>
              <a:t> </a:t>
            </a:r>
            <a:br>
              <a:rPr lang="ru-RU" sz="3600" smtClean="0"/>
            </a:br>
            <a:r>
              <a:rPr lang="ru-RU" sz="3000" b="1" smtClean="0"/>
              <a:t/>
            </a:r>
            <a:br>
              <a:rPr lang="ru-RU" sz="3000" b="1" smtClean="0"/>
            </a:br>
            <a:r>
              <a:rPr lang="ru-RU" altLang="en-US" sz="1600" b="1" smtClean="0">
                <a:latin typeface="Times New Roman" pitchFamily="18" charset="0"/>
                <a:sym typeface="Times New Roman" pitchFamily="18" charset="0"/>
              </a:rPr>
              <a:t>ЛИСИН ПАВЕЛ ВЛАДИМИРОВИЧ</a:t>
            </a:r>
            <a:br>
              <a:rPr lang="ru-RU" altLang="en-US" sz="1600" b="1" smtClean="0">
                <a:latin typeface="Times New Roman" pitchFamily="18" charset="0"/>
                <a:sym typeface="Times New Roman" pitchFamily="18" charset="0"/>
              </a:rPr>
            </a:br>
            <a:r>
              <a:rPr lang="ru-RU" altLang="en-US" sz="1600" smtClean="0">
                <a:latin typeface="Times New Roman" pitchFamily="18" charset="0"/>
                <a:sym typeface="Times New Roman" pitchFamily="18" charset="0"/>
              </a:rPr>
              <a:t>руководитель АНО ДПО «Академия Контрактных Отношений»</a:t>
            </a:r>
            <a:br>
              <a:rPr lang="ru-RU" altLang="en-US" sz="1600" smtClean="0">
                <a:latin typeface="Times New Roman" pitchFamily="18" charset="0"/>
                <a:sym typeface="Times New Roman" pitchFamily="18" charset="0"/>
              </a:rPr>
            </a:br>
            <a:r>
              <a:rPr lang="en-US" altLang="en-US" sz="1600" smtClean="0">
                <a:solidFill>
                  <a:srgbClr val="C00000"/>
                </a:solidFill>
                <a:latin typeface="Times New Roman" pitchFamily="18" charset="0"/>
                <a:sym typeface="Times New Roman" pitchFamily="18" charset="0"/>
              </a:rPr>
              <a:t>www.ako-goszakaz.ru</a:t>
            </a:r>
            <a:r>
              <a:rPr lang="ru-RU" altLang="en-US" sz="1600" smtClean="0">
                <a:solidFill>
                  <a:srgbClr val="C00000"/>
                </a:solidFill>
                <a:latin typeface="Times New Roman" pitchFamily="18" charset="0"/>
                <a:sym typeface="Times New Roman" pitchFamily="18" charset="0"/>
              </a:rPr>
              <a:t/>
            </a:r>
            <a:br>
              <a:rPr lang="ru-RU" altLang="en-US" sz="1600" smtClean="0">
                <a:solidFill>
                  <a:srgbClr val="C00000"/>
                </a:solidFill>
                <a:latin typeface="Times New Roman" pitchFamily="18" charset="0"/>
                <a:sym typeface="Times New Roman" pitchFamily="18" charset="0"/>
              </a:rPr>
            </a:br>
            <a:r>
              <a:rPr lang="ru-RU" altLang="en-US" sz="1600" smtClean="0">
                <a:latin typeface="Times New Roman" pitchFamily="18" charset="0"/>
                <a:sym typeface="Times New Roman" pitchFamily="18" charset="0"/>
              </a:rPr>
              <a:t>главный редактор сетевого издания «Цифровые Закупки»</a:t>
            </a:r>
            <a:br>
              <a:rPr lang="ru-RU" altLang="en-US" sz="1600" smtClean="0">
                <a:latin typeface="Times New Roman" pitchFamily="18" charset="0"/>
                <a:sym typeface="Times New Roman" pitchFamily="18" charset="0"/>
              </a:rPr>
            </a:br>
            <a:r>
              <a:rPr lang="ru-RU" altLang="en-US" sz="1600" smtClean="0">
                <a:solidFill>
                  <a:srgbClr val="C00000"/>
                </a:solidFill>
                <a:latin typeface="Times New Roman" pitchFamily="18" charset="0"/>
                <a:sym typeface="Times New Roman" pitchFamily="18" charset="0"/>
              </a:rPr>
              <a:t>цифровые-закупки.рф</a:t>
            </a:r>
            <a:r>
              <a:rPr lang="ru-RU" altLang="en-US" sz="2000" b="1" smtClean="0">
                <a:solidFill>
                  <a:srgbClr val="C00000"/>
                </a:solidFill>
                <a:latin typeface="Times New Roman" pitchFamily="18" charset="0"/>
                <a:sym typeface="Times New Roman" pitchFamily="18" charset="0"/>
              </a:rPr>
              <a:t/>
            </a:r>
            <a:br>
              <a:rPr lang="ru-RU" altLang="en-US" sz="2000" b="1" smtClean="0">
                <a:solidFill>
                  <a:srgbClr val="C00000"/>
                </a:solidFill>
                <a:latin typeface="Times New Roman" pitchFamily="18" charset="0"/>
                <a:sym typeface="Times New Roman" pitchFamily="18" charset="0"/>
              </a:rPr>
            </a:br>
            <a:r>
              <a:rPr lang="ru-RU" altLang="en-US" sz="2000" b="1" smtClean="0">
                <a:solidFill>
                  <a:srgbClr val="C00000"/>
                </a:solidFill>
                <a:latin typeface="Times New Roman" pitchFamily="18" charset="0"/>
                <a:sym typeface="Times New Roman" pitchFamily="18" charset="0"/>
              </a:rPr>
              <a:t/>
            </a:r>
            <a:br>
              <a:rPr lang="ru-RU" altLang="en-US" sz="2000" b="1" smtClean="0">
                <a:solidFill>
                  <a:srgbClr val="C00000"/>
                </a:solidFill>
                <a:latin typeface="Times New Roman" pitchFamily="18" charset="0"/>
                <a:sym typeface="Times New Roman" pitchFamily="18" charset="0"/>
              </a:rPr>
            </a:br>
            <a:r>
              <a:rPr lang="ru-RU" altLang="en-US" sz="2000" b="1" smtClean="0">
                <a:solidFill>
                  <a:srgbClr val="C00000"/>
                </a:solidFill>
                <a:latin typeface="Times New Roman" pitchFamily="18" charset="0"/>
                <a:sym typeface="Times New Roman" pitchFamily="18" charset="0"/>
              </a:rPr>
              <a:t/>
            </a:r>
            <a:br>
              <a:rPr lang="ru-RU" altLang="en-US" sz="2000" b="1" smtClean="0">
                <a:solidFill>
                  <a:srgbClr val="C00000"/>
                </a:solidFill>
                <a:latin typeface="Times New Roman" pitchFamily="18" charset="0"/>
                <a:sym typeface="Times New Roman" pitchFamily="18" charset="0"/>
              </a:rPr>
            </a:br>
            <a:r>
              <a:rPr lang="ru-RU" altLang="en-US" sz="3200" b="1" smtClean="0">
                <a:latin typeface="Times New Roman" pitchFamily="18" charset="0"/>
                <a:sym typeface="Times New Roman" pitchFamily="18" charset="0"/>
              </a:rPr>
              <a:t/>
            </a:r>
            <a:br>
              <a:rPr lang="ru-RU" altLang="en-US" sz="3200" b="1" smtClean="0">
                <a:latin typeface="Times New Roman" pitchFamily="18" charset="0"/>
                <a:sym typeface="Times New Roman" pitchFamily="18" charset="0"/>
              </a:rPr>
            </a:br>
            <a:r>
              <a:rPr lang="ru-RU" altLang="en-US" sz="3200" b="1" smtClean="0">
                <a:latin typeface="Times New Roman" pitchFamily="18" charset="0"/>
                <a:sym typeface="Times New Roman" pitchFamily="18" charset="0"/>
              </a:rPr>
              <a:t/>
            </a:r>
            <a:br>
              <a:rPr lang="ru-RU" altLang="en-US" sz="3200" b="1" smtClean="0">
                <a:latin typeface="Times New Roman" pitchFamily="18" charset="0"/>
                <a:sym typeface="Times New Roman" pitchFamily="18" charset="0"/>
              </a:rPr>
            </a:br>
            <a:r>
              <a:rPr lang="ru-RU" sz="2400" smtClean="0">
                <a:solidFill>
                  <a:schemeClr val="tx1"/>
                </a:solidFill>
                <a:latin typeface="Times New Roman" pitchFamily="18" charset="0"/>
              </a:rPr>
              <a:t/>
            </a:r>
            <a:br>
              <a:rPr lang="ru-RU" sz="2400" smtClean="0">
                <a:solidFill>
                  <a:schemeClr val="tx1"/>
                </a:solidFill>
                <a:latin typeface="Times New Roman" pitchFamily="18" charset="0"/>
              </a:rPr>
            </a:br>
            <a:endParaRPr lang="ru-RU" sz="1600" smtClean="0"/>
          </a:p>
        </p:txBody>
      </p:sp>
      <p:pic>
        <p:nvPicPr>
          <p:cNvPr id="15362" name="Picture 1"/>
          <p:cNvPicPr>
            <a:picLocks noChangeAspect="1" noChangeArrowheads="1"/>
          </p:cNvPicPr>
          <p:nvPr/>
        </p:nvPicPr>
        <p:blipFill>
          <a:blip r:embed="rId2"/>
          <a:srcRect/>
          <a:stretch>
            <a:fillRect/>
          </a:stretch>
        </p:blipFill>
        <p:spPr bwMode="auto">
          <a:xfrm>
            <a:off x="468313" y="433388"/>
            <a:ext cx="2374900" cy="1079500"/>
          </a:xfrm>
          <a:prstGeom prst="rect">
            <a:avLst/>
          </a:prstGeom>
          <a:noFill/>
          <a:ln w="9525">
            <a:noFill/>
            <a:miter lim="800000"/>
            <a:headEnd/>
            <a:tailEnd/>
          </a:ln>
        </p:spPr>
      </p:pic>
      <p:pic>
        <p:nvPicPr>
          <p:cNvPr id="15363" name="Picture 5"/>
          <p:cNvPicPr>
            <a:picLocks noChangeAspect="1" noChangeArrowheads="1"/>
          </p:cNvPicPr>
          <p:nvPr/>
        </p:nvPicPr>
        <p:blipFill>
          <a:blip r:embed="rId3"/>
          <a:srcRect/>
          <a:stretch>
            <a:fillRect/>
          </a:stretch>
        </p:blipFill>
        <p:spPr bwMode="auto">
          <a:xfrm>
            <a:off x="5076825" y="701675"/>
            <a:ext cx="3419475" cy="542925"/>
          </a:xfrm>
          <a:prstGeom prst="rect">
            <a:avLst/>
          </a:prstGeom>
          <a:noFill/>
          <a:ln w="9525">
            <a:noFill/>
            <a:miter lim="800000"/>
            <a:headEnd/>
            <a:tailEnd/>
          </a:ln>
        </p:spPr>
      </p:pic>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a:xfrm>
            <a:off x="457200" y="274638"/>
            <a:ext cx="8229600" cy="633412"/>
          </a:xfrm>
        </p:spPr>
        <p:txBody>
          <a:bodyPr/>
          <a:lstStyle/>
          <a:p>
            <a:r>
              <a:rPr lang="ru-RU" sz="2800" b="1" smtClean="0">
                <a:latin typeface="Times New Roman" pitchFamily="18" charset="0"/>
                <a:cs typeface="Times New Roman" pitchFamily="18" charset="0"/>
              </a:rPr>
              <a:t>Ключевые изменения, внесенные ФЗ-420</a:t>
            </a:r>
            <a:endParaRPr lang="ru-RU" sz="2800" smtClean="0">
              <a:latin typeface="Times New Roman" pitchFamily="18" charset="0"/>
              <a:cs typeface="Times New Roman" pitchFamily="18" charset="0"/>
            </a:endParaRPr>
          </a:p>
        </p:txBody>
      </p:sp>
      <p:sp>
        <p:nvSpPr>
          <p:cNvPr id="25602" name="Объект 2"/>
          <p:cNvSpPr>
            <a:spLocks noGrp="1"/>
          </p:cNvSpPr>
          <p:nvPr>
            <p:ph idx="1"/>
          </p:nvPr>
        </p:nvSpPr>
        <p:spPr>
          <a:xfrm>
            <a:off x="457200" y="908050"/>
            <a:ext cx="8229600" cy="5218113"/>
          </a:xfrm>
        </p:spPr>
        <p:txBody>
          <a:bodyPr/>
          <a:lstStyle/>
          <a:p>
            <a:r>
              <a:rPr lang="ru-RU" sz="1800" smtClean="0">
                <a:latin typeface="Times New Roman" pitchFamily="18" charset="0"/>
                <a:cs typeface="Times New Roman" pitchFamily="18" charset="0"/>
              </a:rPr>
              <a:t>Для закупок у ед. поставщика, определенного актом Правительства или Президента, по п. 2 ч. 1 ст. 93 с 01.07.24 г. может быть установлено условие о заключении контракта без ЕИС</a:t>
            </a:r>
          </a:p>
          <a:p>
            <a:r>
              <a:rPr lang="ru-RU" sz="1800" smtClean="0">
                <a:latin typeface="Times New Roman" pitchFamily="18" charset="0"/>
                <a:cs typeface="Times New Roman" pitchFamily="18" charset="0"/>
              </a:rPr>
              <a:t>Право заказчиков не требовать предоставления обеспечения исполнения контракта и обеспечения гарантийных обязательств продлено до 31.12.23 г.</a:t>
            </a:r>
          </a:p>
          <a:p>
            <a:r>
              <a:rPr lang="ru-RU" sz="1800" smtClean="0">
                <a:latin typeface="Times New Roman" pitchFamily="18" charset="0"/>
                <a:cs typeface="Times New Roman" pitchFamily="18" charset="0"/>
              </a:rPr>
              <a:t>Участник эл. процедуры подписывает и размещает контракт на эл. площадке и в ЕИС без размещения на оф. сайте ЕИС (раньше – эл. площадка)</a:t>
            </a:r>
          </a:p>
          <a:p>
            <a:r>
              <a:rPr lang="ru-RU" sz="1800" smtClean="0">
                <a:latin typeface="Times New Roman" pitchFamily="18" charset="0"/>
                <a:cs typeface="Times New Roman" pitchFamily="18" charset="0"/>
              </a:rPr>
              <a:t>Старт сервиса по формированию проекта контракта с использованием ЕИС перенесен с 1 апреля на 1 октября 2023 г.</a:t>
            </a:r>
          </a:p>
          <a:p>
            <a:r>
              <a:rPr lang="ru-RU" sz="1800" smtClean="0">
                <a:latin typeface="Times New Roman" pitchFamily="18" charset="0"/>
                <a:cs typeface="Times New Roman" pitchFamily="18" charset="0"/>
              </a:rPr>
              <a:t>Старт подписания соглашения об изменении и расторжении контракта через ЕИС перенесен на 01.07.24 г. с 01.01.24 г.</a:t>
            </a:r>
          </a:p>
          <a:p>
            <a:r>
              <a:rPr lang="ru-RU" sz="1800" smtClean="0">
                <a:latin typeface="Times New Roman" pitchFamily="18" charset="0"/>
                <a:cs typeface="Times New Roman" pitchFamily="18" charset="0"/>
              </a:rPr>
              <a:t>Продлили на 2023 г. право Правительства РФ устанавливать дополнительные основания для заключения контрактов с ед. поставщиком.</a:t>
            </a:r>
          </a:p>
          <a:p>
            <a:r>
              <a:rPr lang="ru-RU" sz="1800" smtClean="0">
                <a:latin typeface="Times New Roman" pitchFamily="18" charset="0"/>
                <a:cs typeface="Times New Roman" pitchFamily="18" charset="0"/>
              </a:rPr>
              <a:t>Право Правительства до 31.12.23 г. устанавливать иные случаи закрытых конкурентных закупок, а также случаи, когда информация не размещается в реестре контрактов.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Прямоугольник 1"/>
          <p:cNvSpPr>
            <a:spLocks noChangeArrowheads="1"/>
          </p:cNvSpPr>
          <p:nvPr/>
        </p:nvSpPr>
        <p:spPr bwMode="auto">
          <a:xfrm>
            <a:off x="539750" y="549275"/>
            <a:ext cx="8135938" cy="5391150"/>
          </a:xfrm>
          <a:prstGeom prst="rect">
            <a:avLst/>
          </a:prstGeom>
          <a:noFill/>
          <a:ln w="9525">
            <a:noFill/>
            <a:miter lim="800000"/>
            <a:headEnd/>
            <a:tailEnd/>
          </a:ln>
        </p:spPr>
        <p:txBody>
          <a:bodyPr>
            <a:spAutoFit/>
          </a:bodyPr>
          <a:lstStyle/>
          <a:p>
            <a:r>
              <a:rPr lang="ru-RU" sz="2000" b="1">
                <a:latin typeface="Times New Roman" pitchFamily="18" charset="0"/>
                <a:cs typeface="Times New Roman" pitchFamily="18" charset="0"/>
              </a:rPr>
              <a:t>Памятка для заказчика и поставщика в отношении </a:t>
            </a:r>
          </a:p>
          <a:p>
            <a:r>
              <a:rPr lang="ru-RU" sz="2000" b="1">
                <a:latin typeface="Times New Roman" pitchFamily="18" charset="0"/>
                <a:cs typeface="Times New Roman" pitchFamily="18" charset="0"/>
              </a:rPr>
              <a:t>закупочных процедур в условиях чрезвычайных ситуаций</a:t>
            </a:r>
          </a:p>
          <a:p>
            <a:endParaRPr lang="en-US">
              <a:latin typeface="Times New Roman" pitchFamily="18" charset="0"/>
              <a:cs typeface="Times New Roman" pitchFamily="18" charset="0"/>
            </a:endParaRPr>
          </a:p>
          <a:p>
            <a:r>
              <a:rPr lang="ru-RU">
                <a:latin typeface="Times New Roman" pitchFamily="18" charset="0"/>
                <a:cs typeface="Times New Roman" pitchFamily="18" charset="0"/>
              </a:rPr>
              <a:t>📌 </a:t>
            </a:r>
            <a:r>
              <a:rPr lang="ru-RU" sz="1700" b="1">
                <a:latin typeface="Times New Roman" pitchFamily="18" charset="0"/>
                <a:cs typeface="Times New Roman" pitchFamily="18" charset="0"/>
              </a:rPr>
              <a:t>ЗАКАЗЧИКУ</a:t>
            </a:r>
            <a:r>
              <a:rPr lang="ru-RU" sz="1700">
                <a:latin typeface="Times New Roman" pitchFamily="18" charset="0"/>
                <a:cs typeface="Times New Roman" pitchFamily="18" charset="0"/>
              </a:rPr>
              <a:t> необходимо предусмотреть возможность быстрого функционального замещения соответствующего работника контрактной службы или контрактного управляющего другим лицом, который по объявленным критериям не подпадает под требование призыва, в том числе переоформить эл. подпись, актуализировать логины и пароли, проверить доступ к эл. почте, провести обучение такого лица правилам работы с ЕИС</a:t>
            </a:r>
          </a:p>
          <a:p>
            <a:endParaRPr lang="ru-RU" sz="1700">
              <a:latin typeface="Times New Roman" pitchFamily="18" charset="0"/>
              <a:cs typeface="Times New Roman" pitchFamily="18" charset="0"/>
            </a:endParaRPr>
          </a:p>
          <a:p>
            <a:r>
              <a:rPr lang="ru-RU" sz="1700">
                <a:latin typeface="Times New Roman" pitchFamily="18" charset="0"/>
                <a:cs typeface="Times New Roman" pitchFamily="18" charset="0"/>
              </a:rPr>
              <a:t>📌 </a:t>
            </a:r>
            <a:r>
              <a:rPr lang="ru-RU" sz="1700" b="1">
                <a:latin typeface="Times New Roman" pitchFamily="18" charset="0"/>
                <a:cs typeface="Times New Roman" pitchFamily="18" charset="0"/>
              </a:rPr>
              <a:t>ПОСТАВЩИКУ</a:t>
            </a:r>
            <a:r>
              <a:rPr lang="ru-RU" sz="1700">
                <a:latin typeface="Times New Roman" pitchFamily="18" charset="0"/>
                <a:cs typeface="Times New Roman" pitchFamily="18" charset="0"/>
              </a:rPr>
              <a:t> необходимо оформить полноценную эл. подпись на другое лицо, которая даст возможность участвовать в закупках, подписывать контракты и совершать иные юридически значимые действия, а также обучить такое лицо всем правилам участия в закупочных процедурах.</a:t>
            </a:r>
          </a:p>
          <a:p>
            <a:endParaRPr lang="ru-RU" sz="1700">
              <a:latin typeface="Times New Roman" pitchFamily="18" charset="0"/>
              <a:cs typeface="Times New Roman" pitchFamily="18" charset="0"/>
            </a:endParaRPr>
          </a:p>
          <a:p>
            <a:r>
              <a:rPr lang="ru-RU" sz="1700">
                <a:latin typeface="Times New Roman" pitchFamily="18" charset="0"/>
                <a:cs typeface="Times New Roman" pitchFamily="18" charset="0"/>
              </a:rPr>
              <a:t>А также</a:t>
            </a:r>
            <a:r>
              <a:rPr lang="en-US" sz="1700">
                <a:latin typeface="Times New Roman" pitchFamily="18" charset="0"/>
                <a:cs typeface="Times New Roman" pitchFamily="18" charset="0"/>
              </a:rPr>
              <a:t>:</a:t>
            </a:r>
            <a:r>
              <a:rPr lang="ru-RU" sz="1700">
                <a:latin typeface="Times New Roman" pitchFamily="18" charset="0"/>
                <a:cs typeface="Times New Roman" pitchFamily="18" charset="0"/>
              </a:rPr>
              <a:t> провести «</a:t>
            </a:r>
            <a:r>
              <a:rPr lang="ru-RU" sz="1700" b="1">
                <a:latin typeface="Times New Roman" pitchFamily="18" charset="0"/>
                <a:cs typeface="Times New Roman" pitchFamily="18" charset="0"/>
              </a:rPr>
              <a:t>ревизию</a:t>
            </a:r>
            <a:r>
              <a:rPr lang="ru-RU" sz="1700">
                <a:latin typeface="Times New Roman" pitchFamily="18" charset="0"/>
                <a:cs typeface="Times New Roman" pitchFamily="18" charset="0"/>
              </a:rPr>
              <a:t>» всех действующих контрактов </a:t>
            </a:r>
          </a:p>
          <a:p>
            <a:endParaRPr lang="ru-RU" sz="1700">
              <a:latin typeface="Times New Roman" pitchFamily="18" charset="0"/>
              <a:cs typeface="Times New Roman" pitchFamily="18" charset="0"/>
            </a:endParaRPr>
          </a:p>
          <a:p>
            <a:r>
              <a:rPr lang="ru-RU" sz="1700">
                <a:latin typeface="Times New Roman" pitchFamily="18" charset="0"/>
                <a:cs typeface="Times New Roman" pitchFamily="18" charset="0"/>
              </a:rPr>
              <a:t>📌📌📌 </a:t>
            </a:r>
            <a:r>
              <a:rPr lang="ru-RU" sz="1700" b="1">
                <a:latin typeface="Times New Roman" pitchFamily="18" charset="0"/>
                <a:cs typeface="Times New Roman" pitchFamily="18" charset="0"/>
              </a:rPr>
              <a:t>ОСОБО ВАЖНО</a:t>
            </a:r>
            <a:r>
              <a:rPr lang="ru-RU" sz="1700">
                <a:latin typeface="Times New Roman" pitchFamily="18" charset="0"/>
                <a:cs typeface="Times New Roman" pitchFamily="18" charset="0"/>
              </a:rPr>
              <a:t>: лицу, которое будет призвано, нельзя передавать эл. подпись другому лицу (коллеге, руководителю, родственнику и т.д.), при этом ее необходимо заблокировать, обратившись в удостоверяющий центр!</a:t>
            </a:r>
          </a:p>
        </p:txBody>
      </p:sp>
      <p:pic>
        <p:nvPicPr>
          <p:cNvPr id="26626" name="Picture 1"/>
          <p:cNvPicPr>
            <a:picLocks noChangeAspect="1" noChangeArrowheads="1"/>
          </p:cNvPicPr>
          <p:nvPr/>
        </p:nvPicPr>
        <p:blipFill>
          <a:blip r:embed="rId2"/>
          <a:srcRect/>
          <a:stretch>
            <a:fillRect/>
          </a:stretch>
        </p:blipFill>
        <p:spPr bwMode="auto">
          <a:xfrm>
            <a:off x="7451725" y="404813"/>
            <a:ext cx="1317625" cy="83661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Заголовок 2"/>
          <p:cNvSpPr>
            <a:spLocks noGrp="1"/>
          </p:cNvSpPr>
          <p:nvPr>
            <p:ph type="title"/>
          </p:nvPr>
        </p:nvSpPr>
        <p:spPr>
          <a:xfrm>
            <a:off x="457200" y="274638"/>
            <a:ext cx="8229600" cy="561975"/>
          </a:xfrm>
        </p:spPr>
        <p:txBody>
          <a:bodyPr/>
          <a:lstStyle/>
          <a:p>
            <a:r>
              <a:rPr lang="ru-RU" sz="2800" b="1" smtClean="0">
                <a:latin typeface="Times New Roman" pitchFamily="18" charset="0"/>
                <a:cs typeface="Times New Roman" pitchFamily="18" charset="0"/>
              </a:rPr>
              <a:t>«Офсетные» контракты</a:t>
            </a:r>
          </a:p>
        </p:txBody>
      </p:sp>
      <p:sp>
        <p:nvSpPr>
          <p:cNvPr id="4" name="Объект 3"/>
          <p:cNvSpPr>
            <a:spLocks noGrp="1"/>
          </p:cNvSpPr>
          <p:nvPr>
            <p:ph idx="1"/>
          </p:nvPr>
        </p:nvSpPr>
        <p:spPr>
          <a:xfrm>
            <a:off x="457200" y="908050"/>
            <a:ext cx="8229600" cy="5218113"/>
          </a:xfrm>
        </p:spPr>
        <p:txBody>
          <a:bodyPr/>
          <a:lstStyle/>
          <a:p>
            <a:pPr marL="0" indent="0" algn="just">
              <a:buFontTx/>
              <a:buNone/>
              <a:defRPr/>
            </a:pPr>
            <a:r>
              <a:rPr lang="ru-RU" sz="2000" dirty="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Контракт со встречными инвестиционными обязательствами </a:t>
            </a:r>
            <a:r>
              <a:rPr lang="ru-RU" sz="2000" dirty="0" smtClean="0">
                <a:latin typeface="Times New Roman" panose="02020603050405020304" pitchFamily="18" charset="0"/>
                <a:cs typeface="Times New Roman" panose="02020603050405020304" pitchFamily="18" charset="0"/>
              </a:rPr>
              <a:t>- контракт на поставку товара, оказание услуги, заключенный по ст. 111.4 и предусматривающий встречные инвестиционные обязательства поставщика (исполнителя) по созданию, модернизации, освоению производства такого товара и (или) по созданию, реконструкции имущества </a:t>
            </a:r>
            <a:r>
              <a:rPr lang="ru-RU" sz="2000" dirty="0">
                <a:latin typeface="Times New Roman" panose="02020603050405020304" pitchFamily="18" charset="0"/>
                <a:cs typeface="Times New Roman" panose="02020603050405020304" pitchFamily="18" charset="0"/>
              </a:rPr>
              <a:t>(недвижимого имущества или недвижимого имущества и движимого имущества, технологически связанных между собой), предназначенного для оказания такой </a:t>
            </a:r>
            <a:r>
              <a:rPr lang="ru-RU" sz="2000" dirty="0" smtClean="0">
                <a:latin typeface="Times New Roman" panose="02020603050405020304" pitchFamily="18" charset="0"/>
                <a:cs typeface="Times New Roman" panose="02020603050405020304" pitchFamily="18" charset="0"/>
              </a:rPr>
              <a:t>услуги</a:t>
            </a:r>
          </a:p>
          <a:p>
            <a:pPr marL="0" indent="0" algn="just">
              <a:buFontTx/>
              <a:buNone/>
              <a:defRPr/>
            </a:pPr>
            <a:endParaRPr lang="ru-RU" sz="1000" dirty="0">
              <a:latin typeface="Times New Roman" panose="02020603050405020304" pitchFamily="18" charset="0"/>
              <a:cs typeface="Times New Roman" panose="02020603050405020304" pitchFamily="18" charset="0"/>
            </a:endParaRPr>
          </a:p>
          <a:p>
            <a:pPr marL="0" indent="0" algn="just">
              <a:buFontTx/>
              <a:buNone/>
              <a:defRPr/>
            </a:pPr>
            <a:r>
              <a:rPr lang="ru-RU" sz="2000" dirty="0" smtClean="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10 лет </a:t>
            </a:r>
            <a:r>
              <a:rPr lang="ru-RU" sz="2000" dirty="0" smtClean="0">
                <a:latin typeface="Times New Roman" panose="02020603050405020304" pitchFamily="18" charset="0"/>
                <a:cs typeface="Times New Roman" panose="02020603050405020304" pitchFamily="18" charset="0"/>
              </a:rPr>
              <a:t>– максимальный срок </a:t>
            </a:r>
            <a:r>
              <a:rPr lang="ru-RU" sz="2000" dirty="0">
                <a:latin typeface="Times New Roman" panose="02020603050405020304" pitchFamily="18" charset="0"/>
                <a:cs typeface="Times New Roman" panose="02020603050405020304" pitchFamily="18" charset="0"/>
              </a:rPr>
              <a:t>действия контракта со встречными инвестиционными </a:t>
            </a:r>
            <a:r>
              <a:rPr lang="ru-RU" sz="2000" dirty="0" smtClean="0">
                <a:latin typeface="Times New Roman" panose="02020603050405020304" pitchFamily="18" charset="0"/>
                <a:cs typeface="Times New Roman" panose="02020603050405020304" pitchFamily="18" charset="0"/>
              </a:rPr>
              <a:t>обязательствами</a:t>
            </a:r>
          </a:p>
          <a:p>
            <a:pPr marL="0" indent="0" algn="just">
              <a:buFontTx/>
              <a:buNone/>
              <a:defRPr/>
            </a:pPr>
            <a:endParaRPr lang="ru-RU" sz="1000" dirty="0" smtClean="0">
              <a:latin typeface="Times New Roman" panose="02020603050405020304" pitchFamily="18" charset="0"/>
              <a:cs typeface="Times New Roman" panose="02020603050405020304" pitchFamily="18" charset="0"/>
            </a:endParaRPr>
          </a:p>
          <a:p>
            <a:pPr marL="0" indent="0" algn="just">
              <a:buFontTx/>
              <a:buNone/>
              <a:defRPr/>
            </a:pPr>
            <a:r>
              <a:rPr lang="ru-RU" sz="2000">
                <a:latin typeface="Times New Roman" panose="02020603050405020304" pitchFamily="18" charset="0"/>
                <a:cs typeface="Times New Roman" panose="02020603050405020304" pitchFamily="18" charset="0"/>
              </a:rPr>
              <a:t>	</a:t>
            </a:r>
            <a:r>
              <a:rPr lang="ru-RU" sz="2000" b="1" smtClean="0">
                <a:latin typeface="Times New Roman" panose="02020603050405020304" pitchFamily="18" charset="0"/>
                <a:cs typeface="Times New Roman" panose="02020603050405020304" pitchFamily="18" charset="0"/>
              </a:rPr>
              <a:t>100 </a:t>
            </a:r>
            <a:r>
              <a:rPr lang="ru-RU" sz="2000" b="1" dirty="0" smtClean="0">
                <a:latin typeface="Times New Roman" panose="02020603050405020304" pitchFamily="18" charset="0"/>
                <a:cs typeface="Times New Roman" panose="02020603050405020304" pitchFamily="18" charset="0"/>
              </a:rPr>
              <a:t>млн. рублей </a:t>
            </a:r>
            <a:r>
              <a:rPr lang="ru-RU" sz="2000" dirty="0" smtClean="0">
                <a:latin typeface="Times New Roman" panose="02020603050405020304" pitchFamily="18" charset="0"/>
                <a:cs typeface="Times New Roman" panose="02020603050405020304" pitchFamily="18" charset="0"/>
              </a:rPr>
              <a:t>- минимальный </a:t>
            </a:r>
            <a:r>
              <a:rPr lang="ru-RU" sz="2000" dirty="0">
                <a:latin typeface="Times New Roman" panose="02020603050405020304" pitchFamily="18" charset="0"/>
                <a:cs typeface="Times New Roman" panose="02020603050405020304" pitchFamily="18" charset="0"/>
              </a:rPr>
              <a:t>объем </a:t>
            </a:r>
            <a:r>
              <a:rPr lang="ru-RU" sz="2000" dirty="0" smtClean="0">
                <a:latin typeface="Times New Roman" panose="02020603050405020304" pitchFamily="18" charset="0"/>
                <a:cs typeface="Times New Roman" panose="02020603050405020304" pitchFamily="18" charset="0"/>
              </a:rPr>
              <a:t>инвестиций, </a:t>
            </a:r>
            <a:r>
              <a:rPr lang="ru-RU" sz="2000" dirty="0">
                <a:latin typeface="Times New Roman" panose="02020603050405020304" pitchFamily="18" charset="0"/>
                <a:cs typeface="Times New Roman" panose="02020603050405020304" pitchFamily="18" charset="0"/>
              </a:rPr>
              <a:t>подлежащих вложению участником закупки, с которым заключается </a:t>
            </a:r>
            <a:r>
              <a:rPr lang="ru-RU" sz="2000" dirty="0" smtClean="0">
                <a:latin typeface="Times New Roman" panose="02020603050405020304" pitchFamily="18" charset="0"/>
                <a:cs typeface="Times New Roman" panose="02020603050405020304" pitchFamily="18" charset="0"/>
              </a:rPr>
              <a:t>контракт</a:t>
            </a:r>
          </a:p>
          <a:p>
            <a:pPr marL="0" indent="0">
              <a:buFontTx/>
              <a:buNone/>
              <a:defRPr/>
            </a:pPr>
            <a:endParaRPr lang="ru-RU" sz="1400" dirty="0" smtClean="0">
              <a:latin typeface="Times New Roman" panose="02020603050405020304" pitchFamily="18" charset="0"/>
              <a:cs typeface="Times New Roman" panose="02020603050405020304" pitchFamily="18" charset="0"/>
            </a:endParaRPr>
          </a:p>
          <a:p>
            <a:pPr>
              <a:defRPr/>
            </a:pPr>
            <a:endParaRPr lang="ru-RU" sz="1400" dirty="0">
              <a:latin typeface="Times New Roman" panose="02020603050405020304" pitchFamily="18" charset="0"/>
              <a:cs typeface="Times New Roman" panose="02020603050405020304" pitchFamily="18" charset="0"/>
            </a:endParaRPr>
          </a:p>
        </p:txBody>
      </p:sp>
      <p:pic>
        <p:nvPicPr>
          <p:cNvPr id="27651" name="Picture 1"/>
          <p:cNvPicPr>
            <a:picLocks noChangeAspect="1" noChangeArrowheads="1"/>
          </p:cNvPicPr>
          <p:nvPr/>
        </p:nvPicPr>
        <p:blipFill>
          <a:blip r:embed="rId2"/>
          <a:srcRect/>
          <a:stretch>
            <a:fillRect/>
          </a:stretch>
        </p:blipFill>
        <p:spPr bwMode="auto">
          <a:xfrm>
            <a:off x="7164388" y="5229225"/>
            <a:ext cx="1316037" cy="83661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Заголовок 2"/>
          <p:cNvSpPr>
            <a:spLocks noGrp="1"/>
          </p:cNvSpPr>
          <p:nvPr>
            <p:ph type="title"/>
          </p:nvPr>
        </p:nvSpPr>
        <p:spPr>
          <a:xfrm>
            <a:off x="457200" y="274638"/>
            <a:ext cx="8229600" cy="561975"/>
          </a:xfrm>
        </p:spPr>
        <p:txBody>
          <a:bodyPr/>
          <a:lstStyle/>
          <a:p>
            <a:r>
              <a:rPr lang="ru-RU" sz="2800" b="1" smtClean="0">
                <a:latin typeface="Times New Roman" pitchFamily="18" charset="0"/>
                <a:cs typeface="Times New Roman" pitchFamily="18" charset="0"/>
              </a:rPr>
              <a:t>«Офсетные» контракты</a:t>
            </a:r>
          </a:p>
        </p:txBody>
      </p:sp>
      <p:sp>
        <p:nvSpPr>
          <p:cNvPr id="28674" name="Объект 3"/>
          <p:cNvSpPr>
            <a:spLocks noGrp="1"/>
          </p:cNvSpPr>
          <p:nvPr>
            <p:ph idx="1"/>
          </p:nvPr>
        </p:nvSpPr>
        <p:spPr>
          <a:xfrm>
            <a:off x="457200" y="908050"/>
            <a:ext cx="8229600" cy="5218113"/>
          </a:xfrm>
        </p:spPr>
        <p:txBody>
          <a:bodyPr/>
          <a:lstStyle/>
          <a:p>
            <a:pPr marL="0" indent="0" algn="just">
              <a:buFontTx/>
              <a:buNone/>
            </a:pPr>
            <a:r>
              <a:rPr lang="ru-RU" sz="2000" smtClean="0">
                <a:latin typeface="Times New Roman" pitchFamily="18" charset="0"/>
                <a:cs typeface="Times New Roman" pitchFamily="18" charset="0"/>
              </a:rPr>
              <a:t>     </a:t>
            </a:r>
            <a:r>
              <a:rPr lang="ru-RU" sz="2000" b="1" smtClean="0">
                <a:latin typeface="Times New Roman" pitchFamily="18" charset="0"/>
                <a:cs typeface="Times New Roman" pitchFamily="18" charset="0"/>
              </a:rPr>
              <a:t>Результаты анализа статистики по заключенным и исполняемым «офсетным» контрактам по ФЗ-44:</a:t>
            </a:r>
          </a:p>
          <a:p>
            <a:pPr marL="0" indent="0" algn="just">
              <a:buFontTx/>
              <a:buNone/>
            </a:pPr>
            <a:r>
              <a:rPr lang="ru-RU" sz="2000" smtClean="0">
                <a:latin typeface="Times New Roman" pitchFamily="18" charset="0"/>
                <a:cs typeface="Times New Roman" pitchFamily="18" charset="0"/>
              </a:rPr>
              <a:t>     1.  Всего </a:t>
            </a:r>
            <a:r>
              <a:rPr lang="ru-RU" sz="2000" b="1" smtClean="0">
                <a:latin typeface="Times New Roman" pitchFamily="18" charset="0"/>
                <a:cs typeface="Times New Roman" pitchFamily="18" charset="0"/>
              </a:rPr>
              <a:t>15</a:t>
            </a:r>
            <a:r>
              <a:rPr lang="ru-RU" sz="2000" smtClean="0">
                <a:latin typeface="Times New Roman" pitchFamily="18" charset="0"/>
                <a:cs typeface="Times New Roman" pitchFamily="18" charset="0"/>
              </a:rPr>
              <a:t> контрактов</a:t>
            </a:r>
          </a:p>
          <a:p>
            <a:pPr marL="0" indent="0" algn="just">
              <a:buFontTx/>
              <a:buNone/>
            </a:pPr>
            <a:r>
              <a:rPr lang="ru-RU" sz="2000" smtClean="0">
                <a:latin typeface="Times New Roman" pitchFamily="18" charset="0"/>
                <a:cs typeface="Times New Roman" pitchFamily="18" charset="0"/>
              </a:rPr>
              <a:t>     2.  В </a:t>
            </a:r>
            <a:r>
              <a:rPr lang="ru-RU" sz="2000" b="1" smtClean="0">
                <a:latin typeface="Times New Roman" pitchFamily="18" charset="0"/>
                <a:cs typeface="Times New Roman" pitchFamily="18" charset="0"/>
              </a:rPr>
              <a:t>10</a:t>
            </a:r>
            <a:r>
              <a:rPr lang="ru-RU" sz="2000" smtClean="0">
                <a:latin typeface="Times New Roman" pitchFamily="18" charset="0"/>
                <a:cs typeface="Times New Roman" pitchFamily="18" charset="0"/>
              </a:rPr>
              <a:t> случаях была подана только одна заявка</a:t>
            </a:r>
          </a:p>
          <a:p>
            <a:pPr marL="0" indent="0" algn="just">
              <a:buFontTx/>
              <a:buNone/>
            </a:pPr>
            <a:r>
              <a:rPr lang="ru-RU" sz="2000" smtClean="0">
                <a:latin typeface="Times New Roman" pitchFamily="18" charset="0"/>
                <a:cs typeface="Times New Roman" pitchFamily="18" charset="0"/>
              </a:rPr>
              <a:t>     3.  </a:t>
            </a:r>
            <a:r>
              <a:rPr lang="ru-RU" sz="2000" b="1" smtClean="0">
                <a:latin typeface="Times New Roman" pitchFamily="18" charset="0"/>
                <a:cs typeface="Times New Roman" pitchFamily="18" charset="0"/>
              </a:rPr>
              <a:t>11</a:t>
            </a:r>
            <a:r>
              <a:rPr lang="ru-RU" sz="2000" smtClean="0">
                <a:latin typeface="Times New Roman" pitchFamily="18" charset="0"/>
                <a:cs typeface="Times New Roman" pitchFamily="18" charset="0"/>
              </a:rPr>
              <a:t> контрактов на лекарства</a:t>
            </a:r>
          </a:p>
          <a:p>
            <a:pPr marL="0" indent="0" algn="just">
              <a:buFontTx/>
              <a:buNone/>
            </a:pPr>
            <a:r>
              <a:rPr lang="ru-RU" sz="2000" smtClean="0">
                <a:latin typeface="Times New Roman" pitchFamily="18" charset="0"/>
                <a:cs typeface="Times New Roman" pitchFamily="18" charset="0"/>
              </a:rPr>
              <a:t>     4. Ни один контракт полностью </a:t>
            </a:r>
            <a:r>
              <a:rPr lang="ru-RU" sz="2000" b="1" smtClean="0">
                <a:latin typeface="Times New Roman" pitchFamily="18" charset="0"/>
                <a:cs typeface="Times New Roman" pitchFamily="18" charset="0"/>
              </a:rPr>
              <a:t>не исполнен </a:t>
            </a:r>
            <a:r>
              <a:rPr lang="ru-RU" sz="2000" smtClean="0">
                <a:latin typeface="Times New Roman" pitchFamily="18" charset="0"/>
                <a:cs typeface="Times New Roman" pitchFamily="18" charset="0"/>
              </a:rPr>
              <a:t>(самый ранний срок исполнения – 2025 г.)</a:t>
            </a:r>
          </a:p>
          <a:p>
            <a:pPr marL="0" indent="0" algn="just">
              <a:buFontTx/>
              <a:buNone/>
            </a:pPr>
            <a:r>
              <a:rPr lang="ru-RU" sz="2000" smtClean="0">
                <a:latin typeface="Times New Roman" pitchFamily="18" charset="0"/>
                <a:cs typeface="Times New Roman" pitchFamily="18" charset="0"/>
              </a:rPr>
              <a:t>     5.  Самый первый контракт начал исполняться в </a:t>
            </a:r>
            <a:r>
              <a:rPr lang="ru-RU" sz="2000" b="1" smtClean="0">
                <a:latin typeface="Times New Roman" pitchFamily="18" charset="0"/>
                <a:cs typeface="Times New Roman" pitchFamily="18" charset="0"/>
              </a:rPr>
              <a:t>2017</a:t>
            </a:r>
            <a:r>
              <a:rPr lang="ru-RU" sz="2000" smtClean="0">
                <a:latin typeface="Times New Roman" pitchFamily="18" charset="0"/>
                <a:cs typeface="Times New Roman" pitchFamily="18" charset="0"/>
              </a:rPr>
              <a:t> году</a:t>
            </a:r>
          </a:p>
          <a:p>
            <a:pPr marL="0" indent="0" algn="just">
              <a:buFontTx/>
              <a:buNone/>
            </a:pPr>
            <a:r>
              <a:rPr lang="ru-RU" sz="2000" smtClean="0">
                <a:latin typeface="Times New Roman" pitchFamily="18" charset="0"/>
                <a:cs typeface="Times New Roman" pitchFamily="18" charset="0"/>
              </a:rPr>
              <a:t>     6.  </a:t>
            </a:r>
            <a:r>
              <a:rPr lang="ru-RU" sz="2000" b="1" smtClean="0">
                <a:latin typeface="Times New Roman" pitchFamily="18" charset="0"/>
                <a:cs typeface="Times New Roman" pitchFamily="18" charset="0"/>
              </a:rPr>
              <a:t>9</a:t>
            </a:r>
            <a:r>
              <a:rPr lang="ru-RU" sz="2000" smtClean="0">
                <a:latin typeface="Times New Roman" pitchFamily="18" charset="0"/>
                <a:cs typeface="Times New Roman" pitchFamily="18" charset="0"/>
              </a:rPr>
              <a:t> контрактов заключено Департаментом здравоохранения Москвы </a:t>
            </a:r>
          </a:p>
          <a:p>
            <a:pPr marL="0" indent="0" algn="just">
              <a:buFontTx/>
              <a:buNone/>
            </a:pPr>
            <a:r>
              <a:rPr lang="ru-RU" sz="2000" smtClean="0">
                <a:latin typeface="Times New Roman" pitchFamily="18" charset="0"/>
                <a:cs typeface="Times New Roman" pitchFamily="18" charset="0"/>
              </a:rPr>
              <a:t>     7.  Самый «дорогой» контракт: </a:t>
            </a:r>
            <a:r>
              <a:rPr lang="ru-RU" sz="2000" b="1" smtClean="0">
                <a:latin typeface="Times New Roman" pitchFamily="18" charset="0"/>
                <a:cs typeface="Times New Roman" pitchFamily="18" charset="0"/>
              </a:rPr>
              <a:t>30 млрд</a:t>
            </a:r>
            <a:r>
              <a:rPr lang="ru-RU" sz="2000" smtClean="0">
                <a:latin typeface="Times New Roman" pitchFamily="18" charset="0"/>
                <a:cs typeface="Times New Roman" pitchFamily="18" charset="0"/>
              </a:rPr>
              <a:t>. (молочные смеси, Вимм-Биль-Данн), самый дешевый: </a:t>
            </a:r>
            <a:r>
              <a:rPr lang="ru-RU" sz="2000" b="1" smtClean="0">
                <a:latin typeface="Times New Roman" pitchFamily="18" charset="0"/>
                <a:cs typeface="Times New Roman" pitchFamily="18" charset="0"/>
              </a:rPr>
              <a:t>1 млрд</a:t>
            </a:r>
            <a:r>
              <a:rPr lang="ru-RU" sz="2000" smtClean="0">
                <a:latin typeface="Times New Roman" pitchFamily="18" charset="0"/>
                <a:cs typeface="Times New Roman" pitchFamily="18" charset="0"/>
              </a:rPr>
              <a:t>. (троллейбусы, Башкортостан)</a:t>
            </a:r>
          </a:p>
          <a:p>
            <a:pPr marL="0" indent="0" algn="just">
              <a:buFontTx/>
              <a:buNone/>
            </a:pPr>
            <a:r>
              <a:rPr lang="ru-RU" sz="2000" smtClean="0">
                <a:latin typeface="Times New Roman" pitchFamily="18" charset="0"/>
                <a:cs typeface="Times New Roman" pitchFamily="18" charset="0"/>
              </a:rPr>
              <a:t>     8.  </a:t>
            </a:r>
            <a:r>
              <a:rPr lang="ru-RU" sz="2000" b="1" smtClean="0">
                <a:latin typeface="Times New Roman" pitchFamily="18" charset="0"/>
                <a:cs typeface="Times New Roman" pitchFamily="18" charset="0"/>
              </a:rPr>
              <a:t>3</a:t>
            </a:r>
            <a:r>
              <a:rPr lang="ru-RU" sz="2000" smtClean="0">
                <a:latin typeface="Times New Roman" pitchFamily="18" charset="0"/>
                <a:cs typeface="Times New Roman" pitchFamily="18" charset="0"/>
              </a:rPr>
              <a:t> конкурса были признаны несостоявшимися</a:t>
            </a:r>
          </a:p>
          <a:p>
            <a:pPr marL="0" indent="0" algn="just">
              <a:buFontTx/>
              <a:buNone/>
            </a:pPr>
            <a:r>
              <a:rPr lang="ru-RU" sz="2000" smtClean="0">
                <a:latin typeface="Times New Roman" pitchFamily="18" charset="0"/>
                <a:cs typeface="Times New Roman" pitchFamily="18" charset="0"/>
              </a:rPr>
              <a:t>     9.  </a:t>
            </a:r>
            <a:r>
              <a:rPr lang="ru-RU" sz="2000" b="1" smtClean="0">
                <a:latin typeface="Times New Roman" pitchFamily="18" charset="0"/>
                <a:cs typeface="Times New Roman" pitchFamily="18" charset="0"/>
              </a:rPr>
              <a:t>12</a:t>
            </a:r>
            <a:r>
              <a:rPr lang="ru-RU" sz="2000" smtClean="0">
                <a:latin typeface="Times New Roman" pitchFamily="18" charset="0"/>
                <a:cs typeface="Times New Roman" pitchFamily="18" charset="0"/>
              </a:rPr>
              <a:t> исполнителей, в т.ч. АО «Р-ФАРМ» - 3 контракта, ООО «ПСК ФАРМА» - 2 контракта</a:t>
            </a:r>
          </a:p>
        </p:txBody>
      </p:sp>
      <p:pic>
        <p:nvPicPr>
          <p:cNvPr id="28676" name="Picture 1"/>
          <p:cNvPicPr>
            <a:picLocks noChangeAspect="1" noChangeArrowheads="1"/>
          </p:cNvPicPr>
          <p:nvPr/>
        </p:nvPicPr>
        <p:blipFill>
          <a:blip r:embed="rId2"/>
          <a:srcRect/>
          <a:stretch>
            <a:fillRect/>
          </a:stretch>
        </p:blipFill>
        <p:spPr bwMode="auto">
          <a:xfrm>
            <a:off x="6443663" y="1341438"/>
            <a:ext cx="2271712" cy="129698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Заголовок 1"/>
          <p:cNvSpPr>
            <a:spLocks noGrp="1"/>
          </p:cNvSpPr>
          <p:nvPr>
            <p:ph type="title" idx="4294967295"/>
          </p:nvPr>
        </p:nvSpPr>
        <p:spPr>
          <a:xfrm>
            <a:off x="395288" y="404813"/>
            <a:ext cx="8229600" cy="5832475"/>
          </a:xfrm>
        </p:spPr>
        <p:txBody>
          <a:bodyPr anchorCtr="1"/>
          <a:lstStyle/>
          <a:p>
            <a:pPr eaLnBrk="1" hangingPunct="1"/>
            <a:r>
              <a:rPr lang="ru-RU" sz="2400" b="1" smtClean="0"/>
              <a:t>Способы определения поставщиков</a:t>
            </a:r>
            <a:r>
              <a:rPr lang="ru-RU" sz="3200" b="1" smtClean="0"/>
              <a:t/>
            </a:r>
            <a:br>
              <a:rPr lang="ru-RU" sz="3200" b="1" smtClean="0"/>
            </a:br>
            <a:r>
              <a:rPr lang="ru-RU" sz="2000" b="1" smtClean="0"/>
              <a:t/>
            </a:r>
            <a:br>
              <a:rPr lang="ru-RU" sz="2000" b="1" smtClean="0"/>
            </a:br>
            <a:r>
              <a:rPr lang="ru-RU" sz="2000" smtClean="0"/>
              <a:t/>
            </a:r>
            <a:br>
              <a:rPr lang="ru-RU" sz="2000" smtClean="0"/>
            </a:br>
            <a:r>
              <a:rPr lang="ru-RU" sz="2000" smtClean="0"/>
              <a:t/>
            </a:r>
            <a:br>
              <a:rPr lang="ru-RU" sz="2000" smtClean="0"/>
            </a:br>
            <a:r>
              <a:rPr lang="ru-RU" sz="2000" smtClean="0"/>
              <a:t/>
            </a:r>
            <a:br>
              <a:rPr lang="ru-RU" sz="2000" smtClean="0"/>
            </a:br>
            <a:r>
              <a:rPr lang="ru-RU" sz="2000" smtClean="0"/>
              <a:t/>
            </a:r>
            <a:br>
              <a:rPr lang="ru-RU" sz="2000" smtClean="0"/>
            </a:br>
            <a:r>
              <a:rPr lang="ru-RU" sz="2800" smtClean="0"/>
              <a:t/>
            </a:r>
            <a:br>
              <a:rPr lang="ru-RU" sz="2800" smtClean="0"/>
            </a:br>
            <a:r>
              <a:rPr lang="ru-RU" sz="2000" smtClean="0"/>
              <a:t/>
            </a:r>
            <a:br>
              <a:rPr lang="ru-RU" sz="2000" smtClean="0"/>
            </a:br>
            <a:r>
              <a:rPr lang="ru-RU" sz="2000" smtClean="0"/>
              <a:t/>
            </a:r>
            <a:br>
              <a:rPr lang="ru-RU" sz="2000" smtClean="0"/>
            </a:br>
            <a:r>
              <a:rPr lang="ru-RU" sz="2000" smtClean="0"/>
              <a:t/>
            </a:r>
            <a:br>
              <a:rPr lang="ru-RU" sz="2000" smtClean="0"/>
            </a:br>
            <a:endParaRPr lang="ru-RU" sz="2000" smtClean="0"/>
          </a:p>
        </p:txBody>
      </p:sp>
      <p:pic>
        <p:nvPicPr>
          <p:cNvPr id="29698" name="Picture 1"/>
          <p:cNvPicPr>
            <a:picLocks noChangeAspect="1" noChangeArrowheads="1"/>
          </p:cNvPicPr>
          <p:nvPr/>
        </p:nvPicPr>
        <p:blipFill>
          <a:blip r:embed="rId2"/>
          <a:srcRect/>
          <a:stretch>
            <a:fillRect/>
          </a:stretch>
        </p:blipFill>
        <p:spPr bwMode="auto">
          <a:xfrm>
            <a:off x="6316663" y="366713"/>
            <a:ext cx="2271712" cy="1296987"/>
          </a:xfrm>
          <a:prstGeom prst="rect">
            <a:avLst/>
          </a:prstGeom>
          <a:noFill/>
          <a:ln w="9525">
            <a:noFill/>
            <a:miter lim="800000"/>
            <a:headEnd/>
            <a:tailEnd/>
          </a:ln>
        </p:spPr>
      </p:pic>
      <p:sp>
        <p:nvSpPr>
          <p:cNvPr id="12" name="Прямоугольник 11">
            <a:extLst/>
          </p:cNvPr>
          <p:cNvSpPr/>
          <p:nvPr/>
        </p:nvSpPr>
        <p:spPr>
          <a:xfrm>
            <a:off x="795338" y="2444750"/>
            <a:ext cx="3663950" cy="944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rPr>
              <a:t>Конкурентные способы определения поставщиков</a:t>
            </a:r>
          </a:p>
        </p:txBody>
      </p:sp>
      <p:sp>
        <p:nvSpPr>
          <p:cNvPr id="14" name="Прямоугольник 13">
            <a:extLst/>
          </p:cNvPr>
          <p:cNvSpPr/>
          <p:nvPr/>
        </p:nvSpPr>
        <p:spPr>
          <a:xfrm>
            <a:off x="4806950" y="2435225"/>
            <a:ext cx="3521075" cy="935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700">
                <a:solidFill>
                  <a:schemeClr val="tx1"/>
                </a:solidFill>
                <a:ea typeface="SimSun"/>
                <a:cs typeface="SimSun"/>
              </a:rPr>
              <a:t>Закупки у единственного поставщика (</a:t>
            </a:r>
            <a:r>
              <a:rPr lang="ru-RU" sz="1700" b="1">
                <a:solidFill>
                  <a:schemeClr val="tx1"/>
                </a:solidFill>
                <a:ea typeface="SimSun"/>
                <a:cs typeface="SimSun"/>
              </a:rPr>
              <a:t>включая закупки «до 5 млн. руб.» в эл. форме</a:t>
            </a:r>
            <a:r>
              <a:rPr lang="ru-RU" sz="1700">
                <a:solidFill>
                  <a:schemeClr val="tx1"/>
                </a:solidFill>
                <a:ea typeface="SimSun"/>
                <a:cs typeface="SimSun"/>
              </a:rPr>
              <a:t>)</a:t>
            </a:r>
          </a:p>
        </p:txBody>
      </p:sp>
      <p:sp>
        <p:nvSpPr>
          <p:cNvPr id="17" name="Прямоугольник 16">
            <a:extLst/>
          </p:cNvPr>
          <p:cNvSpPr/>
          <p:nvPr/>
        </p:nvSpPr>
        <p:spPr>
          <a:xfrm>
            <a:off x="809625" y="4338638"/>
            <a:ext cx="2774950" cy="184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b="1" dirty="0">
                <a:solidFill>
                  <a:schemeClr val="tx1"/>
                </a:solidFill>
              </a:rPr>
              <a:t>Конкурс</a:t>
            </a:r>
          </a:p>
          <a:p>
            <a:pPr marL="285750" indent="-285750">
              <a:buFontTx/>
              <a:buChar char="-"/>
              <a:defRPr/>
            </a:pPr>
            <a:r>
              <a:rPr lang="ru-RU" dirty="0">
                <a:solidFill>
                  <a:schemeClr val="tx1"/>
                </a:solidFill>
              </a:rPr>
              <a:t>открытый в эл. форме</a:t>
            </a:r>
          </a:p>
          <a:p>
            <a:pPr marL="285750" indent="-285750">
              <a:buFontTx/>
              <a:buChar char="-"/>
              <a:defRPr/>
            </a:pPr>
            <a:r>
              <a:rPr lang="ru-RU" dirty="0">
                <a:solidFill>
                  <a:schemeClr val="tx1"/>
                </a:solidFill>
              </a:rPr>
              <a:t>закрытый </a:t>
            </a:r>
          </a:p>
          <a:p>
            <a:pPr marL="285750" indent="-285750">
              <a:buFontTx/>
              <a:buChar char="-"/>
              <a:defRPr/>
            </a:pPr>
            <a:r>
              <a:rPr lang="ru-RU" dirty="0">
                <a:solidFill>
                  <a:schemeClr val="tx1"/>
                </a:solidFill>
              </a:rPr>
              <a:t>закрытый в эл. форме</a:t>
            </a:r>
          </a:p>
        </p:txBody>
      </p:sp>
      <p:sp>
        <p:nvSpPr>
          <p:cNvPr id="18" name="Прямоугольник 17">
            <a:extLst/>
          </p:cNvPr>
          <p:cNvSpPr/>
          <p:nvPr/>
        </p:nvSpPr>
        <p:spPr>
          <a:xfrm>
            <a:off x="3744913" y="4338638"/>
            <a:ext cx="2773362" cy="184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b="1" dirty="0">
                <a:solidFill>
                  <a:schemeClr val="tx1"/>
                </a:solidFill>
              </a:rPr>
              <a:t>Аукцион</a:t>
            </a:r>
          </a:p>
          <a:p>
            <a:pPr marL="285750" indent="-285750">
              <a:buFontTx/>
              <a:buChar char="-"/>
              <a:defRPr/>
            </a:pPr>
            <a:r>
              <a:rPr lang="ru-RU" dirty="0">
                <a:solidFill>
                  <a:schemeClr val="tx1"/>
                </a:solidFill>
              </a:rPr>
              <a:t>открытый в эл. форме (эл. аукцион)</a:t>
            </a:r>
          </a:p>
          <a:p>
            <a:pPr marL="285750" indent="-285750">
              <a:buFontTx/>
              <a:buChar char="-"/>
              <a:defRPr/>
            </a:pPr>
            <a:r>
              <a:rPr lang="ru-RU" dirty="0">
                <a:solidFill>
                  <a:schemeClr val="tx1"/>
                </a:solidFill>
              </a:rPr>
              <a:t>закрытый</a:t>
            </a:r>
          </a:p>
          <a:p>
            <a:pPr marL="285750" indent="-285750">
              <a:buFontTx/>
              <a:buChar char="-"/>
              <a:defRPr/>
            </a:pPr>
            <a:r>
              <a:rPr lang="ru-RU" dirty="0">
                <a:solidFill>
                  <a:schemeClr val="tx1"/>
                </a:solidFill>
              </a:rPr>
              <a:t>закрытый в эл. форме</a:t>
            </a:r>
          </a:p>
        </p:txBody>
      </p:sp>
      <p:sp>
        <p:nvSpPr>
          <p:cNvPr id="19" name="Прямоугольник 18">
            <a:extLst/>
          </p:cNvPr>
          <p:cNvSpPr/>
          <p:nvPr/>
        </p:nvSpPr>
        <p:spPr>
          <a:xfrm>
            <a:off x="6678613" y="4338638"/>
            <a:ext cx="1649412" cy="184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b="1" dirty="0">
                <a:solidFill>
                  <a:schemeClr val="tx1"/>
                </a:solidFill>
              </a:rPr>
              <a:t>Запрос котировок в эл. форме</a:t>
            </a:r>
            <a:endParaRPr lang="ru-RU" dirty="0">
              <a:solidFill>
                <a:schemeClr val="tx1"/>
              </a:solidFill>
            </a:endParaRPr>
          </a:p>
        </p:txBody>
      </p:sp>
      <p:cxnSp>
        <p:nvCxnSpPr>
          <p:cNvPr id="20" name="Прямая со стрелкой 19">
            <a:extLst/>
          </p:cNvPr>
          <p:cNvCxnSpPr>
            <a:cxnSpLocks/>
          </p:cNvCxnSpPr>
          <p:nvPr/>
        </p:nvCxnSpPr>
        <p:spPr>
          <a:xfrm flipH="1">
            <a:off x="2339975" y="1916113"/>
            <a:ext cx="2016125" cy="5191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Прямая со стрелкой 21">
            <a:extLst/>
          </p:cNvPr>
          <p:cNvCxnSpPr>
            <a:cxnSpLocks/>
          </p:cNvCxnSpPr>
          <p:nvPr/>
        </p:nvCxnSpPr>
        <p:spPr>
          <a:xfrm>
            <a:off x="4356100" y="1916113"/>
            <a:ext cx="1960563" cy="4333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Прямая со стрелкой 24">
            <a:extLst/>
          </p:cNvPr>
          <p:cNvCxnSpPr>
            <a:cxnSpLocks/>
          </p:cNvCxnSpPr>
          <p:nvPr/>
        </p:nvCxnSpPr>
        <p:spPr>
          <a:xfrm>
            <a:off x="2339975" y="3429000"/>
            <a:ext cx="0" cy="8524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Прямая со стрелкой 26">
            <a:extLst/>
          </p:cNvPr>
          <p:cNvCxnSpPr>
            <a:cxnSpLocks/>
          </p:cNvCxnSpPr>
          <p:nvPr/>
        </p:nvCxnSpPr>
        <p:spPr>
          <a:xfrm>
            <a:off x="2339975" y="3429000"/>
            <a:ext cx="2808288" cy="863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408" name="Прямая со стрелкой 17407">
            <a:extLst/>
          </p:cNvPr>
          <p:cNvCxnSpPr>
            <a:cxnSpLocks/>
          </p:cNvCxnSpPr>
          <p:nvPr/>
        </p:nvCxnSpPr>
        <p:spPr>
          <a:xfrm>
            <a:off x="2339975" y="3429000"/>
            <a:ext cx="5256213" cy="8016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Заголовок 1"/>
          <p:cNvSpPr>
            <a:spLocks noGrp="1"/>
          </p:cNvSpPr>
          <p:nvPr>
            <p:ph type="title"/>
          </p:nvPr>
        </p:nvSpPr>
        <p:spPr>
          <a:xfrm>
            <a:off x="457200" y="274638"/>
            <a:ext cx="8229600" cy="706437"/>
          </a:xfrm>
        </p:spPr>
        <p:txBody>
          <a:bodyPr/>
          <a:lstStyle/>
          <a:p>
            <a:r>
              <a:rPr lang="ru-RU" sz="4000" smtClean="0"/>
              <a:t>Закупки по ч. 12 ст. 93: </a:t>
            </a:r>
          </a:p>
        </p:txBody>
      </p:sp>
      <p:sp>
        <p:nvSpPr>
          <p:cNvPr id="30722" name="Объект 2"/>
          <p:cNvSpPr>
            <a:spLocks noGrp="1"/>
          </p:cNvSpPr>
          <p:nvPr>
            <p:ph idx="1"/>
          </p:nvPr>
        </p:nvSpPr>
        <p:spPr>
          <a:xfrm>
            <a:off x="457200" y="1052513"/>
            <a:ext cx="8229600" cy="5073650"/>
          </a:xfrm>
        </p:spPr>
        <p:txBody>
          <a:bodyPr/>
          <a:lstStyle/>
          <a:p>
            <a:pPr marL="0" indent="0" algn="ctr">
              <a:buFontTx/>
              <a:buNone/>
            </a:pPr>
            <a:r>
              <a:rPr lang="ru-RU" sz="2400" smtClean="0">
                <a:latin typeface="Times New Roman" pitchFamily="18" charset="0"/>
              </a:rPr>
              <a:t>В случаях, предусмотренных п. 4 - 5.2 ч. 1 ст. 93, закупка </a:t>
            </a:r>
            <a:r>
              <a:rPr lang="ru-RU" sz="2400" b="1" u="sng" smtClean="0">
                <a:latin typeface="Times New Roman" pitchFamily="18" charset="0"/>
              </a:rPr>
              <a:t>ТОВАРА</a:t>
            </a:r>
            <a:r>
              <a:rPr lang="ru-RU" sz="2400" smtClean="0">
                <a:latin typeface="Times New Roman" pitchFamily="18" charset="0"/>
              </a:rPr>
              <a:t> на сумму, не превышающую </a:t>
            </a:r>
            <a:r>
              <a:rPr lang="ru-RU" sz="2400" b="1" smtClean="0">
                <a:latin typeface="Times New Roman" pitchFamily="18" charset="0"/>
              </a:rPr>
              <a:t>5 млн. руб</a:t>
            </a:r>
            <a:r>
              <a:rPr lang="ru-RU" sz="2400" smtClean="0">
                <a:latin typeface="Times New Roman" pitchFamily="18" charset="0"/>
              </a:rPr>
              <a:t>., может осуществляться в </a:t>
            </a:r>
            <a:r>
              <a:rPr lang="ru-RU" sz="2400" b="1" smtClean="0">
                <a:latin typeface="Times New Roman" pitchFamily="18" charset="0"/>
              </a:rPr>
              <a:t>электронной форме</a:t>
            </a:r>
            <a:r>
              <a:rPr lang="ru-RU" sz="2400" smtClean="0">
                <a:latin typeface="Times New Roman" pitchFamily="18" charset="0"/>
              </a:rPr>
              <a:t> с </a:t>
            </a:r>
            <a:r>
              <a:rPr lang="ru-RU" sz="2400" b="1" smtClean="0">
                <a:latin typeface="Times New Roman" pitchFamily="18" charset="0"/>
              </a:rPr>
              <a:t>использованием электронной площадки</a:t>
            </a:r>
            <a:r>
              <a:rPr lang="ru-RU" sz="2400" smtClean="0">
                <a:latin typeface="Times New Roman" pitchFamily="18" charset="0"/>
              </a:rPr>
              <a:t>. </a:t>
            </a:r>
          </a:p>
          <a:p>
            <a:pPr marL="0" indent="0" algn="ctr">
              <a:buFontTx/>
              <a:buNone/>
            </a:pPr>
            <a:r>
              <a:rPr lang="ru-RU" sz="2400" smtClean="0">
                <a:latin typeface="Times New Roman" pitchFamily="18" charset="0"/>
              </a:rPr>
              <a:t>Годовой объем закупок, осуществляемых в таком порядке, не должен превышать </a:t>
            </a:r>
            <a:r>
              <a:rPr lang="ru-RU" sz="2400" b="1" smtClean="0">
                <a:latin typeface="Times New Roman" pitchFamily="18" charset="0"/>
              </a:rPr>
              <a:t>100 млн. руб.</a:t>
            </a:r>
            <a:r>
              <a:rPr lang="ru-RU" sz="2400" smtClean="0">
                <a:latin typeface="Times New Roman" pitchFamily="18" charset="0"/>
              </a:rPr>
              <a:t> </a:t>
            </a:r>
          </a:p>
          <a:p>
            <a:pPr marL="0" indent="0" algn="ctr">
              <a:buFontTx/>
              <a:buNone/>
            </a:pPr>
            <a:endParaRPr lang="ru-RU" sz="2400" smtClean="0">
              <a:latin typeface="Times New Roman" pitchFamily="18" charset="0"/>
            </a:endParaRPr>
          </a:p>
          <a:p>
            <a:pPr marL="0" indent="0" algn="ctr">
              <a:buFontTx/>
              <a:buNone/>
            </a:pPr>
            <a:r>
              <a:rPr lang="ru-RU" sz="2400" b="1" smtClean="0">
                <a:latin typeface="Times New Roman" pitchFamily="18" charset="0"/>
              </a:rPr>
              <a:t>Ст. 24</a:t>
            </a:r>
            <a:r>
              <a:rPr lang="en-US" sz="2400" b="1" smtClean="0">
                <a:latin typeface="Times New Roman" pitchFamily="18" charset="0"/>
              </a:rPr>
              <a:t>:</a:t>
            </a:r>
            <a:r>
              <a:rPr lang="ru-RU" sz="2400" b="1" smtClean="0">
                <a:latin typeface="Times New Roman" pitchFamily="18" charset="0"/>
              </a:rPr>
              <a:t> Заказчик</a:t>
            </a:r>
            <a:r>
              <a:rPr lang="ru-RU" sz="2400" smtClean="0">
                <a:latin typeface="Times New Roman" pitchFamily="18" charset="0"/>
              </a:rPr>
              <a:t>, кроме случаев закупки путем проведения эл. запроса котировок либо </a:t>
            </a:r>
            <a:r>
              <a:rPr lang="ru-RU" sz="2400" b="1" smtClean="0">
                <a:latin typeface="Times New Roman" pitchFamily="18" charset="0"/>
              </a:rPr>
              <a:t>закупки у ед. поставщика</a:t>
            </a:r>
            <a:r>
              <a:rPr lang="ru-RU" sz="2400" smtClean="0">
                <a:latin typeface="Times New Roman" pitchFamily="18" charset="0"/>
              </a:rPr>
              <a:t>, </a:t>
            </a:r>
            <a:r>
              <a:rPr lang="ru-RU" sz="2400" b="1" smtClean="0">
                <a:latin typeface="Times New Roman" pitchFamily="18" charset="0"/>
              </a:rPr>
              <a:t>обязан осуществлять закупки товаров …, включенных в перечень (РП от 21.03.16 г. №471-р), либо в «региональный» доп. перечень, путем проведения аукционов</a:t>
            </a:r>
            <a:r>
              <a:rPr lang="ru-RU" sz="2400" smtClean="0">
                <a:latin typeface="Times New Roman" pitchFamily="18" charset="0"/>
              </a:rPr>
              <a:t>.</a:t>
            </a:r>
          </a:p>
          <a:p>
            <a:pPr marL="0" indent="0" algn="ctr">
              <a:buFontTx/>
              <a:buNone/>
            </a:pPr>
            <a:endParaRPr lang="ru-RU" sz="2400" smtClean="0">
              <a:latin typeface="Times New Roman" pitchFamily="18" charset="0"/>
            </a:endParaRPr>
          </a:p>
          <a:p>
            <a:pPr marL="0" indent="0"/>
            <a:endParaRPr lang="ru-RU"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1"/>
          <p:cNvSpPr>
            <a:spLocks noGrp="1"/>
          </p:cNvSpPr>
          <p:nvPr>
            <p:ph type="title"/>
          </p:nvPr>
        </p:nvSpPr>
        <p:spPr>
          <a:xfrm>
            <a:off x="474663" y="620713"/>
            <a:ext cx="8229600" cy="647700"/>
          </a:xfrm>
        </p:spPr>
        <p:txBody>
          <a:bodyPr/>
          <a:lstStyle/>
          <a:p>
            <a:r>
              <a:rPr lang="ru-RU" sz="2800" b="1" smtClean="0">
                <a:latin typeface="Times New Roman" pitchFamily="18" charset="0"/>
              </a:rPr>
              <a:t>Сравнение условий закупок </a:t>
            </a:r>
            <a:br>
              <a:rPr lang="ru-RU" sz="2800" b="1" smtClean="0">
                <a:latin typeface="Times New Roman" pitchFamily="18" charset="0"/>
              </a:rPr>
            </a:br>
            <a:r>
              <a:rPr lang="ru-RU" sz="2800" b="1" smtClean="0">
                <a:latin typeface="Times New Roman" pitchFamily="18" charset="0"/>
              </a:rPr>
              <a:t>у единственного поставщика</a:t>
            </a:r>
            <a:endParaRPr lang="ru-RU" sz="2800" b="1" smtClean="0"/>
          </a:p>
        </p:txBody>
      </p:sp>
      <p:pic>
        <p:nvPicPr>
          <p:cNvPr id="31746" name="Объект 3"/>
          <p:cNvPicPr>
            <a:picLocks noGrp="1" noChangeAspect="1"/>
          </p:cNvPicPr>
          <p:nvPr>
            <p:ph idx="1"/>
          </p:nvPr>
        </p:nvPicPr>
        <p:blipFill>
          <a:blip r:embed="rId2"/>
          <a:srcRect/>
          <a:stretch>
            <a:fillRect/>
          </a:stretch>
        </p:blipFill>
        <p:spPr>
          <a:xfrm>
            <a:off x="468313" y="1700213"/>
            <a:ext cx="8229600" cy="3760787"/>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Заголовок 1"/>
          <p:cNvSpPr>
            <a:spLocks noGrp="1"/>
          </p:cNvSpPr>
          <p:nvPr>
            <p:ph type="title"/>
          </p:nvPr>
        </p:nvSpPr>
        <p:spPr/>
        <p:txBody>
          <a:bodyPr/>
          <a:lstStyle/>
          <a:p>
            <a:r>
              <a:rPr lang="ru-RU" sz="2800" smtClean="0"/>
              <a:t/>
            </a:r>
            <a:br>
              <a:rPr lang="ru-RU" sz="2800" smtClean="0"/>
            </a:br>
            <a:r>
              <a:rPr lang="ru-RU" sz="2800" smtClean="0"/>
              <a:t/>
            </a:r>
            <a:br>
              <a:rPr lang="ru-RU" sz="2800" smtClean="0"/>
            </a:br>
            <a:r>
              <a:rPr lang="ru-RU" sz="2800" smtClean="0">
                <a:latin typeface="Times New Roman" pitchFamily="18" charset="0"/>
              </a:rPr>
              <a:t>Условия закупки у единственного поставщика </a:t>
            </a:r>
            <a:br>
              <a:rPr lang="ru-RU" sz="2800" smtClean="0">
                <a:latin typeface="Times New Roman" pitchFamily="18" charset="0"/>
              </a:rPr>
            </a:br>
            <a:r>
              <a:rPr lang="ru-RU" sz="2800" smtClean="0"/>
              <a:t> </a:t>
            </a:r>
            <a:r>
              <a:rPr lang="ru-RU" sz="1800" b="1" smtClean="0">
                <a:latin typeface="Times New Roman" pitchFamily="18" charset="0"/>
              </a:rPr>
              <a:t>ВАЖНО! Осуществленные в соответствии с ч. 12 ст. 93 закупки товара </a:t>
            </a:r>
            <a:br>
              <a:rPr lang="ru-RU" sz="1800" b="1" smtClean="0">
                <a:latin typeface="Times New Roman" pitchFamily="18" charset="0"/>
              </a:rPr>
            </a:br>
            <a:r>
              <a:rPr lang="ru-RU" sz="1800" b="1" smtClean="0">
                <a:latin typeface="Times New Roman" pitchFamily="18" charset="0"/>
              </a:rPr>
              <a:t>НЕ УЧИТЫВАЮТСЯ в составе годового объема закупок п. 4 и п. 5 ч. 1 ст. 93</a:t>
            </a:r>
          </a:p>
        </p:txBody>
      </p:sp>
      <p:pic>
        <p:nvPicPr>
          <p:cNvPr id="32770" name="Объект 3"/>
          <p:cNvPicPr>
            <a:picLocks noGrp="1" noChangeAspect="1"/>
          </p:cNvPicPr>
          <p:nvPr>
            <p:ph idx="1"/>
          </p:nvPr>
        </p:nvPicPr>
        <p:blipFill>
          <a:blip r:embed="rId2"/>
          <a:srcRect/>
          <a:stretch>
            <a:fillRect/>
          </a:stretch>
        </p:blipFill>
        <p:spPr>
          <a:xfrm>
            <a:off x="468313" y="2636838"/>
            <a:ext cx="8229600" cy="3373437"/>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Заголовок 1"/>
          <p:cNvSpPr>
            <a:spLocks noGrp="1"/>
          </p:cNvSpPr>
          <p:nvPr>
            <p:ph type="title"/>
          </p:nvPr>
        </p:nvSpPr>
        <p:spPr>
          <a:xfrm>
            <a:off x="457200" y="274638"/>
            <a:ext cx="8229600" cy="777875"/>
          </a:xfrm>
        </p:spPr>
        <p:txBody>
          <a:bodyPr/>
          <a:lstStyle/>
          <a:p>
            <a:r>
              <a:rPr lang="ru-RU" smtClean="0">
                <a:latin typeface="Times New Roman" pitchFamily="18" charset="0"/>
              </a:rPr>
              <a:t>Электронная площадка -</a:t>
            </a:r>
          </a:p>
        </p:txBody>
      </p:sp>
      <p:sp>
        <p:nvSpPr>
          <p:cNvPr id="33794" name="Объект 2"/>
          <p:cNvSpPr>
            <a:spLocks noGrp="1"/>
          </p:cNvSpPr>
          <p:nvPr>
            <p:ph idx="1"/>
          </p:nvPr>
        </p:nvSpPr>
        <p:spPr>
          <a:xfrm>
            <a:off x="457200" y="1196975"/>
            <a:ext cx="8229600" cy="4929188"/>
          </a:xfrm>
        </p:spPr>
        <p:txBody>
          <a:bodyPr/>
          <a:lstStyle/>
          <a:p>
            <a:pPr marL="0" indent="0">
              <a:buFontTx/>
              <a:buNone/>
            </a:pPr>
            <a:r>
              <a:rPr lang="ru-RU" smtClean="0">
                <a:latin typeface="Times New Roman" pitchFamily="18" charset="0"/>
                <a:cs typeface="Times New Roman" pitchFamily="18" charset="0"/>
              </a:rPr>
              <a:t>сайт в сети «Интернет», соответствующий требованиям ФЗ-44, на котором проводятся</a:t>
            </a:r>
            <a:r>
              <a:rPr lang="en-US" smtClean="0">
                <a:latin typeface="Times New Roman" pitchFamily="18" charset="0"/>
                <a:cs typeface="Times New Roman" pitchFamily="18" charset="0"/>
              </a:rPr>
              <a:t>:</a:t>
            </a:r>
          </a:p>
          <a:p>
            <a:pPr marL="0" indent="0">
              <a:buFontTx/>
              <a:buChar char="-"/>
            </a:pPr>
            <a:r>
              <a:rPr lang="ru-RU" smtClean="0">
                <a:latin typeface="Times New Roman" pitchFamily="18" charset="0"/>
                <a:cs typeface="Times New Roman" pitchFamily="18" charset="0"/>
              </a:rPr>
              <a:t> конкурентные способы определения поставщиков в эл. форме (кроме закрытых способов), </a:t>
            </a:r>
            <a:r>
              <a:rPr lang="ru-RU" b="1" smtClean="0">
                <a:latin typeface="Times New Roman" pitchFamily="18" charset="0"/>
                <a:cs typeface="Times New Roman" pitchFamily="18" charset="0"/>
              </a:rPr>
              <a:t>а также</a:t>
            </a:r>
          </a:p>
          <a:p>
            <a:pPr marL="0" indent="0">
              <a:buFontTx/>
              <a:buChar char="-"/>
            </a:pPr>
            <a:r>
              <a:rPr lang="ru-RU" b="1" smtClean="0">
                <a:latin typeface="Times New Roman" pitchFamily="18" charset="0"/>
                <a:cs typeface="Times New Roman" pitchFamily="18" charset="0"/>
              </a:rPr>
              <a:t> закупки товара у единственного поставщика в эл. форме на сумму, предусмотренную ч. 12 ст. 93</a:t>
            </a:r>
            <a:r>
              <a:rPr lang="ru-RU" smtClean="0">
                <a:latin typeface="Times New Roman" pitchFamily="18" charset="0"/>
                <a:cs typeface="Times New Roman" pitchFamily="18" charset="0"/>
              </a:rPr>
              <a:t>.</a:t>
            </a:r>
            <a:endParaRPr lang="ru-RU"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Заголовок 1"/>
          <p:cNvSpPr>
            <a:spLocks noGrp="1"/>
          </p:cNvSpPr>
          <p:nvPr>
            <p:ph type="title" idx="4294967295"/>
          </p:nvPr>
        </p:nvSpPr>
        <p:spPr>
          <a:xfrm>
            <a:off x="457200" y="274638"/>
            <a:ext cx="8229600" cy="5962650"/>
          </a:xfrm>
        </p:spPr>
        <p:txBody>
          <a:bodyPr/>
          <a:lstStyle/>
          <a:p>
            <a:pPr algn="l" eaLnBrk="1" hangingPunct="1"/>
            <a:r>
              <a:rPr lang="ru-RU" sz="2000" b="1" smtClean="0"/>
              <a:t>РП-1447-р от 12.07.18 г.</a:t>
            </a:r>
            <a:br>
              <a:rPr lang="ru-RU" sz="2000" b="1" smtClean="0"/>
            </a:br>
            <a:r>
              <a:rPr lang="ru-RU" sz="2000" b="1" smtClean="0"/>
              <a:t>«Об утверждении перечней операторов </a:t>
            </a:r>
            <a:br>
              <a:rPr lang="ru-RU" sz="2000" b="1" smtClean="0"/>
            </a:br>
            <a:r>
              <a:rPr lang="ru-RU" sz="2000" b="1" smtClean="0"/>
              <a:t>электронных площадок …»</a:t>
            </a:r>
            <a:r>
              <a:rPr lang="ru-RU" sz="2000" smtClean="0"/>
              <a:t/>
            </a:r>
            <a:br>
              <a:rPr lang="ru-RU" sz="2000" smtClean="0"/>
            </a:br>
            <a:r>
              <a:rPr lang="ru-RU" sz="2000" smtClean="0"/>
              <a:t/>
            </a:r>
            <a:br>
              <a:rPr lang="ru-RU" sz="2000" smtClean="0"/>
            </a:br>
            <a:r>
              <a:rPr lang="ru-RU" sz="1800" smtClean="0"/>
              <a:t>1. АО «Агентство по государственному заказу Республики Татарстан»</a:t>
            </a:r>
            <a:br>
              <a:rPr lang="ru-RU" sz="1800" smtClean="0"/>
            </a:br>
            <a:r>
              <a:rPr lang="ru-RU" sz="1800" smtClean="0"/>
              <a:t/>
            </a:r>
            <a:br>
              <a:rPr lang="ru-RU" sz="1800" smtClean="0"/>
            </a:br>
            <a:r>
              <a:rPr lang="ru-RU" sz="1800" smtClean="0"/>
              <a:t>2. АО «Единая электронная торговая площадка»</a:t>
            </a:r>
            <a:br>
              <a:rPr lang="ru-RU" sz="1800" smtClean="0"/>
            </a:br>
            <a:r>
              <a:rPr lang="ru-RU" sz="1800" smtClean="0"/>
              <a:t/>
            </a:r>
            <a:br>
              <a:rPr lang="ru-RU" sz="1800" smtClean="0"/>
            </a:br>
            <a:r>
              <a:rPr lang="ru-RU" sz="1800" smtClean="0"/>
              <a:t>3. АО «Российский аукционный дом»</a:t>
            </a:r>
            <a:br>
              <a:rPr lang="ru-RU" sz="1800" smtClean="0"/>
            </a:br>
            <a:r>
              <a:rPr lang="ru-RU" sz="1800" smtClean="0"/>
              <a:t/>
            </a:r>
            <a:br>
              <a:rPr lang="ru-RU" sz="1800" smtClean="0"/>
            </a:br>
            <a:r>
              <a:rPr lang="ru-RU" sz="1800" smtClean="0"/>
              <a:t>4. АО «ТЭК – Торг»</a:t>
            </a:r>
            <a:br>
              <a:rPr lang="ru-RU" sz="1800" smtClean="0"/>
            </a:br>
            <a:r>
              <a:rPr lang="ru-RU" sz="1800" smtClean="0"/>
              <a:t/>
            </a:r>
            <a:br>
              <a:rPr lang="ru-RU" sz="1800" smtClean="0"/>
            </a:br>
            <a:r>
              <a:rPr lang="ru-RU" sz="1800" smtClean="0"/>
              <a:t>5. АО «Электронные торговые системы»</a:t>
            </a:r>
            <a:br>
              <a:rPr lang="ru-RU" sz="1800" smtClean="0"/>
            </a:br>
            <a:r>
              <a:rPr lang="ru-RU" sz="1800" smtClean="0"/>
              <a:t/>
            </a:r>
            <a:br>
              <a:rPr lang="ru-RU" sz="1800" smtClean="0"/>
            </a:br>
            <a:r>
              <a:rPr lang="ru-RU" sz="1800" smtClean="0"/>
              <a:t>6. ЗАО «Сбербанк - Автоматизированная система торгов» </a:t>
            </a:r>
            <a:br>
              <a:rPr lang="ru-RU" sz="1800" smtClean="0"/>
            </a:br>
            <a:r>
              <a:rPr lang="ru-RU" sz="1800" smtClean="0"/>
              <a:t/>
            </a:r>
            <a:br>
              <a:rPr lang="ru-RU" sz="1800" smtClean="0"/>
            </a:br>
            <a:r>
              <a:rPr lang="ru-RU" sz="1800" smtClean="0"/>
              <a:t>7. ООО «РТС – тендер»</a:t>
            </a:r>
            <a:br>
              <a:rPr lang="ru-RU" sz="1800" smtClean="0"/>
            </a:br>
            <a:r>
              <a:rPr lang="ru-RU" sz="1800" smtClean="0"/>
              <a:t/>
            </a:r>
            <a:br>
              <a:rPr lang="ru-RU" sz="1800" smtClean="0"/>
            </a:br>
            <a:r>
              <a:rPr lang="ru-RU" sz="1800" smtClean="0"/>
              <a:t>8. ООО «Электронная торговая площадка ГПБ»</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Рисунок 2"/>
          <p:cNvPicPr>
            <a:picLocks noChangeAspect="1"/>
          </p:cNvPicPr>
          <p:nvPr/>
        </p:nvPicPr>
        <p:blipFill>
          <a:blip r:embed="rId2"/>
          <a:srcRect/>
          <a:stretch>
            <a:fillRect/>
          </a:stretch>
        </p:blipFill>
        <p:spPr bwMode="auto">
          <a:xfrm>
            <a:off x="395288" y="476250"/>
            <a:ext cx="8280400" cy="54737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Рисунок 1"/>
          <p:cNvPicPr>
            <a:picLocks noChangeAspect="1"/>
          </p:cNvPicPr>
          <p:nvPr/>
        </p:nvPicPr>
        <p:blipFill>
          <a:blip r:embed="rId2"/>
          <a:srcRect/>
          <a:stretch>
            <a:fillRect/>
          </a:stretch>
        </p:blipFill>
        <p:spPr bwMode="auto">
          <a:xfrm>
            <a:off x="252413" y="333375"/>
            <a:ext cx="8496300" cy="5903913"/>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Заголовок 1"/>
          <p:cNvSpPr>
            <a:spLocks noGrp="1"/>
          </p:cNvSpPr>
          <p:nvPr>
            <p:ph type="title"/>
          </p:nvPr>
        </p:nvSpPr>
        <p:spPr>
          <a:xfrm>
            <a:off x="457200" y="274638"/>
            <a:ext cx="8229600" cy="633412"/>
          </a:xfrm>
        </p:spPr>
        <p:txBody>
          <a:bodyPr/>
          <a:lstStyle/>
          <a:p>
            <a:r>
              <a:rPr lang="ru-RU" smtClean="0">
                <a:latin typeface="Times New Roman" pitchFamily="18" charset="0"/>
              </a:rPr>
              <a:t>Планирование</a:t>
            </a:r>
          </a:p>
        </p:txBody>
      </p:sp>
      <p:sp>
        <p:nvSpPr>
          <p:cNvPr id="36866" name="Объект 2"/>
          <p:cNvSpPr>
            <a:spLocks noGrp="1"/>
          </p:cNvSpPr>
          <p:nvPr>
            <p:ph idx="1"/>
          </p:nvPr>
        </p:nvSpPr>
        <p:spPr>
          <a:xfrm>
            <a:off x="457200" y="1052513"/>
            <a:ext cx="8229600" cy="5073650"/>
          </a:xfrm>
        </p:spPr>
        <p:txBody>
          <a:bodyPr/>
          <a:lstStyle/>
          <a:p>
            <a:pPr marL="0" indent="0" algn="ctr">
              <a:buFontTx/>
              <a:buNone/>
            </a:pPr>
            <a:r>
              <a:rPr lang="ru-RU" sz="2900" smtClean="0">
                <a:latin typeface="Times New Roman" pitchFamily="18" charset="0"/>
              </a:rPr>
              <a:t>В план-график в форме отдельной закупки включается информация: о закупках, которые планируется осуществлять по … </a:t>
            </a:r>
          </a:p>
          <a:p>
            <a:pPr marL="0" indent="0" algn="ctr">
              <a:buFontTx/>
              <a:buChar char="-"/>
            </a:pPr>
            <a:r>
              <a:rPr lang="ru-RU" sz="2900" smtClean="0">
                <a:latin typeface="Times New Roman" pitchFamily="18" charset="0"/>
              </a:rPr>
              <a:t>п. 4 (кроме </a:t>
            </a:r>
            <a:r>
              <a:rPr lang="ru-RU" sz="2900" b="1" smtClean="0">
                <a:latin typeface="Times New Roman" pitchFamily="18" charset="0"/>
              </a:rPr>
              <a:t>закупки у ед. поставщика на сумму, предусмотренную ч. 12 ст. 93</a:t>
            </a:r>
            <a:r>
              <a:rPr lang="ru-RU" sz="2900" smtClean="0">
                <a:latin typeface="Times New Roman" pitchFamily="18" charset="0"/>
              </a:rPr>
              <a:t>), </a:t>
            </a:r>
          </a:p>
          <a:p>
            <a:pPr marL="0" indent="0" algn="ctr">
              <a:buFontTx/>
              <a:buChar char="-"/>
            </a:pPr>
            <a:r>
              <a:rPr lang="ru-RU" sz="2900" smtClean="0">
                <a:latin typeface="Times New Roman" pitchFamily="18" charset="0"/>
              </a:rPr>
              <a:t>п. 5 (кроме </a:t>
            </a:r>
            <a:r>
              <a:rPr lang="ru-RU" sz="2900" b="1" smtClean="0">
                <a:latin typeface="Times New Roman" pitchFamily="18" charset="0"/>
              </a:rPr>
              <a:t>закупки</a:t>
            </a:r>
            <a:r>
              <a:rPr lang="ru-RU" sz="2900" smtClean="0">
                <a:latin typeface="Times New Roman" pitchFamily="18" charset="0"/>
              </a:rPr>
              <a:t> </a:t>
            </a:r>
            <a:r>
              <a:rPr lang="ru-RU" sz="2900" b="1" smtClean="0">
                <a:latin typeface="Times New Roman" pitchFamily="18" charset="0"/>
              </a:rPr>
              <a:t>у ед. поставщика на сумму, предусмотренную ч. 12 ст. 93</a:t>
            </a:r>
            <a:r>
              <a:rPr lang="ru-RU" sz="2900" smtClean="0">
                <a:latin typeface="Times New Roman" pitchFamily="18" charset="0"/>
              </a:rPr>
              <a:t>) , …, </a:t>
            </a:r>
          </a:p>
          <a:p>
            <a:pPr marL="0" indent="0" algn="ctr">
              <a:buFontTx/>
              <a:buNone/>
            </a:pPr>
            <a:r>
              <a:rPr lang="ru-RU" sz="2900" smtClean="0">
                <a:latin typeface="Times New Roman" pitchFamily="18" charset="0"/>
              </a:rPr>
              <a:t>в размере годового объема финансового обеспечения соответствующих закупок</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Заголовок 1"/>
          <p:cNvSpPr>
            <a:spLocks noGrp="1"/>
          </p:cNvSpPr>
          <p:nvPr>
            <p:ph type="title"/>
          </p:nvPr>
        </p:nvSpPr>
        <p:spPr/>
        <p:txBody>
          <a:bodyPr/>
          <a:lstStyle/>
          <a:p>
            <a:r>
              <a:rPr lang="ru-RU" smtClean="0">
                <a:latin typeface="Times New Roman" pitchFamily="18" charset="0"/>
              </a:rPr>
              <a:t>Идентификационный код</a:t>
            </a:r>
          </a:p>
        </p:txBody>
      </p:sp>
      <p:sp>
        <p:nvSpPr>
          <p:cNvPr id="37890" name="Объект 2"/>
          <p:cNvSpPr>
            <a:spLocks noGrp="1"/>
          </p:cNvSpPr>
          <p:nvPr>
            <p:ph idx="1"/>
          </p:nvPr>
        </p:nvSpPr>
        <p:spPr>
          <a:xfrm>
            <a:off x="457200" y="1196975"/>
            <a:ext cx="8229600" cy="4929188"/>
          </a:xfrm>
        </p:spPr>
        <p:txBody>
          <a:bodyPr/>
          <a:lstStyle/>
          <a:p>
            <a:pPr marL="0" indent="0" algn="ctr">
              <a:buFontTx/>
              <a:buNone/>
            </a:pPr>
            <a:r>
              <a:rPr lang="ru-RU" sz="2400" smtClean="0">
                <a:latin typeface="Times New Roman" pitchFamily="18" charset="0"/>
              </a:rPr>
              <a:t>Идентификационный код закупки соответствует одной закупке (одному лоту …), за исключением закупок, осуществляемых в соответствии с п. 4, 5 … ч. 1 ст. 93 …</a:t>
            </a:r>
          </a:p>
          <a:p>
            <a:pPr marL="0" indent="0" algn="ctr">
              <a:buFontTx/>
              <a:buNone/>
            </a:pPr>
            <a:r>
              <a:rPr lang="ru-RU" sz="2400" smtClean="0">
                <a:latin typeface="Times New Roman" pitchFamily="18" charset="0"/>
              </a:rPr>
              <a:t> </a:t>
            </a:r>
          </a:p>
          <a:p>
            <a:pPr marL="0" indent="0" algn="ctr">
              <a:buFontTx/>
              <a:buNone/>
            </a:pPr>
            <a:r>
              <a:rPr lang="ru-RU" sz="2400" b="1" smtClean="0">
                <a:latin typeface="Times New Roman" pitchFamily="18" charset="0"/>
              </a:rPr>
              <a:t>При этом при осуществлении закупки у ед. поставщика в электронной форме на сумму, предусмотренную ч. 12 ст. 93, идентификационный код закупки соответствует одной такой закупке</a:t>
            </a:r>
            <a:r>
              <a:rPr lang="ru-RU" sz="2400" smtClean="0">
                <a:latin typeface="Times New Roman" pitchFamily="18" charset="0"/>
              </a:rPr>
              <a:t>. </a:t>
            </a:r>
          </a:p>
          <a:p>
            <a:pPr marL="0" indent="0" algn="ctr">
              <a:buFontTx/>
              <a:buNone/>
            </a:pPr>
            <a:endParaRPr lang="ru-RU" sz="2400" smtClean="0">
              <a:latin typeface="Times New Roman" pitchFamily="18" charset="0"/>
            </a:endParaRPr>
          </a:p>
          <a:p>
            <a:pPr marL="0" indent="0" algn="ctr">
              <a:buFontTx/>
              <a:buNone/>
            </a:pPr>
            <a:r>
              <a:rPr lang="ru-RU" sz="2400" smtClean="0">
                <a:latin typeface="Times New Roman" pitchFamily="18" charset="0"/>
              </a:rPr>
              <a:t>См. Приказ Минфина России от 10.04.19 г. №55н «Об утверждении Порядка формирования идентификационного кода закупки»</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Заголовок 1"/>
          <p:cNvSpPr>
            <a:spLocks noGrp="1"/>
          </p:cNvSpPr>
          <p:nvPr>
            <p:ph type="title"/>
          </p:nvPr>
        </p:nvSpPr>
        <p:spPr>
          <a:xfrm>
            <a:off x="457200" y="274638"/>
            <a:ext cx="8229600" cy="777875"/>
          </a:xfrm>
        </p:spPr>
        <p:txBody>
          <a:bodyPr/>
          <a:lstStyle/>
          <a:p>
            <a:r>
              <a:rPr lang="ru-RU" smtClean="0">
                <a:latin typeface="Times New Roman" pitchFamily="18" charset="0"/>
              </a:rPr>
              <a:t>Использование каталога</a:t>
            </a:r>
          </a:p>
        </p:txBody>
      </p:sp>
      <p:sp>
        <p:nvSpPr>
          <p:cNvPr id="38914" name="Объект 2"/>
          <p:cNvSpPr>
            <a:spLocks noGrp="1"/>
          </p:cNvSpPr>
          <p:nvPr>
            <p:ph idx="1"/>
          </p:nvPr>
        </p:nvSpPr>
        <p:spPr>
          <a:xfrm>
            <a:off x="457200" y="1052513"/>
            <a:ext cx="8229600" cy="5073650"/>
          </a:xfrm>
        </p:spPr>
        <p:txBody>
          <a:bodyPr/>
          <a:lstStyle/>
          <a:p>
            <a:pPr algn="ctr">
              <a:buFontTx/>
              <a:buNone/>
            </a:pPr>
            <a:r>
              <a:rPr lang="ru-RU" sz="2600" smtClean="0">
                <a:latin typeface="Times New Roman" pitchFamily="18" charset="0"/>
                <a:cs typeface="Times New Roman" pitchFamily="18" charset="0"/>
              </a:rPr>
              <a:t>Если описание объекта закупки, содержащее характеристики товара, не сформировано и не включено в позицию каталога, возможность реализации положений ч. 12 ст. 93 («закупки у единственного поставщика в электронной форме до 5 млн. руб.») </a:t>
            </a:r>
            <a:r>
              <a:rPr lang="ru-RU" sz="2600" b="1" smtClean="0">
                <a:latin typeface="Times New Roman" pitchFamily="18" charset="0"/>
                <a:cs typeface="Times New Roman" pitchFamily="18" charset="0"/>
              </a:rPr>
              <a:t>ОТСУТСТВУЕТ</a:t>
            </a:r>
            <a:r>
              <a:rPr lang="ru-RU" sz="2600" smtClean="0">
                <a:latin typeface="Times New Roman" pitchFamily="18" charset="0"/>
                <a:cs typeface="Times New Roman" pitchFamily="18" charset="0"/>
              </a:rPr>
              <a:t>, т.к. в этом случае указать в извещении характеристики закупаемого товара с использованием каталога </a:t>
            </a:r>
            <a:r>
              <a:rPr lang="ru-RU" sz="2600" b="1" smtClean="0">
                <a:latin typeface="Times New Roman" pitchFamily="18" charset="0"/>
                <a:cs typeface="Times New Roman" pitchFamily="18" charset="0"/>
              </a:rPr>
              <a:t>НЕВОЗМОЖНО</a:t>
            </a:r>
            <a:r>
              <a:rPr lang="ru-RU" sz="2600" smtClean="0">
                <a:latin typeface="Times New Roman" pitchFamily="18" charset="0"/>
                <a:cs typeface="Times New Roman" pitchFamily="18" charset="0"/>
              </a:rPr>
              <a:t>.</a:t>
            </a:r>
          </a:p>
          <a:p>
            <a:pPr algn="ctr">
              <a:buFontTx/>
              <a:buNone/>
            </a:pPr>
            <a:endParaRPr lang="ru-RU" sz="2600" smtClean="0">
              <a:latin typeface="Times New Roman" pitchFamily="18" charset="0"/>
              <a:cs typeface="Times New Roman" pitchFamily="18" charset="0"/>
            </a:endParaRPr>
          </a:p>
          <a:p>
            <a:pPr algn="ctr">
              <a:buFontTx/>
              <a:buNone/>
            </a:pPr>
            <a:r>
              <a:rPr lang="ru-RU" sz="2600" smtClean="0">
                <a:latin typeface="Times New Roman" pitchFamily="18" charset="0"/>
                <a:cs typeface="Times New Roman" pitchFamily="18" charset="0"/>
              </a:rPr>
              <a:t>Такой вывод следует из </a:t>
            </a:r>
            <a:r>
              <a:rPr lang="ru-RU" sz="2600" b="1" smtClean="0">
                <a:latin typeface="Times New Roman" pitchFamily="18" charset="0"/>
                <a:cs typeface="Times New Roman" pitchFamily="18" charset="0"/>
              </a:rPr>
              <a:t>письма Минфина</a:t>
            </a:r>
            <a:r>
              <a:rPr lang="ru-RU" sz="2600" smtClean="0">
                <a:latin typeface="Times New Roman" pitchFamily="18" charset="0"/>
                <a:cs typeface="Times New Roman" pitchFamily="18" charset="0"/>
              </a:rPr>
              <a:t> России от 10.08.23 г. № 24-03-06 75075</a:t>
            </a:r>
            <a:endParaRPr lang="ru-RU" sz="260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Заголовок 1"/>
          <p:cNvSpPr>
            <a:spLocks noGrp="1"/>
          </p:cNvSpPr>
          <p:nvPr>
            <p:ph type="title"/>
          </p:nvPr>
        </p:nvSpPr>
        <p:spPr>
          <a:xfrm>
            <a:off x="457200" y="274638"/>
            <a:ext cx="8229600" cy="706437"/>
          </a:xfrm>
        </p:spPr>
        <p:txBody>
          <a:bodyPr/>
          <a:lstStyle/>
          <a:p>
            <a:r>
              <a:rPr lang="ru-RU" smtClean="0">
                <a:latin typeface="Times New Roman" pitchFamily="18" charset="0"/>
              </a:rPr>
              <a:t>Искусственное дробление</a:t>
            </a:r>
          </a:p>
        </p:txBody>
      </p:sp>
      <p:sp>
        <p:nvSpPr>
          <p:cNvPr id="39938" name="Объект 2"/>
          <p:cNvSpPr>
            <a:spLocks noGrp="1"/>
          </p:cNvSpPr>
          <p:nvPr>
            <p:ph idx="1"/>
          </p:nvPr>
        </p:nvSpPr>
        <p:spPr>
          <a:xfrm>
            <a:off x="457200" y="981075"/>
            <a:ext cx="8229600" cy="5145088"/>
          </a:xfrm>
        </p:spPr>
        <p:txBody>
          <a:bodyPr/>
          <a:lstStyle/>
          <a:p>
            <a:pPr marL="0" indent="269875">
              <a:buFontTx/>
              <a:buNone/>
            </a:pPr>
            <a:r>
              <a:rPr lang="ru-RU" sz="1800" b="1" smtClean="0">
                <a:latin typeface="Times New Roman" pitchFamily="18" charset="0"/>
                <a:cs typeface="Times New Roman" pitchFamily="18" charset="0"/>
              </a:rPr>
              <a:t>Ситуация</a:t>
            </a:r>
            <a:r>
              <a:rPr lang="ru-RU" sz="1800" smtClean="0">
                <a:latin typeface="Times New Roman" pitchFamily="18" charset="0"/>
                <a:cs typeface="Times New Roman" pitchFamily="18" charset="0"/>
              </a:rPr>
              <a:t>:</a:t>
            </a:r>
          </a:p>
          <a:p>
            <a:pPr marL="0" indent="269875">
              <a:buFontTx/>
              <a:buNone/>
            </a:pPr>
            <a:r>
              <a:rPr lang="ru-RU" sz="1800" smtClean="0">
                <a:latin typeface="Times New Roman" pitchFamily="18" charset="0"/>
                <a:cs typeface="Times New Roman" pitchFamily="18" charset="0"/>
              </a:rPr>
              <a:t>- школа заключила 3 контракта с ед. поставщиком на оказание услуг по организации питания</a:t>
            </a:r>
          </a:p>
          <a:p>
            <a:pPr marL="0" indent="269875">
              <a:buFontTx/>
              <a:buNone/>
            </a:pPr>
            <a:r>
              <a:rPr lang="ru-RU" sz="1800" smtClean="0">
                <a:latin typeface="Times New Roman" pitchFamily="18" charset="0"/>
                <a:cs typeface="Times New Roman" pitchFamily="18" charset="0"/>
              </a:rPr>
              <a:t>- сумма каждого контракта - до 600 тыс. руб., общая сумма – более 1,5 млн. руб.</a:t>
            </a:r>
          </a:p>
          <a:p>
            <a:pPr marL="0" indent="269875">
              <a:buFontTx/>
              <a:buNone/>
            </a:pPr>
            <a:r>
              <a:rPr lang="ru-RU" sz="1800" smtClean="0">
                <a:latin typeface="Times New Roman" pitchFamily="18" charset="0"/>
                <a:cs typeface="Times New Roman" pitchFamily="18" charset="0"/>
              </a:rPr>
              <a:t>- у всех контрактов один исполнитель</a:t>
            </a:r>
          </a:p>
          <a:p>
            <a:pPr marL="0" indent="269875">
              <a:buFontTx/>
              <a:buNone/>
            </a:pPr>
            <a:r>
              <a:rPr lang="ru-RU" sz="1800" smtClean="0">
                <a:latin typeface="Times New Roman" pitchFamily="18" charset="0"/>
                <a:cs typeface="Times New Roman" pitchFamily="18" charset="0"/>
              </a:rPr>
              <a:t>- период оказания услуг - последовательно в сентябре 2021 года</a:t>
            </a:r>
          </a:p>
          <a:p>
            <a:pPr marL="0" indent="269875">
              <a:buFontTx/>
              <a:buNone/>
            </a:pPr>
            <a:r>
              <a:rPr lang="ru-RU" sz="1800" b="1" smtClean="0">
                <a:latin typeface="Times New Roman" pitchFamily="18" charset="0"/>
                <a:cs typeface="Times New Roman" pitchFamily="18" charset="0"/>
              </a:rPr>
              <a:t>Определение ВС РФ от 17.07.23 г. №303-ЭС23-11867</a:t>
            </a:r>
            <a:r>
              <a:rPr lang="ru-RU" sz="1800" smtClean="0">
                <a:latin typeface="Times New Roman" pitchFamily="18" charset="0"/>
                <a:cs typeface="Times New Roman" pitchFamily="18" charset="0"/>
              </a:rPr>
              <a:t>:</a:t>
            </a:r>
          </a:p>
          <a:p>
            <a:pPr marL="0" indent="269875">
              <a:buFontTx/>
              <a:buNone/>
            </a:pPr>
            <a:r>
              <a:rPr lang="ru-RU" sz="1800" smtClean="0">
                <a:latin typeface="Times New Roman" pitchFamily="18" charset="0"/>
                <a:cs typeface="Times New Roman" pitchFamily="18" charset="0"/>
              </a:rPr>
              <a:t>- все три контракта - единая, искусственно раздробленная сделка</a:t>
            </a:r>
          </a:p>
          <a:p>
            <a:pPr marL="0" indent="269875">
              <a:buFontTx/>
              <a:buNone/>
            </a:pPr>
            <a:r>
              <a:rPr lang="ru-RU" sz="1800" smtClean="0">
                <a:latin typeface="Times New Roman" pitchFamily="18" charset="0"/>
                <a:cs typeface="Times New Roman" pitchFamily="18" charset="0"/>
              </a:rPr>
              <a:t>- формального соблюдения ограничения по п. 5 ч. 1 ст. 93 ФЗ-44, с целью уйти от конкурентных процедур</a:t>
            </a:r>
          </a:p>
          <a:p>
            <a:pPr marL="0" indent="269875">
              <a:buFontTx/>
              <a:buNone/>
            </a:pPr>
            <a:r>
              <a:rPr lang="ru-RU" sz="1800" smtClean="0">
                <a:latin typeface="Times New Roman" pitchFamily="18" charset="0"/>
                <a:cs typeface="Times New Roman" pitchFamily="18" charset="0"/>
              </a:rPr>
              <a:t>- единая цель - организация питания учащихся школы</a:t>
            </a:r>
          </a:p>
          <a:p>
            <a:pPr marL="0" indent="269875">
              <a:buFontTx/>
              <a:buNone/>
            </a:pPr>
            <a:r>
              <a:rPr lang="ru-RU" sz="1800" smtClean="0">
                <a:latin typeface="Times New Roman" pitchFamily="18" charset="0"/>
                <a:cs typeface="Times New Roman" pitchFamily="18" charset="0"/>
              </a:rPr>
              <a:t>- при заключении контрактов были нарушены принципы открытости, прозрачности информации, обеспечения конкуренции, эффективности закупок</a:t>
            </a:r>
          </a:p>
          <a:p>
            <a:pPr marL="0" indent="269875">
              <a:buFontTx/>
              <a:buNone/>
            </a:pPr>
            <a:r>
              <a:rPr lang="ru-RU" sz="1800" b="1" smtClean="0">
                <a:latin typeface="Times New Roman" pitchFamily="18" charset="0"/>
                <a:cs typeface="Times New Roman" pitchFamily="18" charset="0"/>
              </a:rPr>
              <a:t>ИТОГ</a:t>
            </a:r>
            <a:r>
              <a:rPr lang="ru-RU" sz="1800" smtClean="0">
                <a:latin typeface="Times New Roman" pitchFamily="18" charset="0"/>
                <a:cs typeface="Times New Roman" pitchFamily="18" charset="0"/>
              </a:rPr>
              <a:t>: сделки - ничтожные, контракты - подлежат признанию </a:t>
            </a:r>
            <a:r>
              <a:rPr lang="ru-RU" sz="1800" smtClean="0">
                <a:latin typeface="Times New Roman" pitchFamily="18" charset="0"/>
              </a:rPr>
              <a:t>недействительными</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Заголовок 1"/>
          <p:cNvSpPr>
            <a:spLocks noGrp="1"/>
          </p:cNvSpPr>
          <p:nvPr>
            <p:ph type="title"/>
          </p:nvPr>
        </p:nvSpPr>
        <p:spPr>
          <a:xfrm>
            <a:off x="457200" y="274638"/>
            <a:ext cx="8229600" cy="850900"/>
          </a:xfrm>
        </p:spPr>
        <p:txBody>
          <a:bodyPr/>
          <a:lstStyle/>
          <a:p>
            <a:r>
              <a:rPr lang="ru-RU" smtClean="0">
                <a:latin typeface="Times New Roman" pitchFamily="18" charset="0"/>
              </a:rPr>
              <a:t>Конфиденциальность</a:t>
            </a:r>
          </a:p>
        </p:txBody>
      </p:sp>
      <p:sp>
        <p:nvSpPr>
          <p:cNvPr id="40962" name="Объект 2"/>
          <p:cNvSpPr>
            <a:spLocks noGrp="1"/>
          </p:cNvSpPr>
          <p:nvPr>
            <p:ph idx="1"/>
          </p:nvPr>
        </p:nvSpPr>
        <p:spPr>
          <a:xfrm>
            <a:off x="457200" y="1125538"/>
            <a:ext cx="8229600" cy="5000625"/>
          </a:xfrm>
        </p:spPr>
        <p:txBody>
          <a:bodyPr/>
          <a:lstStyle/>
          <a:p>
            <a:pPr marL="0" indent="0" algn="ctr">
              <a:buFontTx/>
              <a:buNone/>
            </a:pPr>
            <a:endParaRPr lang="ru-RU" sz="2800" smtClean="0">
              <a:latin typeface="Times New Roman" pitchFamily="18" charset="0"/>
              <a:cs typeface="Times New Roman" pitchFamily="18" charset="0"/>
            </a:endParaRPr>
          </a:p>
          <a:p>
            <a:pPr marL="0" indent="0" algn="ctr">
              <a:buFontTx/>
              <a:buNone/>
            </a:pPr>
            <a:r>
              <a:rPr lang="ru-RU" sz="2800" smtClean="0">
                <a:latin typeface="Times New Roman" pitchFamily="18" charset="0"/>
                <a:cs typeface="Times New Roman" pitchFamily="18" charset="0"/>
              </a:rPr>
              <a:t>Ч. 7 ст. 5. Оператор электронной площадки обязан обеспечить конфиденциальность информации об участнике закупки (</a:t>
            </a:r>
            <a:r>
              <a:rPr lang="ru-RU" sz="2800" b="1" smtClean="0">
                <a:latin typeface="Times New Roman" pitchFamily="18" charset="0"/>
                <a:cs typeface="Times New Roman" pitchFamily="18" charset="0"/>
              </a:rPr>
              <a:t>за исключением закупки товара у ед. поставщика в электронной форме на сумму, предусмотренную ч. 12 ст. 93),</a:t>
            </a:r>
            <a:r>
              <a:rPr lang="ru-RU" sz="2800" smtClean="0">
                <a:latin typeface="Times New Roman" pitchFamily="18" charset="0"/>
                <a:cs typeface="Times New Roman" pitchFamily="18" charset="0"/>
              </a:rPr>
              <a:t> направившем информацию и документы, и их содержания до направления в соответствии с ФЗ-44 таких информации и документов заказчику, если иное не предусмотрено ФЗ-44.</a:t>
            </a:r>
          </a:p>
          <a:p>
            <a:pPr marL="0" indent="0"/>
            <a:endParaRPr lang="ru-RU"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Заголовок 1"/>
          <p:cNvSpPr>
            <a:spLocks noGrp="1"/>
          </p:cNvSpPr>
          <p:nvPr>
            <p:ph type="title"/>
          </p:nvPr>
        </p:nvSpPr>
        <p:spPr>
          <a:xfrm>
            <a:off x="457200" y="274638"/>
            <a:ext cx="8229600" cy="777875"/>
          </a:xfrm>
        </p:spPr>
        <p:txBody>
          <a:bodyPr/>
          <a:lstStyle/>
          <a:p>
            <a:r>
              <a:rPr lang="ru-RU" smtClean="0">
                <a:latin typeface="Times New Roman" pitchFamily="18" charset="0"/>
              </a:rPr>
              <a:t>Электронные процедуры</a:t>
            </a:r>
          </a:p>
        </p:txBody>
      </p:sp>
      <p:sp>
        <p:nvSpPr>
          <p:cNvPr id="41986" name="Объект 2"/>
          <p:cNvSpPr>
            <a:spLocks noGrp="1"/>
          </p:cNvSpPr>
          <p:nvPr>
            <p:ph idx="1"/>
          </p:nvPr>
        </p:nvSpPr>
        <p:spPr>
          <a:xfrm>
            <a:off x="457200" y="1268413"/>
            <a:ext cx="8229600" cy="4857750"/>
          </a:xfrm>
        </p:spPr>
        <p:txBody>
          <a:bodyPr/>
          <a:lstStyle/>
          <a:p>
            <a:pPr marL="0" indent="0" algn="ctr">
              <a:buFontTx/>
              <a:buNone/>
            </a:pPr>
            <a:r>
              <a:rPr lang="ru-RU" sz="3600" smtClean="0">
                <a:latin typeface="Times New Roman" pitchFamily="18" charset="0"/>
                <a:cs typeface="Times New Roman" pitchFamily="18" charset="0"/>
              </a:rPr>
              <a:t>Ч. 3 ст. 24. Для целей ФЗ-44, электронный конкурс, электронный аукцион, электронный запрос котировок, </a:t>
            </a:r>
            <a:r>
              <a:rPr lang="ru-RU" sz="3600" b="1" smtClean="0">
                <a:latin typeface="Times New Roman" pitchFamily="18" charset="0"/>
                <a:cs typeface="Times New Roman" pitchFamily="18" charset="0"/>
              </a:rPr>
              <a:t>закупка товара у единственного поставщика на сумму, предусмотренную ч. 12 ст. 93</a:t>
            </a:r>
            <a:r>
              <a:rPr lang="ru-RU" sz="3600" smtClean="0">
                <a:latin typeface="Times New Roman" pitchFamily="18" charset="0"/>
                <a:cs typeface="Times New Roman" pitchFamily="18" charset="0"/>
              </a:rPr>
              <a:t>, считаются также </a:t>
            </a:r>
            <a:r>
              <a:rPr lang="ru-RU" sz="3600" b="1" smtClean="0">
                <a:latin typeface="Times New Roman" pitchFamily="18" charset="0"/>
                <a:cs typeface="Times New Roman" pitchFamily="18" charset="0"/>
              </a:rPr>
              <a:t>электронными процедурами</a:t>
            </a:r>
            <a:r>
              <a:rPr lang="ru-RU" sz="3600" smtClean="0">
                <a:latin typeface="Times New Roman" pitchFamily="18" charset="0"/>
                <a:cs typeface="Times New Roman" pitchFamily="18" charset="0"/>
              </a:rPr>
              <a:t> ...</a:t>
            </a:r>
          </a:p>
          <a:p>
            <a:pPr marL="0" indent="0"/>
            <a:endParaRPr lang="ru-RU"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Заголовок 1"/>
          <p:cNvSpPr>
            <a:spLocks noGrp="1"/>
          </p:cNvSpPr>
          <p:nvPr>
            <p:ph type="title"/>
          </p:nvPr>
        </p:nvSpPr>
        <p:spPr>
          <a:xfrm>
            <a:off x="457200" y="274638"/>
            <a:ext cx="8229600" cy="777875"/>
          </a:xfrm>
        </p:spPr>
        <p:txBody>
          <a:bodyPr/>
          <a:lstStyle/>
          <a:p>
            <a:r>
              <a:rPr lang="ru-RU" smtClean="0">
                <a:latin typeface="Times New Roman" pitchFamily="18" charset="0"/>
              </a:rPr>
              <a:t>Требования к контракту</a:t>
            </a:r>
          </a:p>
        </p:txBody>
      </p:sp>
      <p:sp>
        <p:nvSpPr>
          <p:cNvPr id="43010" name="Объект 2"/>
          <p:cNvSpPr>
            <a:spLocks noGrp="1"/>
          </p:cNvSpPr>
          <p:nvPr>
            <p:ph idx="1"/>
          </p:nvPr>
        </p:nvSpPr>
        <p:spPr>
          <a:xfrm>
            <a:off x="457200" y="1196975"/>
            <a:ext cx="8229600" cy="4929188"/>
          </a:xfrm>
        </p:spPr>
        <p:txBody>
          <a:bodyPr/>
          <a:lstStyle/>
          <a:p>
            <a:pPr marL="0" indent="0" algn="ctr">
              <a:spcBef>
                <a:spcPct val="0"/>
              </a:spcBef>
              <a:buFontTx/>
              <a:buNone/>
            </a:pPr>
            <a:r>
              <a:rPr lang="ru-RU" sz="2500" smtClean="0">
                <a:latin typeface="Times New Roman" pitchFamily="18" charset="0"/>
                <a:cs typeface="Times New Roman" pitchFamily="18" charset="0"/>
              </a:rPr>
              <a:t>Ч. 15 ст. 34. При заключении контракта в случаях, предусмотренных … п. 4 и 5 (</a:t>
            </a:r>
            <a:r>
              <a:rPr lang="ru-RU" sz="2500" b="1" smtClean="0">
                <a:latin typeface="Times New Roman" pitchFamily="18" charset="0"/>
                <a:cs typeface="Times New Roman" pitchFamily="18" charset="0"/>
              </a:rPr>
              <a:t>кроме</a:t>
            </a:r>
            <a:r>
              <a:rPr lang="ru-RU" sz="2500" smtClean="0">
                <a:latin typeface="Times New Roman" pitchFamily="18" charset="0"/>
                <a:cs typeface="Times New Roman" pitchFamily="18" charset="0"/>
              </a:rPr>
              <a:t> </a:t>
            </a:r>
            <a:r>
              <a:rPr lang="ru-RU" sz="2500" b="1" smtClean="0">
                <a:latin typeface="Times New Roman" pitchFamily="18" charset="0"/>
                <a:cs typeface="Times New Roman" pitchFamily="18" charset="0"/>
              </a:rPr>
              <a:t>контрактов, заключенных по ч.12 ст. 93</a:t>
            </a:r>
            <a:r>
              <a:rPr lang="ru-RU" sz="2500" smtClean="0">
                <a:latin typeface="Times New Roman" pitchFamily="18" charset="0"/>
                <a:cs typeface="Times New Roman" pitchFamily="18" charset="0"/>
              </a:rPr>
              <a:t>), ч. 1 ст. 93, требования </a:t>
            </a:r>
            <a:r>
              <a:rPr lang="ru-RU" sz="2500" b="1" smtClean="0">
                <a:latin typeface="Times New Roman" pitchFamily="18" charset="0"/>
                <a:cs typeface="Times New Roman" pitchFamily="18" charset="0"/>
              </a:rPr>
              <a:t>ч. 4 - 9, 11 - 13 ст. 34</a:t>
            </a:r>
            <a:r>
              <a:rPr lang="ru-RU" sz="2500" smtClean="0">
                <a:latin typeface="Times New Roman" pitchFamily="18" charset="0"/>
                <a:cs typeface="Times New Roman" pitchFamily="18" charset="0"/>
              </a:rPr>
              <a:t> заказчиком </a:t>
            </a:r>
            <a:r>
              <a:rPr lang="ru-RU" sz="2500" b="1" smtClean="0">
                <a:latin typeface="Times New Roman" pitchFamily="18" charset="0"/>
                <a:cs typeface="Times New Roman" pitchFamily="18" charset="0"/>
              </a:rPr>
              <a:t>могут не применяться</a:t>
            </a:r>
            <a:r>
              <a:rPr lang="ru-RU" sz="2500" smtClean="0">
                <a:latin typeface="Times New Roman" pitchFamily="18" charset="0"/>
                <a:cs typeface="Times New Roman" pitchFamily="18" charset="0"/>
              </a:rPr>
              <a:t> к указанному контракту. </a:t>
            </a:r>
          </a:p>
          <a:p>
            <a:pPr marL="0" indent="0" algn="ctr">
              <a:spcBef>
                <a:spcPct val="0"/>
              </a:spcBef>
              <a:buFontTx/>
              <a:buNone/>
            </a:pPr>
            <a:endParaRPr lang="ru-RU" sz="2500" smtClean="0">
              <a:latin typeface="Times New Roman" pitchFamily="18" charset="0"/>
            </a:endParaRPr>
          </a:p>
          <a:p>
            <a:pPr marL="0" indent="0" algn="ctr">
              <a:spcBef>
                <a:spcPct val="0"/>
              </a:spcBef>
              <a:buFontTx/>
              <a:buNone/>
            </a:pPr>
            <a:r>
              <a:rPr lang="ru-RU" sz="2500" b="1" smtClean="0">
                <a:latin typeface="Times New Roman" pitchFamily="18" charset="0"/>
              </a:rPr>
              <a:t>ч. 4 – 9</a:t>
            </a:r>
            <a:r>
              <a:rPr lang="ru-RU" sz="2500" smtClean="0">
                <a:latin typeface="Times New Roman" pitchFamily="18" charset="0"/>
              </a:rPr>
              <a:t> – ответственность заказчика и поставщика</a:t>
            </a:r>
          </a:p>
          <a:p>
            <a:pPr marL="0" indent="0" algn="ctr">
              <a:spcBef>
                <a:spcPct val="0"/>
              </a:spcBef>
              <a:buFontTx/>
              <a:buNone/>
            </a:pPr>
            <a:r>
              <a:rPr lang="ru-RU" sz="2500" b="1" smtClean="0">
                <a:latin typeface="Times New Roman" pitchFamily="18" charset="0"/>
              </a:rPr>
              <a:t>ч. 11 - 13</a:t>
            </a:r>
            <a:r>
              <a:rPr lang="ru-RU" sz="2500" smtClean="0">
                <a:latin typeface="Times New Roman" pitchFamily="18" charset="0"/>
              </a:rPr>
              <a:t> – типовые условия контрактов, порядок и сроки оплаты и приемки и т.д.</a:t>
            </a:r>
          </a:p>
          <a:p>
            <a:pPr marL="0" indent="0" algn="ctr">
              <a:spcBef>
                <a:spcPct val="0"/>
              </a:spcBef>
              <a:buFontTx/>
              <a:buNone/>
            </a:pPr>
            <a:endParaRPr lang="ru-RU" sz="2500" smtClean="0">
              <a:latin typeface="Times New Roman" pitchFamily="18" charset="0"/>
            </a:endParaRPr>
          </a:p>
          <a:p>
            <a:pPr marL="0" indent="0" algn="ctr">
              <a:spcBef>
                <a:spcPct val="0"/>
              </a:spcBef>
              <a:buFontTx/>
              <a:buNone/>
            </a:pPr>
            <a:r>
              <a:rPr lang="ru-RU" sz="2500" smtClean="0">
                <a:latin typeface="Times New Roman" pitchFamily="18" charset="0"/>
              </a:rPr>
              <a:t>ч. 1 ст. 103 </a:t>
            </a:r>
            <a:r>
              <a:rPr lang="ru-RU" sz="2500" b="1" smtClean="0">
                <a:latin typeface="Times New Roman" pitchFamily="18" charset="0"/>
              </a:rPr>
              <a:t>В реестр контрактов не включается</a:t>
            </a:r>
            <a:r>
              <a:rPr lang="ru-RU" sz="2500" smtClean="0">
                <a:latin typeface="Times New Roman" pitchFamily="18" charset="0"/>
              </a:rPr>
              <a:t> информация о контрактах, заключенных по п. 4 и 5 (</a:t>
            </a:r>
            <a:r>
              <a:rPr lang="ru-RU" sz="2500" b="1" smtClean="0">
                <a:latin typeface="Times New Roman" pitchFamily="18" charset="0"/>
              </a:rPr>
              <a:t>кроме</a:t>
            </a:r>
            <a:r>
              <a:rPr lang="ru-RU" sz="2500" smtClean="0">
                <a:latin typeface="Times New Roman" pitchFamily="18" charset="0"/>
              </a:rPr>
              <a:t> контрактов, заключенных по ч. 12), … ч. 1 ст. 93.</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Заголовок 1"/>
          <p:cNvSpPr>
            <a:spLocks noGrp="1"/>
          </p:cNvSpPr>
          <p:nvPr>
            <p:ph type="title"/>
          </p:nvPr>
        </p:nvSpPr>
        <p:spPr>
          <a:xfrm>
            <a:off x="457200" y="274638"/>
            <a:ext cx="8229600" cy="777875"/>
          </a:xfrm>
        </p:spPr>
        <p:txBody>
          <a:bodyPr/>
          <a:lstStyle/>
          <a:p>
            <a:r>
              <a:rPr lang="ru-RU" smtClean="0">
                <a:latin typeface="Times New Roman" pitchFamily="18" charset="0"/>
              </a:rPr>
              <a:t>Обжалование</a:t>
            </a:r>
          </a:p>
        </p:txBody>
      </p:sp>
      <p:sp>
        <p:nvSpPr>
          <p:cNvPr id="45058" name="Объект 2"/>
          <p:cNvSpPr>
            <a:spLocks noGrp="1"/>
          </p:cNvSpPr>
          <p:nvPr>
            <p:ph idx="1"/>
          </p:nvPr>
        </p:nvSpPr>
        <p:spPr>
          <a:xfrm>
            <a:off x="457200" y="1196975"/>
            <a:ext cx="8229600" cy="4929188"/>
          </a:xfrm>
        </p:spPr>
        <p:txBody>
          <a:bodyPr/>
          <a:lstStyle/>
          <a:p>
            <a:pPr marL="0" indent="0" algn="ctr">
              <a:buFontTx/>
              <a:buNone/>
            </a:pPr>
            <a:r>
              <a:rPr lang="ru-RU" sz="2900" smtClean="0">
                <a:latin typeface="Times New Roman" pitchFamily="18" charset="0"/>
                <a:cs typeface="Times New Roman" pitchFamily="18" charset="0"/>
              </a:rPr>
              <a:t>ч. 1 ст. 105 При проведении конкурентных способов, </a:t>
            </a:r>
            <a:r>
              <a:rPr lang="ru-RU" sz="2900" b="1" smtClean="0">
                <a:latin typeface="Times New Roman" pitchFamily="18" charset="0"/>
                <a:cs typeface="Times New Roman" pitchFamily="18" charset="0"/>
              </a:rPr>
              <a:t>при осуществлении закупки товара у единственного поставщика в электронной форме на сумму, предусмотренную ч. 12 ст. 93</a:t>
            </a:r>
            <a:r>
              <a:rPr lang="ru-RU" sz="2900" smtClean="0">
                <a:latin typeface="Times New Roman" pitchFamily="18" charset="0"/>
                <a:cs typeface="Times New Roman" pitchFamily="18" charset="0"/>
              </a:rPr>
              <a:t>, участник … имеет право обжаловать в судебном порядке или в … контрольный орган в сфере закупок действия (бездействие) субъекта (субъектов) контроля, если такие действия (бездействие) нарушают права и законные интересы участника</a:t>
            </a:r>
            <a:endParaRPr lang="ru-RU" sz="2900" smtClean="0">
              <a:latin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Заголовок 1"/>
          <p:cNvSpPr>
            <a:spLocks noGrp="1"/>
          </p:cNvSpPr>
          <p:nvPr>
            <p:ph type="title"/>
          </p:nvPr>
        </p:nvSpPr>
        <p:spPr>
          <a:xfrm>
            <a:off x="457200" y="274638"/>
            <a:ext cx="8229600" cy="922337"/>
          </a:xfrm>
        </p:spPr>
        <p:txBody>
          <a:bodyPr/>
          <a:lstStyle/>
          <a:p>
            <a:r>
              <a:rPr lang="ru-RU" sz="2800" b="1" smtClean="0"/>
              <a:t>Порядок осуществления закупки в соответствии с ч. 12 ст. 93</a:t>
            </a:r>
            <a:endParaRPr lang="ru-RU" sz="2800" smtClean="0"/>
          </a:p>
        </p:txBody>
      </p:sp>
      <p:sp>
        <p:nvSpPr>
          <p:cNvPr id="47106" name="Объект 2"/>
          <p:cNvSpPr>
            <a:spLocks noGrp="1"/>
          </p:cNvSpPr>
          <p:nvPr>
            <p:ph idx="1"/>
          </p:nvPr>
        </p:nvSpPr>
        <p:spPr>
          <a:xfrm>
            <a:off x="457200" y="1341438"/>
            <a:ext cx="8229600" cy="4784725"/>
          </a:xfrm>
        </p:spPr>
        <p:txBody>
          <a:bodyPr/>
          <a:lstStyle/>
          <a:p>
            <a:r>
              <a:rPr lang="ru-RU" sz="2100" smtClean="0">
                <a:latin typeface="Times New Roman" pitchFamily="18" charset="0"/>
                <a:cs typeface="Times New Roman" pitchFamily="18" charset="0"/>
              </a:rPr>
              <a:t>Участники формирует, подписывает эл. подписью и размещают на ЭлПл </a:t>
            </a:r>
            <a:r>
              <a:rPr lang="ru-RU" sz="2100" b="1" u="sng" smtClean="0">
                <a:latin typeface="Times New Roman" pitchFamily="18" charset="0"/>
                <a:cs typeface="Times New Roman" pitchFamily="18" charset="0"/>
              </a:rPr>
              <a:t>предварительное предложение (ПП) </a:t>
            </a:r>
            <a:r>
              <a:rPr lang="ru-RU" sz="2100" smtClean="0">
                <a:latin typeface="Times New Roman" pitchFamily="18" charset="0"/>
                <a:cs typeface="Times New Roman" pitchFamily="18" charset="0"/>
              </a:rPr>
              <a:t>о поставке товаров</a:t>
            </a:r>
          </a:p>
          <a:p>
            <a:r>
              <a:rPr lang="ru-RU" sz="2100" smtClean="0">
                <a:latin typeface="Times New Roman" pitchFamily="18" charset="0"/>
                <a:cs typeface="Times New Roman" pitchFamily="18" charset="0"/>
              </a:rPr>
              <a:t>Размещение ПП = согласие участника на направление оператором заказчикам предложений о </a:t>
            </a:r>
            <a:r>
              <a:rPr lang="ru-RU" sz="2100" b="1" smtClean="0">
                <a:latin typeface="Times New Roman" pitchFamily="18" charset="0"/>
                <a:cs typeface="Times New Roman" pitchFamily="18" charset="0"/>
              </a:rPr>
              <a:t>поставке товаров, соответствующих извещениям</a:t>
            </a:r>
          </a:p>
          <a:p>
            <a:r>
              <a:rPr lang="ru-RU" sz="2100" smtClean="0">
                <a:latin typeface="Times New Roman" pitchFamily="18" charset="0"/>
                <a:cs typeface="Times New Roman" pitchFamily="18" charset="0"/>
              </a:rPr>
              <a:t>ПП признается заявкой, начиная с его «отправки заказчику» </a:t>
            </a:r>
          </a:p>
          <a:p>
            <a:r>
              <a:rPr lang="ru-RU" sz="2100" smtClean="0">
                <a:latin typeface="Times New Roman" pitchFamily="18" charset="0"/>
                <a:cs typeface="Times New Roman" pitchFamily="18" charset="0"/>
              </a:rPr>
              <a:t>Участник вправе внести в ПП изменения, которые применяются к отношениям, связанным с участием в закупках, извещения о которых размещены в ЕИС </a:t>
            </a:r>
            <a:r>
              <a:rPr lang="ru-RU" sz="2100" b="1" smtClean="0">
                <a:latin typeface="Times New Roman" pitchFamily="18" charset="0"/>
                <a:cs typeface="Times New Roman" pitchFamily="18" charset="0"/>
              </a:rPr>
              <a:t>после размещения</a:t>
            </a:r>
            <a:r>
              <a:rPr lang="ru-RU" sz="2100" smtClean="0">
                <a:latin typeface="Times New Roman" pitchFamily="18" charset="0"/>
                <a:cs typeface="Times New Roman" pitchFamily="18" charset="0"/>
              </a:rPr>
              <a:t> на ЭлПл таких изменений</a:t>
            </a:r>
          </a:p>
          <a:p>
            <a:r>
              <a:rPr lang="ru-RU" sz="2100" smtClean="0">
                <a:latin typeface="Times New Roman" pitchFamily="18" charset="0"/>
                <a:cs typeface="Times New Roman" pitchFamily="18" charset="0"/>
              </a:rPr>
              <a:t>Заказчик формирует с использованием ЕИС, подписывает эл. подписью и размещает в ЕИС извещение + проект контракта + обоснование цены контракта</a:t>
            </a:r>
          </a:p>
          <a:p>
            <a:r>
              <a:rPr lang="ru-RU" sz="2100" smtClean="0">
                <a:latin typeface="Times New Roman" pitchFamily="18" charset="0"/>
                <a:cs typeface="Times New Roman" pitchFamily="18" charset="0"/>
              </a:rPr>
              <a:t>Внесение изменений в извещение </a:t>
            </a:r>
            <a:r>
              <a:rPr lang="ru-RU" sz="2100" b="1" smtClean="0">
                <a:latin typeface="Times New Roman" pitchFamily="18" charset="0"/>
                <a:cs typeface="Times New Roman" pitchFamily="18" charset="0"/>
              </a:rPr>
              <a:t>не допускается</a:t>
            </a:r>
          </a:p>
          <a:p>
            <a:endParaRPr lang="ru-RU" sz="210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title" idx="4294967295"/>
          </p:nvPr>
        </p:nvSpPr>
        <p:spPr>
          <a:xfrm>
            <a:off x="395288" y="404813"/>
            <a:ext cx="8229600" cy="5832475"/>
          </a:xfrm>
        </p:spPr>
        <p:txBody>
          <a:bodyPr anchorCtr="1"/>
          <a:lstStyle/>
          <a:p>
            <a:pPr eaLnBrk="1" hangingPunct="1"/>
            <a:r>
              <a:rPr lang="ru-RU" altLang="en-US" sz="2400" b="1" smtClean="0">
                <a:latin typeface="Times New Roman" pitchFamily="18" charset="0"/>
                <a:sym typeface="Times New Roman" pitchFamily="18" charset="0"/>
              </a:rPr>
              <a:t/>
            </a:r>
            <a:br>
              <a:rPr lang="ru-RU" altLang="en-US" sz="2400" b="1" smtClean="0">
                <a:latin typeface="Times New Roman" pitchFamily="18" charset="0"/>
                <a:sym typeface="Times New Roman" pitchFamily="18" charset="0"/>
              </a:rPr>
            </a:br>
            <a:r>
              <a:rPr lang="ru-RU" altLang="en-US" sz="2400" b="1" smtClean="0">
                <a:latin typeface="Times New Roman" pitchFamily="18" charset="0"/>
                <a:sym typeface="Times New Roman" pitchFamily="18" charset="0"/>
              </a:rPr>
              <a:t/>
            </a:r>
            <a:br>
              <a:rPr lang="ru-RU" altLang="en-US" sz="2400" b="1" smtClean="0">
                <a:latin typeface="Times New Roman" pitchFamily="18" charset="0"/>
                <a:sym typeface="Times New Roman" pitchFamily="18" charset="0"/>
              </a:rPr>
            </a:br>
            <a:endParaRPr lang="ru-RU" sz="2400" smtClean="0">
              <a:solidFill>
                <a:srgbClr val="FF3300"/>
              </a:solidFill>
              <a:latin typeface="Times New Roman" pitchFamily="18" charset="0"/>
            </a:endParaRPr>
          </a:p>
        </p:txBody>
      </p:sp>
      <p:pic>
        <p:nvPicPr>
          <p:cNvPr id="17410" name="Picture 1"/>
          <p:cNvPicPr>
            <a:picLocks noChangeAspect="1" noChangeArrowheads="1"/>
          </p:cNvPicPr>
          <p:nvPr/>
        </p:nvPicPr>
        <p:blipFill>
          <a:blip r:embed="rId2"/>
          <a:srcRect/>
          <a:stretch>
            <a:fillRect/>
          </a:stretch>
        </p:blipFill>
        <p:spPr bwMode="auto">
          <a:xfrm>
            <a:off x="6403975" y="260350"/>
            <a:ext cx="2519363" cy="1368425"/>
          </a:xfrm>
          <a:prstGeom prst="rect">
            <a:avLst/>
          </a:prstGeom>
          <a:noFill/>
          <a:ln w="9525">
            <a:noFill/>
            <a:miter lim="800000"/>
            <a:headEnd/>
            <a:tailEnd/>
          </a:ln>
        </p:spPr>
      </p:pic>
      <p:pic>
        <p:nvPicPr>
          <p:cNvPr id="17411" name="Рисунок 7"/>
          <p:cNvPicPr>
            <a:picLocks noChangeAspect="1"/>
          </p:cNvPicPr>
          <p:nvPr/>
        </p:nvPicPr>
        <p:blipFill>
          <a:blip r:embed="rId3"/>
          <a:srcRect/>
          <a:stretch>
            <a:fillRect/>
          </a:stretch>
        </p:blipFill>
        <p:spPr bwMode="auto">
          <a:xfrm>
            <a:off x="5651500" y="2325688"/>
            <a:ext cx="3271838" cy="2333625"/>
          </a:xfrm>
          <a:prstGeom prst="rect">
            <a:avLst/>
          </a:prstGeom>
          <a:noFill/>
          <a:ln w="9525">
            <a:noFill/>
            <a:miter lim="800000"/>
            <a:headEnd/>
            <a:tailEnd/>
          </a:ln>
        </p:spPr>
      </p:pic>
      <p:pic>
        <p:nvPicPr>
          <p:cNvPr id="17412" name="Рисунок 1"/>
          <p:cNvPicPr>
            <a:picLocks noChangeAspect="1"/>
          </p:cNvPicPr>
          <p:nvPr/>
        </p:nvPicPr>
        <p:blipFill>
          <a:blip r:embed="rId4"/>
          <a:srcRect/>
          <a:stretch>
            <a:fillRect/>
          </a:stretch>
        </p:blipFill>
        <p:spPr bwMode="auto">
          <a:xfrm>
            <a:off x="461963" y="260350"/>
            <a:ext cx="4891087" cy="6192838"/>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Заголовок 1"/>
          <p:cNvSpPr>
            <a:spLocks noGrp="1"/>
          </p:cNvSpPr>
          <p:nvPr>
            <p:ph type="title"/>
          </p:nvPr>
        </p:nvSpPr>
        <p:spPr/>
        <p:txBody>
          <a:bodyPr/>
          <a:lstStyle/>
          <a:p>
            <a:r>
              <a:rPr lang="ru-RU" sz="2800" b="1" smtClean="0">
                <a:latin typeface="Times New Roman" pitchFamily="18" charset="0"/>
                <a:cs typeface="Times New Roman" pitchFamily="18" charset="0"/>
              </a:rPr>
              <a:t>Состав </a:t>
            </a:r>
            <a:r>
              <a:rPr lang="ru-RU" sz="2800" b="1" u="sng" smtClean="0">
                <a:latin typeface="Times New Roman" pitchFamily="18" charset="0"/>
                <a:cs typeface="Times New Roman" pitchFamily="18" charset="0"/>
              </a:rPr>
              <a:t>предварительного предложения</a:t>
            </a:r>
            <a:r>
              <a:rPr lang="ru-RU" sz="2800" b="1" smtClean="0">
                <a:latin typeface="Times New Roman" pitchFamily="18" charset="0"/>
                <a:cs typeface="Times New Roman" pitchFamily="18" charset="0"/>
              </a:rPr>
              <a:t> о поставке товаров, содержащее в отношении </a:t>
            </a:r>
            <a:r>
              <a:rPr lang="ru-RU" sz="2800" b="1" u="sng" smtClean="0">
                <a:latin typeface="Times New Roman" pitchFamily="18" charset="0"/>
                <a:cs typeface="Times New Roman" pitchFamily="18" charset="0"/>
              </a:rPr>
              <a:t>каждого товара</a:t>
            </a:r>
            <a:r>
              <a:rPr lang="ru-RU" sz="2800" b="1" smtClean="0">
                <a:latin typeface="Times New Roman" pitchFamily="18" charset="0"/>
                <a:cs typeface="Times New Roman" pitchFamily="18" charset="0"/>
              </a:rPr>
              <a:t>:</a:t>
            </a:r>
          </a:p>
        </p:txBody>
      </p:sp>
      <p:sp>
        <p:nvSpPr>
          <p:cNvPr id="48130" name="Объект 2"/>
          <p:cNvSpPr>
            <a:spLocks noGrp="1"/>
          </p:cNvSpPr>
          <p:nvPr>
            <p:ph idx="1"/>
          </p:nvPr>
        </p:nvSpPr>
        <p:spPr>
          <a:xfrm>
            <a:off x="457200" y="1417638"/>
            <a:ext cx="8229600" cy="4708525"/>
          </a:xfrm>
        </p:spPr>
        <p:txBody>
          <a:bodyPr/>
          <a:lstStyle/>
          <a:p>
            <a:pPr marL="0" indent="269875">
              <a:buFontTx/>
              <a:buNone/>
            </a:pPr>
            <a:r>
              <a:rPr lang="ru-RU" sz="2400" smtClean="0">
                <a:latin typeface="Times New Roman" pitchFamily="18" charset="0"/>
                <a:cs typeface="Times New Roman" pitchFamily="18" charset="0"/>
              </a:rPr>
              <a:t>а) </a:t>
            </a:r>
            <a:r>
              <a:rPr lang="ru-RU" sz="2400" b="1" smtClean="0">
                <a:latin typeface="Times New Roman" pitchFamily="18" charset="0"/>
                <a:cs typeface="Times New Roman" pitchFamily="18" charset="0"/>
              </a:rPr>
              <a:t>наименование товара</a:t>
            </a:r>
            <a:r>
              <a:rPr lang="ru-RU" sz="2400" smtClean="0">
                <a:latin typeface="Times New Roman" pitchFamily="18" charset="0"/>
                <a:cs typeface="Times New Roman" pitchFamily="18" charset="0"/>
              </a:rPr>
              <a:t> и его характеристики с использованием К(Т,Р,У);</a:t>
            </a:r>
          </a:p>
          <a:p>
            <a:pPr marL="0" indent="269875">
              <a:buFontTx/>
              <a:buNone/>
            </a:pPr>
            <a:r>
              <a:rPr lang="ru-RU" sz="2400" smtClean="0">
                <a:latin typeface="Times New Roman" pitchFamily="18" charset="0"/>
                <a:cs typeface="Times New Roman" pitchFamily="18" charset="0"/>
              </a:rPr>
              <a:t>б) </a:t>
            </a:r>
            <a:r>
              <a:rPr lang="ru-RU" sz="2400" b="1" smtClean="0">
                <a:latin typeface="Times New Roman" pitchFamily="18" charset="0"/>
                <a:cs typeface="Times New Roman" pitchFamily="18" charset="0"/>
              </a:rPr>
              <a:t>товарный знак</a:t>
            </a:r>
            <a:r>
              <a:rPr lang="ru-RU" sz="2400" smtClean="0">
                <a:latin typeface="Times New Roman" pitchFamily="18" charset="0"/>
                <a:cs typeface="Times New Roman" pitchFamily="18" charset="0"/>
              </a:rPr>
              <a:t> (при наличии);</a:t>
            </a:r>
          </a:p>
          <a:p>
            <a:pPr marL="0" indent="269875" algn="just" eaLnBrk="1" hangingPunct="1">
              <a:buFontTx/>
              <a:buNone/>
            </a:pPr>
            <a:endParaRPr lang="ru-RU" sz="2400" b="1" smtClean="0">
              <a:latin typeface="Times New Roman" pitchFamily="18" charset="0"/>
              <a:cs typeface="Times New Roman" pitchFamily="18" charset="0"/>
            </a:endParaRPr>
          </a:p>
          <a:p>
            <a:pPr marL="0" indent="269875" algn="just" eaLnBrk="1" hangingPunct="1">
              <a:buFontTx/>
              <a:buNone/>
            </a:pPr>
            <a:r>
              <a:rPr lang="ru-RU" sz="2200" b="1" smtClean="0">
                <a:latin typeface="Times New Roman" pitchFamily="18" charset="0"/>
                <a:cs typeface="Times New Roman" pitchFamily="18" charset="0"/>
              </a:rPr>
              <a:t>Товарный знак - </a:t>
            </a:r>
            <a:r>
              <a:rPr lang="ru-RU" sz="2200" smtClean="0">
                <a:latin typeface="Times New Roman" pitchFamily="18" charset="0"/>
                <a:cs typeface="Times New Roman" pitchFamily="18" charset="0"/>
              </a:rPr>
              <a:t>обозначение, служащее для индивидуализации товаров ЮЛ или ИП. На товарный знак признается исключительное право, удостоверяемое свидетельством (ст. 1477) </a:t>
            </a:r>
          </a:p>
          <a:p>
            <a:pPr marL="0" indent="269875" algn="just" eaLnBrk="1" hangingPunct="1">
              <a:buFontTx/>
              <a:buNone/>
            </a:pPr>
            <a:r>
              <a:rPr lang="ru-RU" sz="2200" smtClean="0">
                <a:latin typeface="Times New Roman" pitchFamily="18" charset="0"/>
                <a:cs typeface="Times New Roman" pitchFamily="18" charset="0"/>
              </a:rPr>
              <a:t>В качестве товарных знаков могут быть зарегистрированы  словесные, изобразительные, объемные и другие обозначения или их комбинации. Товарный знак может быть зарегистрирован в любом цвете или цветовом сочетании (ст. 1482)</a:t>
            </a:r>
          </a:p>
          <a:p>
            <a:pPr marL="0" indent="269875"/>
            <a:endParaRPr lang="ru-RU" sz="220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Дата 3"/>
          <p:cNvSpPr txBox="1">
            <a:spLocks noGrp="1"/>
          </p:cNvSpPr>
          <p:nvPr/>
        </p:nvSpPr>
        <p:spPr bwMode="auto">
          <a:xfrm>
            <a:off x="457200" y="6245225"/>
            <a:ext cx="2133600" cy="476250"/>
          </a:xfrm>
          <a:prstGeom prst="rect">
            <a:avLst/>
          </a:prstGeom>
          <a:noFill/>
          <a:ln w="9525">
            <a:noFill/>
            <a:miter lim="800000"/>
            <a:headEnd/>
            <a:tailEnd/>
          </a:ln>
        </p:spPr>
        <p:txBody>
          <a:bodyPr/>
          <a:lstStyle/>
          <a:p>
            <a:fld id="{189686D0-D2DF-4CEF-A882-F0B05024916A}" type="datetime1">
              <a:rPr lang="en-US" altLang="zh-CN" sz="1400"/>
              <a:pPr/>
              <a:t>8/27/2023</a:t>
            </a:fld>
            <a:endParaRPr lang="ru-RU" altLang="zh-CN"/>
          </a:p>
        </p:txBody>
      </p:sp>
      <p:pic>
        <p:nvPicPr>
          <p:cNvPr id="87043" name="Picture 2"/>
          <p:cNvPicPr>
            <a:picLocks noGrp="1" noChangeAspect="1" noChangeArrowheads="1"/>
          </p:cNvPicPr>
          <p:nvPr>
            <p:ph idx="4294967295"/>
          </p:nvPr>
        </p:nvPicPr>
        <p:blipFill>
          <a:blip r:embed="rId2"/>
          <a:srcRect/>
          <a:stretch>
            <a:fillRect/>
          </a:stretch>
        </p:blipFill>
        <p:spPr>
          <a:xfrm>
            <a:off x="1042988" y="549275"/>
            <a:ext cx="6840537" cy="5576888"/>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Заголовок 1"/>
          <p:cNvSpPr>
            <a:spLocks noGrp="1"/>
          </p:cNvSpPr>
          <p:nvPr>
            <p:ph type="title" idx="4294967295"/>
          </p:nvPr>
        </p:nvSpPr>
        <p:spPr>
          <a:xfrm>
            <a:off x="457200" y="274638"/>
            <a:ext cx="8229600" cy="922337"/>
          </a:xfrm>
        </p:spPr>
        <p:txBody>
          <a:bodyPr/>
          <a:lstStyle/>
          <a:p>
            <a:r>
              <a:rPr lang="ru-RU" sz="3200" smtClean="0">
                <a:latin typeface="Times New Roman" pitchFamily="18" charset="0"/>
                <a:cs typeface="Times New Roman" pitchFamily="18" charset="0"/>
              </a:rPr>
              <a:t>Состав </a:t>
            </a:r>
            <a:r>
              <a:rPr lang="ru-RU" sz="3200" b="1" u="sng" smtClean="0">
                <a:latin typeface="Times New Roman" pitchFamily="18" charset="0"/>
                <a:cs typeface="Times New Roman" pitchFamily="18" charset="0"/>
              </a:rPr>
              <a:t>предварительного предложения </a:t>
            </a:r>
            <a:endParaRPr lang="ru-RU" sz="3200" smtClean="0">
              <a:latin typeface="Times New Roman" pitchFamily="18" charset="0"/>
              <a:cs typeface="Times New Roman" pitchFamily="18" charset="0"/>
            </a:endParaRPr>
          </a:p>
        </p:txBody>
      </p:sp>
      <p:sp>
        <p:nvSpPr>
          <p:cNvPr id="86019" name="Объект 2"/>
          <p:cNvSpPr>
            <a:spLocks noGrp="1"/>
          </p:cNvSpPr>
          <p:nvPr>
            <p:ph idx="4294967295"/>
          </p:nvPr>
        </p:nvSpPr>
        <p:spPr>
          <a:xfrm>
            <a:off x="468313" y="1125538"/>
            <a:ext cx="8229600" cy="4708525"/>
          </a:xfrm>
        </p:spPr>
        <p:txBody>
          <a:bodyPr/>
          <a:lstStyle/>
          <a:p>
            <a:pPr marL="0" indent="269875">
              <a:buFontTx/>
              <a:buNone/>
            </a:pPr>
            <a:r>
              <a:rPr lang="ru-RU" sz="2100" smtClean="0">
                <a:latin typeface="Times New Roman" pitchFamily="18" charset="0"/>
                <a:cs typeface="Times New Roman" pitchFamily="18" charset="0"/>
              </a:rPr>
              <a:t>в) наименование страны происхождения товара;</a:t>
            </a:r>
          </a:p>
          <a:p>
            <a:pPr marL="0" indent="269875">
              <a:buFontTx/>
              <a:buNone/>
            </a:pPr>
            <a:r>
              <a:rPr lang="ru-RU" sz="2100" smtClean="0">
                <a:latin typeface="Times New Roman" pitchFamily="18" charset="0"/>
                <a:cs typeface="Times New Roman" pitchFamily="18" charset="0"/>
              </a:rPr>
              <a:t>г) документ (или его копия), подтверждающий страну происхождения товара (</a:t>
            </a:r>
            <a:r>
              <a:rPr lang="ru-RU" sz="2100" b="1" smtClean="0">
                <a:latin typeface="Times New Roman" pitchFamily="18" charset="0"/>
                <a:cs typeface="Times New Roman" pitchFamily="18" charset="0"/>
              </a:rPr>
              <a:t>если предусмотрено «национальным режимом»</a:t>
            </a:r>
            <a:r>
              <a:rPr lang="ru-RU" sz="2100" smtClean="0">
                <a:latin typeface="Times New Roman" pitchFamily="18" charset="0"/>
                <a:cs typeface="Times New Roman" pitchFamily="18" charset="0"/>
              </a:rPr>
              <a:t>). </a:t>
            </a:r>
          </a:p>
          <a:p>
            <a:pPr marL="0" indent="269875">
              <a:buFontTx/>
              <a:buNone/>
            </a:pPr>
            <a:r>
              <a:rPr lang="ru-RU" sz="2100" b="1" smtClean="0">
                <a:latin typeface="Times New Roman" pitchFamily="18" charset="0"/>
                <a:cs typeface="Times New Roman" pitchFamily="18" charset="0"/>
              </a:rPr>
              <a:t>!!! </a:t>
            </a:r>
            <a:r>
              <a:rPr lang="ru-RU" sz="2100" smtClean="0">
                <a:latin typeface="Times New Roman" pitchFamily="18" charset="0"/>
                <a:cs typeface="Times New Roman" pitchFamily="18" charset="0"/>
              </a:rPr>
              <a:t>Если документа (его копии) нет, то товар = «иностранному» товару;</a:t>
            </a:r>
          </a:p>
          <a:p>
            <a:pPr marL="0" indent="269875">
              <a:buFontTx/>
              <a:buNone/>
            </a:pPr>
            <a:r>
              <a:rPr lang="ru-RU" sz="2100" smtClean="0">
                <a:latin typeface="Times New Roman" pitchFamily="18" charset="0"/>
                <a:cs typeface="Times New Roman" pitchFamily="18" charset="0"/>
              </a:rPr>
              <a:t>д) единица измерения товара по общероссийскому классификатору (ОКЕИ);</a:t>
            </a:r>
          </a:p>
          <a:p>
            <a:pPr marL="0" indent="269875">
              <a:buFontTx/>
              <a:buNone/>
            </a:pPr>
            <a:r>
              <a:rPr lang="ru-RU" sz="2100" smtClean="0">
                <a:latin typeface="Times New Roman" pitchFamily="18" charset="0"/>
                <a:cs typeface="Times New Roman" pitchFamily="18" charset="0"/>
              </a:rPr>
              <a:t>е) цена (цены) единицы товара с учетом стоимости доставки, налогов, сборов и иных обязательных платежей, предусмотренных п/п "ж" и "з" количества товара, предлагаемого участником к поставкам, и </a:t>
            </a:r>
            <a:r>
              <a:rPr lang="ru-RU" sz="2100" b="1" smtClean="0">
                <a:latin typeface="Times New Roman" pitchFamily="18" charset="0"/>
                <a:cs typeface="Times New Roman" pitchFamily="18" charset="0"/>
              </a:rPr>
              <a:t>субъекта (субъектов) РФ, мун. района (-ов), мун. округа (-ов) или гор. округа (-ов), в пределах территории которого (-ых) участник предлагает товар</a:t>
            </a:r>
            <a:r>
              <a:rPr lang="ru-RU" sz="2100" smtClean="0">
                <a:latin typeface="Times New Roman" pitchFamily="18" charset="0"/>
                <a:cs typeface="Times New Roman" pitchFamily="18" charset="0"/>
              </a:rPr>
              <a:t>;</a:t>
            </a:r>
            <a:endParaRPr lang="ru-RU" sz="2100" smtClean="0">
              <a:latin typeface="Times New Roman" pitchFamily="18" charset="0"/>
            </a:endParaRPr>
          </a:p>
          <a:p>
            <a:pPr marL="0" indent="269875"/>
            <a:endParaRPr lang="ru-RU" sz="2100" smtClean="0">
              <a:latin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idx="4294967295"/>
          </p:nvPr>
        </p:nvSpPr>
        <p:spPr>
          <a:xfrm>
            <a:off x="457200" y="274638"/>
            <a:ext cx="8229600" cy="633412"/>
          </a:xfrm>
        </p:spPr>
        <p:txBody>
          <a:bodyPr/>
          <a:lstStyle/>
          <a:p>
            <a:pPr algn="l" eaLnBrk="1" hangingPunct="1"/>
            <a:r>
              <a:rPr lang="ru-RU" sz="4000" smtClean="0"/>
              <a:t>«Национальный» режим</a:t>
            </a:r>
          </a:p>
        </p:txBody>
      </p:sp>
      <p:sp>
        <p:nvSpPr>
          <p:cNvPr id="88067" name="Rectangle 3"/>
          <p:cNvSpPr>
            <a:spLocks noGrp="1" noChangeArrowheads="1"/>
          </p:cNvSpPr>
          <p:nvPr>
            <p:ph type="body" idx="4294967295"/>
          </p:nvPr>
        </p:nvSpPr>
        <p:spPr>
          <a:xfrm>
            <a:off x="457200" y="1052513"/>
            <a:ext cx="8229600" cy="5073650"/>
          </a:xfrm>
        </p:spPr>
        <p:txBody>
          <a:bodyPr/>
          <a:lstStyle/>
          <a:p>
            <a:pPr eaLnBrk="1" hangingPunct="1">
              <a:lnSpc>
                <a:spcPct val="80000"/>
              </a:lnSpc>
              <a:buFontTx/>
              <a:buNone/>
            </a:pPr>
            <a:endParaRPr lang="ru-RU" sz="2000" b="1" smtClean="0">
              <a:latin typeface="Times New Roman" pitchFamily="18" charset="0"/>
            </a:endParaRPr>
          </a:p>
          <a:p>
            <a:pPr eaLnBrk="1" hangingPunct="1">
              <a:lnSpc>
                <a:spcPct val="80000"/>
              </a:lnSpc>
              <a:buFontTx/>
              <a:buNone/>
            </a:pPr>
            <a:r>
              <a:rPr lang="ru-RU" sz="2000" b="1" smtClean="0">
                <a:latin typeface="Times New Roman" pitchFamily="18" charset="0"/>
              </a:rPr>
              <a:t>ЗАПРЕТ</a:t>
            </a:r>
            <a:r>
              <a:rPr lang="ru-RU" sz="2000" smtClean="0">
                <a:latin typeface="Times New Roman" pitchFamily="18" charset="0"/>
              </a:rPr>
              <a:t> на допуск «иностранных» товаров (кроме ЕАЭС)</a:t>
            </a:r>
          </a:p>
          <a:p>
            <a:pPr eaLnBrk="1" hangingPunct="1">
              <a:lnSpc>
                <a:spcPct val="80000"/>
              </a:lnSpc>
            </a:pPr>
            <a:r>
              <a:rPr lang="ru-RU" sz="2000" b="1" smtClean="0">
                <a:latin typeface="Times New Roman" pitchFamily="18" charset="0"/>
              </a:rPr>
              <a:t>616-ПП</a:t>
            </a:r>
            <a:r>
              <a:rPr lang="ru-RU" sz="2000" smtClean="0">
                <a:latin typeface="Times New Roman" pitchFamily="18" charset="0"/>
              </a:rPr>
              <a:t> от 30.04.20 (промышленные товары) …</a:t>
            </a:r>
          </a:p>
          <a:p>
            <a:pPr eaLnBrk="1" hangingPunct="1">
              <a:lnSpc>
                <a:spcPct val="80000"/>
              </a:lnSpc>
              <a:buFontTx/>
              <a:buNone/>
            </a:pPr>
            <a:endParaRPr lang="ru-RU" sz="2000" b="1" smtClean="0">
              <a:latin typeface="Times New Roman" pitchFamily="18" charset="0"/>
            </a:endParaRPr>
          </a:p>
          <a:p>
            <a:pPr eaLnBrk="1" hangingPunct="1">
              <a:lnSpc>
                <a:spcPct val="80000"/>
              </a:lnSpc>
              <a:buFontTx/>
              <a:buNone/>
            </a:pPr>
            <a:r>
              <a:rPr lang="ru-RU" sz="2000" b="1" smtClean="0">
                <a:latin typeface="Times New Roman" pitchFamily="18" charset="0"/>
              </a:rPr>
              <a:t>УСЛОВИЯ ДОПУСКА</a:t>
            </a:r>
            <a:r>
              <a:rPr lang="ru-RU" sz="2000" smtClean="0">
                <a:latin typeface="Times New Roman" pitchFamily="18" charset="0"/>
              </a:rPr>
              <a:t> иностранных товаров (кроме ЕАЭС)</a:t>
            </a:r>
          </a:p>
          <a:p>
            <a:pPr eaLnBrk="1" hangingPunct="1">
              <a:lnSpc>
                <a:spcPct val="80000"/>
              </a:lnSpc>
            </a:pPr>
            <a:r>
              <a:rPr lang="ru-RU" sz="2000" b="1" smtClean="0">
                <a:latin typeface="Times New Roman" pitchFamily="18" charset="0"/>
              </a:rPr>
              <a:t>126н</a:t>
            </a:r>
            <a:r>
              <a:rPr lang="ru-RU" sz="2000" smtClean="0">
                <a:latin typeface="Times New Roman" pitchFamily="18" charset="0"/>
              </a:rPr>
              <a:t> приказ Минфина РФ от 04.06.18 - преимущества в отношении цены по перечню</a:t>
            </a:r>
          </a:p>
          <a:p>
            <a:pPr eaLnBrk="1" hangingPunct="1">
              <a:lnSpc>
                <a:spcPct val="80000"/>
              </a:lnSpc>
            </a:pPr>
            <a:endParaRPr lang="ru-RU" sz="2000" smtClean="0">
              <a:latin typeface="Times New Roman" pitchFamily="18" charset="0"/>
            </a:endParaRPr>
          </a:p>
          <a:p>
            <a:pPr eaLnBrk="1" hangingPunct="1">
              <a:lnSpc>
                <a:spcPct val="80000"/>
              </a:lnSpc>
              <a:buFontTx/>
              <a:buNone/>
            </a:pPr>
            <a:r>
              <a:rPr lang="ru-RU" sz="2000" b="1" smtClean="0">
                <a:latin typeface="Times New Roman" pitchFamily="18" charset="0"/>
              </a:rPr>
              <a:t>ОГРАНИЧЕНИЕ</a:t>
            </a:r>
            <a:r>
              <a:rPr lang="ru-RU" sz="2000" smtClean="0">
                <a:latin typeface="Times New Roman" pitchFamily="18" charset="0"/>
              </a:rPr>
              <a:t> допуска «иностранных» товаров (кроме ЕврАзЭС)</a:t>
            </a:r>
          </a:p>
          <a:p>
            <a:pPr eaLnBrk="1" hangingPunct="1">
              <a:lnSpc>
                <a:spcPct val="80000"/>
              </a:lnSpc>
            </a:pPr>
            <a:r>
              <a:rPr lang="ru-RU" sz="2000" b="1" smtClean="0">
                <a:latin typeface="Times New Roman" pitchFamily="18" charset="0"/>
              </a:rPr>
              <a:t>617-ПП</a:t>
            </a:r>
            <a:r>
              <a:rPr lang="ru-RU" sz="2000" smtClean="0">
                <a:latin typeface="Times New Roman" pitchFamily="18" charset="0"/>
              </a:rPr>
              <a:t> от 30.04.20 (промышленные товары) </a:t>
            </a:r>
          </a:p>
          <a:p>
            <a:pPr eaLnBrk="1" hangingPunct="1">
              <a:lnSpc>
                <a:spcPct val="80000"/>
              </a:lnSpc>
            </a:pPr>
            <a:r>
              <a:rPr lang="ru-RU" sz="2000" smtClean="0">
                <a:latin typeface="Times New Roman" pitchFamily="18" charset="0"/>
              </a:rPr>
              <a:t>102-ПП от 05.02.15 (медицинские изделия) </a:t>
            </a:r>
          </a:p>
          <a:p>
            <a:pPr eaLnBrk="1" hangingPunct="1">
              <a:lnSpc>
                <a:spcPct val="80000"/>
              </a:lnSpc>
            </a:pPr>
            <a:r>
              <a:rPr lang="ru-RU" sz="2000" smtClean="0">
                <a:latin typeface="Times New Roman" pitchFamily="18" charset="0"/>
              </a:rPr>
              <a:t>878-ПП от 10.07.19 (радиоэлектронная продукция) …</a:t>
            </a:r>
          </a:p>
          <a:p>
            <a:pPr eaLnBrk="1" hangingPunct="1">
              <a:lnSpc>
                <a:spcPct val="80000"/>
              </a:lnSpc>
            </a:pPr>
            <a:endParaRPr lang="ru-RU" sz="2000" smtClean="0">
              <a:latin typeface="Times New Roman" pitchFamily="18" charset="0"/>
            </a:endParaRPr>
          </a:p>
          <a:p>
            <a:pPr eaLnBrk="1" hangingPunct="1">
              <a:lnSpc>
                <a:spcPct val="80000"/>
              </a:lnSpc>
            </a:pPr>
            <a:r>
              <a:rPr lang="ru-RU" sz="2000" b="1" smtClean="0">
                <a:latin typeface="Times New Roman" pitchFamily="18" charset="0"/>
              </a:rPr>
              <a:t>+ 2014-ПП </a:t>
            </a:r>
            <a:r>
              <a:rPr lang="ru-RU" sz="2000" smtClean="0">
                <a:latin typeface="Times New Roman" pitchFamily="18" charset="0"/>
              </a:rPr>
              <a:t>от 02.12.20 г. (перечень квотируемых товаров, требования к содержанию и форме отчета, требования к обоснованию невозможности достижения заказчиком квоты, положение об оценке Минпромторгом результатов отчета заказчика) …</a:t>
            </a:r>
          </a:p>
        </p:txBody>
      </p:sp>
      <p:pic>
        <p:nvPicPr>
          <p:cNvPr id="88068" name="Picture 1"/>
          <p:cNvPicPr>
            <a:picLocks noChangeAspect="1" noChangeArrowheads="1"/>
          </p:cNvPicPr>
          <p:nvPr/>
        </p:nvPicPr>
        <p:blipFill>
          <a:blip r:embed="rId2"/>
          <a:srcRect/>
          <a:stretch>
            <a:fillRect/>
          </a:stretch>
        </p:blipFill>
        <p:spPr bwMode="auto">
          <a:xfrm>
            <a:off x="6732588" y="223838"/>
            <a:ext cx="2159000" cy="126047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Заголовок 1"/>
          <p:cNvSpPr>
            <a:spLocks noGrp="1"/>
          </p:cNvSpPr>
          <p:nvPr>
            <p:ph type="title"/>
          </p:nvPr>
        </p:nvSpPr>
        <p:spPr>
          <a:xfrm>
            <a:off x="457200" y="274638"/>
            <a:ext cx="8229600" cy="922337"/>
          </a:xfrm>
        </p:spPr>
        <p:txBody>
          <a:bodyPr/>
          <a:lstStyle/>
          <a:p>
            <a:r>
              <a:rPr lang="ru-RU" sz="3200" smtClean="0">
                <a:latin typeface="Times New Roman" pitchFamily="18" charset="0"/>
                <a:cs typeface="Times New Roman" pitchFamily="18" charset="0"/>
              </a:rPr>
              <a:t>Состав </a:t>
            </a:r>
            <a:r>
              <a:rPr lang="ru-RU" sz="3200" b="1" u="sng" smtClean="0">
                <a:latin typeface="Times New Roman" pitchFamily="18" charset="0"/>
                <a:cs typeface="Times New Roman" pitchFamily="18" charset="0"/>
              </a:rPr>
              <a:t>предварительного предложения</a:t>
            </a:r>
            <a:r>
              <a:rPr lang="ru-RU" sz="3200" smtClean="0">
                <a:latin typeface="Times New Roman" pitchFamily="18" charset="0"/>
                <a:cs typeface="Times New Roman" pitchFamily="18" charset="0"/>
              </a:rPr>
              <a:t> </a:t>
            </a:r>
          </a:p>
        </p:txBody>
      </p:sp>
      <p:sp>
        <p:nvSpPr>
          <p:cNvPr id="50178" name="Объект 2"/>
          <p:cNvSpPr>
            <a:spLocks noGrp="1"/>
          </p:cNvSpPr>
          <p:nvPr>
            <p:ph idx="1"/>
          </p:nvPr>
        </p:nvSpPr>
        <p:spPr>
          <a:xfrm>
            <a:off x="468313" y="1125538"/>
            <a:ext cx="8229600" cy="4708525"/>
          </a:xfrm>
        </p:spPr>
        <p:txBody>
          <a:bodyPr/>
          <a:lstStyle/>
          <a:p>
            <a:pPr marL="0" indent="177800">
              <a:buFontTx/>
              <a:buNone/>
            </a:pPr>
            <a:r>
              <a:rPr lang="ru-RU" sz="2100" smtClean="0">
                <a:latin typeface="Times New Roman" pitchFamily="18" charset="0"/>
                <a:cs typeface="Times New Roman" pitchFamily="18" charset="0"/>
              </a:rPr>
              <a:t>ж) мин. и (или) макс. количество товара, предлагаемое участником. Такое количество может быть указано с учетом предусмотренных п/п «з» субъекта (-ов) РФ, мун. района (-ов), мун. или гор. округа (-ов), в пределах территории которого (-ых) участник предлагает товар;</a:t>
            </a:r>
          </a:p>
          <a:p>
            <a:pPr marL="0" indent="177800">
              <a:buFontTx/>
              <a:buNone/>
            </a:pPr>
            <a:r>
              <a:rPr lang="ru-RU" sz="2100" smtClean="0">
                <a:latin typeface="Times New Roman" pitchFamily="18" charset="0"/>
                <a:cs typeface="Times New Roman" pitchFamily="18" charset="0"/>
              </a:rPr>
              <a:t>з) наименование субъекта (-ов) РФ, мун. района (-ов), мун. или гор. округа (-ов) по общероссийскому классификатору, в пределах территории которого (-ых) участник предлагает товар;</a:t>
            </a:r>
          </a:p>
          <a:p>
            <a:pPr marL="0" indent="177800">
              <a:buFontTx/>
              <a:buNone/>
            </a:pPr>
            <a:r>
              <a:rPr lang="ru-RU" sz="2100" smtClean="0">
                <a:latin typeface="Times New Roman" pitchFamily="18" charset="0"/>
              </a:rPr>
              <a:t>и) срок действия ПП (не может составлять более 1 месяца с даты размещения на ЭлПл). Участник вправе продлить срок действия ПП или отозвать его в любой момент до направления оператором заявки заказчику;</a:t>
            </a:r>
          </a:p>
          <a:p>
            <a:pPr marL="0" indent="177800">
              <a:buFontTx/>
              <a:buNone/>
            </a:pPr>
            <a:r>
              <a:rPr lang="ru-RU" sz="2100" smtClean="0">
                <a:latin typeface="Times New Roman" pitchFamily="18" charset="0"/>
              </a:rPr>
              <a:t>н) документы, подтверждающие соответствие участника требованиям по п. 1 ч. 1 ст. 31, доп. требованиям по с ч. 2 и 2.1 (при наличии) ст. 31;</a:t>
            </a:r>
          </a:p>
          <a:p>
            <a:pPr marL="0" indent="177800"/>
            <a:endParaRPr lang="ru-RU" sz="2100" smtClean="0">
              <a:latin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Заголовок 1"/>
          <p:cNvSpPr>
            <a:spLocks noGrp="1"/>
          </p:cNvSpPr>
          <p:nvPr>
            <p:ph type="title"/>
          </p:nvPr>
        </p:nvSpPr>
        <p:spPr>
          <a:xfrm>
            <a:off x="457200" y="274638"/>
            <a:ext cx="8229600" cy="777875"/>
          </a:xfrm>
        </p:spPr>
        <p:txBody>
          <a:bodyPr/>
          <a:lstStyle/>
          <a:p>
            <a:r>
              <a:rPr lang="ru-RU" sz="2800" b="1" smtClean="0">
                <a:latin typeface="Times New Roman" pitchFamily="18" charset="0"/>
                <a:cs typeface="Times New Roman" pitchFamily="18" charset="0"/>
              </a:rPr>
              <a:t>Статья 31. Требования к участникам закупки</a:t>
            </a:r>
            <a:endParaRPr lang="ru-RU" sz="2800" smtClean="0">
              <a:latin typeface="Times New Roman" pitchFamily="18" charset="0"/>
              <a:cs typeface="Times New Roman" pitchFamily="18" charset="0"/>
            </a:endParaRPr>
          </a:p>
        </p:txBody>
      </p:sp>
      <p:sp>
        <p:nvSpPr>
          <p:cNvPr id="51202" name="Объект 2"/>
          <p:cNvSpPr>
            <a:spLocks noGrp="1"/>
          </p:cNvSpPr>
          <p:nvPr>
            <p:ph idx="1"/>
          </p:nvPr>
        </p:nvSpPr>
        <p:spPr>
          <a:xfrm>
            <a:off x="457200" y="1052513"/>
            <a:ext cx="8229600" cy="5073650"/>
          </a:xfrm>
        </p:spPr>
        <p:txBody>
          <a:bodyPr/>
          <a:lstStyle/>
          <a:p>
            <a:pPr marL="0" indent="0">
              <a:buFontTx/>
              <a:buNone/>
            </a:pPr>
            <a:r>
              <a:rPr lang="ru-RU" sz="1800" smtClean="0">
                <a:latin typeface="Times New Roman" pitchFamily="18" charset="0"/>
              </a:rPr>
              <a:t>1) соответствие требованиям, установленным в соответствии с законодательством РФ к лицам, осуществляющим поставку товара … , являющихся объектом закупки;</a:t>
            </a:r>
          </a:p>
          <a:p>
            <a:pPr marL="0" indent="0">
              <a:buFontTx/>
              <a:buNone/>
            </a:pPr>
            <a:r>
              <a:rPr lang="ru-RU" sz="1800" smtClean="0">
                <a:latin typeface="Times New Roman" pitchFamily="18" charset="0"/>
              </a:rPr>
              <a:t>2. Правительство РФ вправе устанавливать к участникам закупок отдельных видов товаров …, участникам отдельных видов закупок дополнительные требования, в т.ч. к наличию:</a:t>
            </a:r>
          </a:p>
          <a:p>
            <a:pPr marL="0" indent="0">
              <a:buFontTx/>
              <a:buNone/>
            </a:pPr>
            <a:r>
              <a:rPr lang="ru-RU" sz="1800" smtClean="0">
                <a:latin typeface="Times New Roman" pitchFamily="18" charset="0"/>
              </a:rPr>
              <a:t>1) финансовых ресурсов для исполнения контракта;</a:t>
            </a:r>
          </a:p>
          <a:p>
            <a:pPr marL="0" indent="0">
              <a:buFontTx/>
              <a:buNone/>
            </a:pPr>
            <a:r>
              <a:rPr lang="ru-RU" sz="1800" smtClean="0">
                <a:latin typeface="Times New Roman" pitchFamily="18" charset="0"/>
              </a:rPr>
              <a:t>2) на праве собственности или ином законном основании оборудования и других материальных ресурсов для исполнения контракта;</a:t>
            </a:r>
          </a:p>
          <a:p>
            <a:pPr marL="0" indent="0">
              <a:buFontTx/>
              <a:buNone/>
            </a:pPr>
            <a:r>
              <a:rPr lang="ru-RU" sz="1800" smtClean="0">
                <a:latin typeface="Times New Roman" pitchFamily="18" charset="0"/>
              </a:rPr>
              <a:t>3) опыта работы, связанного с предметом контракта, и деловой репутации;</a:t>
            </a:r>
          </a:p>
          <a:p>
            <a:pPr marL="0" indent="0">
              <a:buFontTx/>
              <a:buNone/>
            </a:pPr>
            <a:r>
              <a:rPr lang="ru-RU" sz="1800" smtClean="0">
                <a:latin typeface="Times New Roman" pitchFamily="18" charset="0"/>
              </a:rPr>
              <a:t>4) необходимого количества специалистов и иных работников определенного уровня квалификации.</a:t>
            </a:r>
          </a:p>
          <a:p>
            <a:pPr marL="0" indent="0" algn="ctr">
              <a:buFontTx/>
              <a:buNone/>
            </a:pPr>
            <a:endParaRPr lang="ru-RU" sz="1800" b="1" u="sng" smtClean="0">
              <a:latin typeface="Times New Roman" pitchFamily="18" charset="0"/>
            </a:endParaRPr>
          </a:p>
          <a:p>
            <a:pPr marL="0" indent="0" algn="ctr">
              <a:buFontTx/>
              <a:buNone/>
            </a:pPr>
            <a:r>
              <a:rPr lang="ru-RU" sz="1800" b="1" u="sng" smtClean="0">
                <a:latin typeface="Times New Roman" pitchFamily="18" charset="0"/>
              </a:rPr>
              <a:t>Постановление Правительства РФ от 29.12.21 г. №2571 «О требованиях к участникам закупки товаров, работ, услуг для обеспечения государственных и муниципальных нужд»</a:t>
            </a:r>
            <a:endParaRPr lang="ru-RU" sz="1800" smtClean="0">
              <a:latin typeface="Times New Roman" pitchFamily="18" charset="0"/>
            </a:endParaRPr>
          </a:p>
          <a:p>
            <a:pPr marL="0" indent="0"/>
            <a:endParaRPr lang="ru-RU"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Заголовок 1"/>
          <p:cNvSpPr>
            <a:spLocks noGrp="1"/>
          </p:cNvSpPr>
          <p:nvPr>
            <p:ph type="title"/>
          </p:nvPr>
        </p:nvSpPr>
        <p:spPr>
          <a:xfrm>
            <a:off x="457200" y="274638"/>
            <a:ext cx="8229600" cy="633412"/>
          </a:xfrm>
        </p:spPr>
        <p:txBody>
          <a:bodyPr/>
          <a:lstStyle/>
          <a:p>
            <a:r>
              <a:rPr lang="ru-RU" sz="2800" smtClean="0">
                <a:latin typeface="Times New Roman" pitchFamily="18" charset="0"/>
              </a:rPr>
              <a:t>Состав </a:t>
            </a:r>
            <a:r>
              <a:rPr lang="ru-RU" sz="2800" b="1" u="sng" smtClean="0">
                <a:latin typeface="Times New Roman" pitchFamily="18" charset="0"/>
              </a:rPr>
              <a:t>предварительного предложения</a:t>
            </a:r>
            <a:endParaRPr lang="ru-RU" sz="2800" smtClean="0">
              <a:latin typeface="Times New Roman" pitchFamily="18" charset="0"/>
            </a:endParaRPr>
          </a:p>
        </p:txBody>
      </p:sp>
      <p:sp>
        <p:nvSpPr>
          <p:cNvPr id="52226" name="Объект 2"/>
          <p:cNvSpPr>
            <a:spLocks noGrp="1"/>
          </p:cNvSpPr>
          <p:nvPr>
            <p:ph idx="1"/>
          </p:nvPr>
        </p:nvSpPr>
        <p:spPr>
          <a:xfrm>
            <a:off x="323850" y="981075"/>
            <a:ext cx="8229600" cy="4525963"/>
          </a:xfrm>
        </p:spPr>
        <p:txBody>
          <a:bodyPr/>
          <a:lstStyle/>
          <a:p>
            <a:r>
              <a:rPr lang="ru-RU" sz="1900" smtClean="0">
                <a:latin typeface="Times New Roman" pitchFamily="18" charset="0"/>
              </a:rPr>
              <a:t>о) декларация о соответствии участника требованиям, установленным п. 3 - 5, 7 - 11 ч. 1 ст. 31;</a:t>
            </a:r>
          </a:p>
          <a:p>
            <a:r>
              <a:rPr lang="ru-RU" sz="1900" smtClean="0">
                <a:latin typeface="Times New Roman" pitchFamily="18" charset="0"/>
              </a:rPr>
              <a:t>п) реквизиты счета участника, на который осуществляется перечисление денежных средств в качестве оплаты поставленного товара, за исключением случаев, если в соответствии с законодательством РФ такой счет открывается после заключения контракта;</a:t>
            </a:r>
          </a:p>
          <a:p>
            <a:r>
              <a:rPr lang="ru-RU" sz="1900" smtClean="0">
                <a:latin typeface="Times New Roman" pitchFamily="18" charset="0"/>
              </a:rPr>
              <a:t>л) минимальный (-ые) и (или) максимальный (-ые) срок (-и) поставки товара с учетом предусмотренных п/п "ж" и "з" количества товара, предлагаемого участником, и субъекта (-ов) РФ, мун. района (-ов), мун. или гор. округа (-ов), в пределах территории которого участник предлагает товар. Сроки поставки </a:t>
            </a:r>
            <a:r>
              <a:rPr lang="ru-RU" sz="1900" b="1" smtClean="0">
                <a:latin typeface="Times New Roman" pitchFamily="18" charset="0"/>
              </a:rPr>
              <a:t>исчисляются календарными днями</a:t>
            </a:r>
            <a:r>
              <a:rPr lang="ru-RU" sz="1900" smtClean="0">
                <a:latin typeface="Times New Roman" pitchFamily="18" charset="0"/>
              </a:rPr>
              <a:t> и указываются в ПП в календарных днях. </a:t>
            </a:r>
            <a:r>
              <a:rPr lang="ru-RU" sz="1900" b="1" smtClean="0">
                <a:latin typeface="Times New Roman" pitchFamily="18" charset="0"/>
              </a:rPr>
              <a:t>Неуказание мин. или макс. срока (-ов) означает согласие участника со сроком поставки, предусмотренным в извещении</a:t>
            </a:r>
            <a:r>
              <a:rPr lang="ru-RU" sz="1900" smtClean="0">
                <a:latin typeface="Times New Roman" pitchFamily="18" charset="0"/>
              </a:rPr>
              <a:t>;</a:t>
            </a:r>
          </a:p>
          <a:p>
            <a:endParaRPr lang="ru-RU" sz="1900" smtClean="0">
              <a:latin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Заголовок 1"/>
          <p:cNvSpPr>
            <a:spLocks noGrp="1"/>
          </p:cNvSpPr>
          <p:nvPr>
            <p:ph type="title"/>
          </p:nvPr>
        </p:nvSpPr>
        <p:spPr>
          <a:xfrm>
            <a:off x="457200" y="274638"/>
            <a:ext cx="8229600" cy="417512"/>
          </a:xfrm>
        </p:spPr>
        <p:txBody>
          <a:bodyPr/>
          <a:lstStyle/>
          <a:p>
            <a:r>
              <a:rPr lang="ru-RU" sz="2800" b="1" smtClean="0">
                <a:latin typeface="Times New Roman" pitchFamily="18" charset="0"/>
              </a:rPr>
              <a:t>Состав извещения:</a:t>
            </a:r>
          </a:p>
        </p:txBody>
      </p:sp>
      <p:sp>
        <p:nvSpPr>
          <p:cNvPr id="53250" name="Объект 2"/>
          <p:cNvSpPr>
            <a:spLocks noGrp="1"/>
          </p:cNvSpPr>
          <p:nvPr>
            <p:ph idx="1"/>
          </p:nvPr>
        </p:nvSpPr>
        <p:spPr>
          <a:xfrm>
            <a:off x="323850" y="692150"/>
            <a:ext cx="8229600" cy="4857750"/>
          </a:xfrm>
        </p:spPr>
        <p:txBody>
          <a:bodyPr/>
          <a:lstStyle/>
          <a:p>
            <a:pPr marL="0" indent="266700">
              <a:buFontTx/>
              <a:buNone/>
            </a:pPr>
            <a:r>
              <a:rPr lang="ru-RU" sz="2200" smtClean="0">
                <a:latin typeface="Times New Roman" pitchFamily="18" charset="0"/>
              </a:rPr>
              <a:t>- адрес электронной площадки в сети "Интернет";</a:t>
            </a:r>
          </a:p>
          <a:p>
            <a:pPr marL="0" indent="266700">
              <a:buFontTx/>
              <a:buNone/>
            </a:pPr>
            <a:r>
              <a:rPr lang="ru-RU" sz="2200" smtClean="0">
                <a:latin typeface="Times New Roman" pitchFamily="18" charset="0"/>
              </a:rPr>
              <a:t>- наименование, место нахождения, почтовый адрес, адрес электронной почты, номер контактного телефона, ответственное должностное лицо заказчика;</a:t>
            </a:r>
          </a:p>
          <a:p>
            <a:pPr marL="0" indent="266700">
              <a:buFontTx/>
              <a:buNone/>
            </a:pPr>
            <a:r>
              <a:rPr lang="ru-RU" sz="2200" smtClean="0">
                <a:latin typeface="Times New Roman" pitchFamily="18" charset="0"/>
              </a:rPr>
              <a:t>- идентификационный код закупки;</a:t>
            </a:r>
          </a:p>
          <a:p>
            <a:pPr marL="0" indent="266700">
              <a:buFontTx/>
              <a:buNone/>
            </a:pPr>
            <a:r>
              <a:rPr lang="ru-RU" sz="2200" smtClean="0">
                <a:latin typeface="Times New Roman" pitchFamily="18" charset="0"/>
              </a:rPr>
              <a:t>- способ определения поставщика;</a:t>
            </a:r>
          </a:p>
          <a:p>
            <a:pPr marL="0" indent="266700">
              <a:buFontTx/>
              <a:buNone/>
            </a:pPr>
            <a:r>
              <a:rPr lang="ru-RU" sz="2200" smtClean="0">
                <a:latin typeface="Times New Roman" pitchFamily="18" charset="0"/>
              </a:rPr>
              <a:t>- Н(М)ЦК, источник финансирования, наименование валюты;</a:t>
            </a:r>
          </a:p>
          <a:p>
            <a:pPr marL="0" indent="266700">
              <a:buFontTx/>
              <a:buNone/>
            </a:pPr>
            <a:r>
              <a:rPr lang="ru-RU" sz="2200" smtClean="0">
                <a:latin typeface="Times New Roman" pitchFamily="18" charset="0"/>
              </a:rPr>
              <a:t>- размер аванса (если предусмотрен);</a:t>
            </a:r>
          </a:p>
          <a:p>
            <a:pPr marL="0" indent="266700">
              <a:buFontTx/>
              <a:buNone/>
            </a:pPr>
            <a:r>
              <a:rPr lang="ru-RU" sz="2200" smtClean="0">
                <a:latin typeface="Times New Roman" pitchFamily="18" charset="0"/>
              </a:rPr>
              <a:t>- информация о предоставлении преимущества в соответствии со 28 и 29;</a:t>
            </a:r>
          </a:p>
          <a:p>
            <a:pPr marL="0" indent="266700">
              <a:buFontTx/>
              <a:buNone/>
            </a:pPr>
            <a:r>
              <a:rPr lang="ru-RU" sz="2200" smtClean="0">
                <a:latin typeface="Times New Roman" pitchFamily="18" charset="0"/>
              </a:rPr>
              <a:t>- информация об условиях, о запретах и об ограничениях допуска «иностранных» товаров, если они установлены в соответствии со ст. 14;</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Заголовок 1"/>
          <p:cNvSpPr>
            <a:spLocks noGrp="1"/>
          </p:cNvSpPr>
          <p:nvPr>
            <p:ph type="title" idx="4294967295"/>
          </p:nvPr>
        </p:nvSpPr>
        <p:spPr>
          <a:xfrm>
            <a:off x="457200" y="274638"/>
            <a:ext cx="8229600" cy="417512"/>
          </a:xfrm>
        </p:spPr>
        <p:txBody>
          <a:bodyPr/>
          <a:lstStyle/>
          <a:p>
            <a:r>
              <a:rPr lang="ru-RU" sz="2800" b="1" smtClean="0">
                <a:latin typeface="Times New Roman" pitchFamily="18" charset="0"/>
              </a:rPr>
              <a:t>Состав извещения:</a:t>
            </a:r>
          </a:p>
        </p:txBody>
      </p:sp>
      <p:sp>
        <p:nvSpPr>
          <p:cNvPr id="89091" name="Объект 2"/>
          <p:cNvSpPr>
            <a:spLocks noGrp="1"/>
          </p:cNvSpPr>
          <p:nvPr>
            <p:ph idx="4294967295"/>
          </p:nvPr>
        </p:nvSpPr>
        <p:spPr>
          <a:xfrm>
            <a:off x="323850" y="836613"/>
            <a:ext cx="8229600" cy="4857750"/>
          </a:xfrm>
        </p:spPr>
        <p:txBody>
          <a:bodyPr/>
          <a:lstStyle/>
          <a:p>
            <a:pPr marL="0" indent="266700">
              <a:buFontTx/>
              <a:buChar char="-"/>
            </a:pPr>
            <a:r>
              <a:rPr lang="ru-RU" sz="2000" smtClean="0">
                <a:latin typeface="Times New Roman" pitchFamily="18" charset="0"/>
              </a:rPr>
              <a:t>размер обеспечения исполнения контракта, гарантийных обязательств, порядок предоставления такого обеспечения, требования к такому обеспечению (если установлено)</a:t>
            </a:r>
          </a:p>
          <a:p>
            <a:pPr marL="0" indent="266700">
              <a:buFontTx/>
              <a:buChar char="-"/>
            </a:pPr>
            <a:r>
              <a:rPr lang="ru-RU" sz="2000" smtClean="0">
                <a:latin typeface="Times New Roman" pitchFamily="18" charset="0"/>
              </a:rPr>
              <a:t>информация о банковском сопровождении контракта, о казначейском сопровождении</a:t>
            </a:r>
          </a:p>
          <a:p>
            <a:pPr marL="0" indent="266700">
              <a:buFontTx/>
              <a:buChar char="-"/>
            </a:pPr>
            <a:r>
              <a:rPr lang="ru-RU" sz="2000" b="1" smtClean="0">
                <a:latin typeface="Times New Roman" pitchFamily="18" charset="0"/>
              </a:rPr>
              <a:t>наименование товара и его характеристики</a:t>
            </a:r>
            <a:r>
              <a:rPr lang="ru-RU" sz="2000" smtClean="0">
                <a:latin typeface="Times New Roman" pitchFamily="18" charset="0"/>
              </a:rPr>
              <a:t> с использованием К (Т, Р, У), начальную цену единицы товара с учетом стоимости доставки, налогов, сборов и иных обязательных платежей</a:t>
            </a:r>
          </a:p>
          <a:p>
            <a:pPr marL="0" indent="266700">
              <a:buFontTx/>
              <a:buChar char="-"/>
            </a:pPr>
            <a:r>
              <a:rPr lang="ru-RU" sz="2000" smtClean="0">
                <a:latin typeface="Times New Roman" pitchFamily="18" charset="0"/>
              </a:rPr>
              <a:t>количество закупаемого товара, единицу измерения товара по общероссийскому классификатору (ОКЕИ), срок и место поставки товара по общероссийскому классификатору (ОКАТО). </a:t>
            </a:r>
            <a:r>
              <a:rPr lang="ru-RU" sz="2000" b="1" smtClean="0">
                <a:latin typeface="Times New Roman" pitchFamily="18" charset="0"/>
              </a:rPr>
              <a:t>Срок поставки исчисляется календарными днями и указывается в извещении в календарных днях</a:t>
            </a:r>
          </a:p>
          <a:p>
            <a:pPr marL="0" indent="266700">
              <a:buFontTx/>
              <a:buChar char="-"/>
            </a:pPr>
            <a:r>
              <a:rPr lang="ru-RU" sz="2000" smtClean="0">
                <a:latin typeface="Times New Roman" pitchFamily="18" charset="0"/>
              </a:rPr>
              <a:t>информацию о возможности одностороннего отказа от исполнения контракта</a:t>
            </a:r>
            <a:r>
              <a:rPr lang="ru-RU" sz="1400" smtClean="0">
                <a:latin typeface="Times New Roman" pitchFamily="18" charset="0"/>
              </a:rPr>
              <a:t> </a:t>
            </a:r>
          </a:p>
          <a:p>
            <a:pPr marL="0" indent="266700"/>
            <a:endParaRPr lang="ru-RU" sz="1400" smtClean="0">
              <a:latin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Заголовок 1"/>
          <p:cNvSpPr>
            <a:spLocks noGrp="1"/>
          </p:cNvSpPr>
          <p:nvPr>
            <p:ph type="title"/>
          </p:nvPr>
        </p:nvSpPr>
        <p:spPr>
          <a:xfrm>
            <a:off x="457200" y="274638"/>
            <a:ext cx="8229600" cy="490537"/>
          </a:xfrm>
        </p:spPr>
        <p:txBody>
          <a:bodyPr/>
          <a:lstStyle/>
          <a:p>
            <a:r>
              <a:rPr lang="ru-RU" sz="2800" b="1" smtClean="0">
                <a:latin typeface="Times New Roman" pitchFamily="18" charset="0"/>
              </a:rPr>
              <a:t>Состав извещения:</a:t>
            </a:r>
          </a:p>
        </p:txBody>
      </p:sp>
      <p:sp>
        <p:nvSpPr>
          <p:cNvPr id="54274" name="Объект 2"/>
          <p:cNvSpPr>
            <a:spLocks noGrp="1"/>
          </p:cNvSpPr>
          <p:nvPr>
            <p:ph idx="1"/>
          </p:nvPr>
        </p:nvSpPr>
        <p:spPr>
          <a:xfrm>
            <a:off x="468313" y="836613"/>
            <a:ext cx="8229600" cy="4929187"/>
          </a:xfrm>
        </p:spPr>
        <p:txBody>
          <a:bodyPr/>
          <a:lstStyle/>
          <a:p>
            <a:pPr marL="0" indent="266700">
              <a:buFontTx/>
              <a:buNone/>
            </a:pPr>
            <a:r>
              <a:rPr lang="ru-RU" sz="2200" b="1" smtClean="0">
                <a:latin typeface="Times New Roman" pitchFamily="18" charset="0"/>
              </a:rPr>
              <a:t>- требования, предъявляемые к участникам закупки:</a:t>
            </a:r>
          </a:p>
          <a:p>
            <a:pPr marL="0" indent="266700"/>
            <a:r>
              <a:rPr lang="ru-RU" sz="2200" smtClean="0">
                <a:latin typeface="Times New Roman" pitchFamily="18" charset="0"/>
              </a:rPr>
              <a:t>соответствие требованиям, установленным в соответствии с законодательством к лицам, осуществляющим поставку товара … , являющихся объектом закупки;</a:t>
            </a:r>
          </a:p>
          <a:p>
            <a:pPr marL="0" indent="266700"/>
            <a:r>
              <a:rPr lang="ru-RU" sz="2200" smtClean="0">
                <a:latin typeface="Times New Roman" pitchFamily="18" charset="0"/>
              </a:rPr>
              <a:t>непроведение ликвидации участника … и отсутствие решения арбитражного суда о признании участника … несостоятельным (банкротом) и об открытии конкурсного производства;</a:t>
            </a:r>
          </a:p>
          <a:p>
            <a:pPr marL="0" indent="266700"/>
            <a:r>
              <a:rPr lang="ru-RU" sz="2200" smtClean="0">
                <a:latin typeface="Times New Roman" pitchFamily="18" charset="0"/>
              </a:rPr>
              <a:t>неприостановление деятельности участника …;</a:t>
            </a:r>
          </a:p>
          <a:p>
            <a:pPr marL="0" indent="266700"/>
            <a:r>
              <a:rPr lang="ru-RU" sz="2200" smtClean="0">
                <a:latin typeface="Times New Roman" pitchFamily="18" charset="0"/>
              </a:rPr>
              <a:t>отсутствие у участника недоимки по налогам, сборам, задолженности по иным обязательным платежам в бюджеты бюджетной системы РФ, …, размер которых превышает 25% балансовой стоимости активов участника закупки, по данным бухгалтерской отчетности за последний отчетный период. …;</a:t>
            </a:r>
          </a:p>
          <a:p>
            <a:pPr marL="0" indent="266700"/>
            <a:endParaRPr lang="ru-RU" sz="2200" smtClean="0">
              <a:latin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idx="4294967295"/>
          </p:nvPr>
        </p:nvSpPr>
        <p:spPr>
          <a:xfrm>
            <a:off x="395288" y="404813"/>
            <a:ext cx="8229600" cy="5832475"/>
          </a:xfrm>
        </p:spPr>
        <p:txBody>
          <a:bodyPr anchorCtr="1"/>
          <a:lstStyle/>
          <a:p>
            <a:pPr algn="l" eaLnBrk="1" hangingPunct="1"/>
            <a:r>
              <a:rPr lang="ru-RU" sz="2800" b="1" smtClean="0"/>
              <a:t>Ключевые функции заказчика</a:t>
            </a:r>
            <a:r>
              <a:rPr lang="en-US" sz="2800" smtClean="0"/>
              <a:t>:</a:t>
            </a:r>
            <a:r>
              <a:rPr lang="ru-RU" sz="2800" smtClean="0"/>
              <a:t/>
            </a:r>
            <a:br>
              <a:rPr lang="ru-RU" sz="2800" smtClean="0"/>
            </a:br>
            <a:r>
              <a:rPr lang="ru-RU" sz="3200" smtClean="0"/>
              <a:t/>
            </a:r>
            <a:br>
              <a:rPr lang="ru-RU" sz="3200" smtClean="0"/>
            </a:br>
            <a:r>
              <a:rPr lang="ru-RU" sz="2400" smtClean="0"/>
              <a:t>- планирование закупки </a:t>
            </a:r>
            <a:br>
              <a:rPr lang="ru-RU" sz="2400" smtClean="0"/>
            </a:br>
            <a:r>
              <a:rPr lang="ru-RU" sz="2400" smtClean="0"/>
              <a:t/>
            </a:r>
            <a:br>
              <a:rPr lang="ru-RU" sz="2400" smtClean="0"/>
            </a:br>
            <a:r>
              <a:rPr lang="ru-RU" sz="2400" smtClean="0"/>
              <a:t>- определение объекта закупки, источника финансирования</a:t>
            </a:r>
            <a:br>
              <a:rPr lang="ru-RU" sz="2400" smtClean="0"/>
            </a:br>
            <a:r>
              <a:rPr lang="ru-RU" sz="2400" smtClean="0"/>
              <a:t/>
            </a:r>
            <a:br>
              <a:rPr lang="ru-RU" sz="2400" smtClean="0"/>
            </a:br>
            <a:r>
              <a:rPr lang="ru-RU" sz="2400" smtClean="0"/>
              <a:t>- обоснование Н(М)ЦК)</a:t>
            </a:r>
            <a:br>
              <a:rPr lang="ru-RU" sz="2400" smtClean="0"/>
            </a:br>
            <a:r>
              <a:rPr lang="ru-RU" sz="2400" smtClean="0"/>
              <a:t/>
            </a:r>
            <a:br>
              <a:rPr lang="ru-RU" sz="2400" smtClean="0"/>
            </a:br>
            <a:r>
              <a:rPr lang="ru-RU" sz="2400" smtClean="0"/>
              <a:t>- реализация конкурентного (</a:t>
            </a:r>
            <a:r>
              <a:rPr lang="ru-RU" sz="2400" b="1" smtClean="0"/>
              <a:t>неконкурентного</a:t>
            </a:r>
            <a:r>
              <a:rPr lang="ru-RU" sz="2400" smtClean="0"/>
              <a:t>) способа определения поставщика</a:t>
            </a:r>
            <a:br>
              <a:rPr lang="ru-RU" sz="2400" smtClean="0"/>
            </a:br>
            <a:r>
              <a:rPr lang="ru-RU" sz="2400" smtClean="0"/>
              <a:t/>
            </a:r>
            <a:br>
              <a:rPr lang="ru-RU" sz="2400" smtClean="0"/>
            </a:br>
            <a:r>
              <a:rPr lang="ru-RU" sz="2400" smtClean="0"/>
              <a:t>- заключение и исполнение контракта</a:t>
            </a:r>
          </a:p>
        </p:txBody>
      </p:sp>
      <p:pic>
        <p:nvPicPr>
          <p:cNvPr id="18434" name="Picture 1"/>
          <p:cNvPicPr>
            <a:picLocks noChangeAspect="1" noChangeArrowheads="1"/>
          </p:cNvPicPr>
          <p:nvPr/>
        </p:nvPicPr>
        <p:blipFill>
          <a:blip r:embed="rId2"/>
          <a:srcRect/>
          <a:stretch>
            <a:fillRect/>
          </a:stretch>
        </p:blipFill>
        <p:spPr bwMode="auto">
          <a:xfrm>
            <a:off x="6372225" y="333375"/>
            <a:ext cx="2014538" cy="10795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Заголовок 1"/>
          <p:cNvSpPr>
            <a:spLocks noGrp="1"/>
          </p:cNvSpPr>
          <p:nvPr>
            <p:ph type="title"/>
          </p:nvPr>
        </p:nvSpPr>
        <p:spPr>
          <a:xfrm>
            <a:off x="457200" y="274638"/>
            <a:ext cx="8229600" cy="561975"/>
          </a:xfrm>
        </p:spPr>
        <p:txBody>
          <a:bodyPr/>
          <a:lstStyle/>
          <a:p>
            <a:r>
              <a:rPr lang="ru-RU" sz="2800" b="1" smtClean="0">
                <a:latin typeface="Times New Roman" pitchFamily="18" charset="0"/>
              </a:rPr>
              <a:t>Состав извещения:</a:t>
            </a:r>
          </a:p>
        </p:txBody>
      </p:sp>
      <p:sp>
        <p:nvSpPr>
          <p:cNvPr id="55298" name="Объект 2"/>
          <p:cNvSpPr>
            <a:spLocks noGrp="1"/>
          </p:cNvSpPr>
          <p:nvPr>
            <p:ph idx="1"/>
          </p:nvPr>
        </p:nvSpPr>
        <p:spPr>
          <a:xfrm>
            <a:off x="457200" y="981075"/>
            <a:ext cx="8229600" cy="5145088"/>
          </a:xfrm>
        </p:spPr>
        <p:txBody>
          <a:bodyPr/>
          <a:lstStyle/>
          <a:p>
            <a:pPr marL="0" indent="266700">
              <a:buFontTx/>
              <a:buNone/>
            </a:pPr>
            <a:r>
              <a:rPr lang="ru-RU" sz="2000" smtClean="0">
                <a:latin typeface="Times New Roman" pitchFamily="18" charset="0"/>
              </a:rPr>
              <a:t>- </a:t>
            </a:r>
            <a:r>
              <a:rPr lang="ru-RU" sz="2000" b="1" smtClean="0">
                <a:latin typeface="Times New Roman" pitchFamily="18" charset="0"/>
              </a:rPr>
              <a:t>требования, предъявляемые к участникам закупки:</a:t>
            </a:r>
          </a:p>
          <a:p>
            <a:pPr marL="0" indent="266700"/>
            <a:r>
              <a:rPr lang="ru-RU" sz="2000" smtClean="0">
                <a:latin typeface="Times New Roman" pitchFamily="18" charset="0"/>
              </a:rPr>
              <a:t>отсутствие у участника закупки – физ. лица либо у руководителя, членов коллегиального исполнительного органа, лица, исполняющего функции единоличного исполнительного органа, или главного бухгалтера судимости за преступления в сфере экономики и (или) преступления, предусмотренные ст. 289, 290, 291, 291.1 УК РФ …, а также неприменение в отношении указанных лиц наказания в виде лишения права занимать определенные должности … и адм. наказания в виде дисквалификации;</a:t>
            </a:r>
          </a:p>
          <a:p>
            <a:pPr marL="0" indent="266700"/>
            <a:r>
              <a:rPr lang="ru-RU" sz="2000" smtClean="0">
                <a:latin typeface="Times New Roman" pitchFamily="18" charset="0"/>
              </a:rPr>
              <a:t>участник закупки – юр. лицо, которое в течение 2- х лет до момента подачи заявки не было привлечено к адм. ответственности за совершение адм. правонарушения, предусмотренного ст. 19.28 КоАП;</a:t>
            </a:r>
          </a:p>
          <a:p>
            <a:pPr marL="0" indent="266700"/>
            <a:r>
              <a:rPr lang="ru-RU" sz="2000" smtClean="0">
                <a:latin typeface="Times New Roman" pitchFamily="18" charset="0"/>
              </a:rPr>
              <a:t>обладание участником закупки исключительными правами на РИД, если в связи с исполнением контракта заказчик приобретает права на такие результаты, …;</a:t>
            </a:r>
          </a:p>
          <a:p>
            <a:pPr marL="0" indent="266700"/>
            <a:endParaRPr lang="ru-RU" sz="200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Заголовок 1"/>
          <p:cNvSpPr>
            <a:spLocks noGrp="1"/>
          </p:cNvSpPr>
          <p:nvPr>
            <p:ph type="title"/>
          </p:nvPr>
        </p:nvSpPr>
        <p:spPr>
          <a:xfrm>
            <a:off x="457200" y="274638"/>
            <a:ext cx="8229600" cy="633412"/>
          </a:xfrm>
        </p:spPr>
        <p:txBody>
          <a:bodyPr/>
          <a:lstStyle/>
          <a:p>
            <a:r>
              <a:rPr lang="ru-RU" sz="2800" b="1" smtClean="0">
                <a:latin typeface="Times New Roman" pitchFamily="18" charset="0"/>
              </a:rPr>
              <a:t>Состав извещения:</a:t>
            </a:r>
          </a:p>
        </p:txBody>
      </p:sp>
      <p:sp>
        <p:nvSpPr>
          <p:cNvPr id="56322" name="Объект 2"/>
          <p:cNvSpPr>
            <a:spLocks noGrp="1"/>
          </p:cNvSpPr>
          <p:nvPr>
            <p:ph idx="1"/>
          </p:nvPr>
        </p:nvSpPr>
        <p:spPr>
          <a:xfrm>
            <a:off x="457200" y="981075"/>
            <a:ext cx="8229600" cy="5145088"/>
          </a:xfrm>
        </p:spPr>
        <p:txBody>
          <a:bodyPr/>
          <a:lstStyle/>
          <a:p>
            <a:r>
              <a:rPr lang="ru-RU" sz="1900" smtClean="0">
                <a:latin typeface="Times New Roman" pitchFamily="18" charset="0"/>
              </a:rPr>
              <a:t>отсутствие обстоятельств, при которых должностное лицо заказчика (руководитель заказчика, член комиссии, руководитель контрактной службы, контрактный управляющий), его супруг (супруга), близкий родственник (отец, мать, дедушка, бабушка, сын, дочь, внук, внучка), полнородный или неполнородный (имеющий общих с должностным лицом заказчика отца или мать) брат (сестра), лицо, усыновленное должностным лицом заказчика, либо усыновитель этого должностного лица заказчика является: </a:t>
            </a:r>
          </a:p>
          <a:p>
            <a:r>
              <a:rPr lang="ru-RU" sz="1900" smtClean="0">
                <a:latin typeface="Times New Roman" pitchFamily="18" charset="0"/>
              </a:rPr>
              <a:t>а) физ. лицом (в т.ч. ИП), являющимся участником; </a:t>
            </a:r>
          </a:p>
          <a:p>
            <a:r>
              <a:rPr lang="ru-RU" sz="1900" smtClean="0">
                <a:latin typeface="Times New Roman" pitchFamily="18" charset="0"/>
              </a:rPr>
              <a:t>б) руководителем, единоличным исполнительным органом, членом коллегиального исполнительного органа, учредителем, … , являющейся участником; </a:t>
            </a:r>
          </a:p>
          <a:p>
            <a:r>
              <a:rPr lang="ru-RU" sz="1900" smtClean="0">
                <a:latin typeface="Times New Roman" pitchFamily="18" charset="0"/>
              </a:rPr>
              <a:t>в) единоличным исполнительным органом, членом коллегиального исполнительного органа, членом коллегиального органа управления, выгодоприобретателем корпоративного юр. лица, являющегося участником…;</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Заголовок 1"/>
          <p:cNvSpPr>
            <a:spLocks noGrp="1"/>
          </p:cNvSpPr>
          <p:nvPr>
            <p:ph type="title" idx="4294967295"/>
          </p:nvPr>
        </p:nvSpPr>
        <p:spPr>
          <a:xfrm>
            <a:off x="457200" y="274638"/>
            <a:ext cx="8229600" cy="850900"/>
          </a:xfrm>
        </p:spPr>
        <p:txBody>
          <a:bodyPr/>
          <a:lstStyle/>
          <a:p>
            <a:r>
              <a:rPr lang="ru-RU" sz="2800" b="1" smtClean="0">
                <a:latin typeface="Times New Roman" pitchFamily="18" charset="0"/>
              </a:rPr>
              <a:t>Состав извещения:</a:t>
            </a:r>
          </a:p>
        </p:txBody>
      </p:sp>
      <p:sp>
        <p:nvSpPr>
          <p:cNvPr id="57346" name="Объект 2"/>
          <p:cNvSpPr>
            <a:spLocks noGrp="1"/>
          </p:cNvSpPr>
          <p:nvPr>
            <p:ph idx="4294967295"/>
          </p:nvPr>
        </p:nvSpPr>
        <p:spPr>
          <a:xfrm>
            <a:off x="457200" y="1125538"/>
            <a:ext cx="8229600" cy="5000625"/>
          </a:xfrm>
        </p:spPr>
        <p:txBody>
          <a:bodyPr/>
          <a:lstStyle/>
          <a:p>
            <a:r>
              <a:rPr lang="ru-RU" sz="2500" smtClean="0">
                <a:latin typeface="Times New Roman" pitchFamily="18" charset="0"/>
              </a:rPr>
              <a:t>участник не является офшорной компанией, не имеет в составе участников (членов) корпоративного юр. лица или в составе учредителей унитарного юр. лица офшорной компании, а также не имеет офшорных компаний в числе лиц, владеющих напрямую или косвенно (через одно или несколько юр. лиц) более чем 10% голосующих акций хоз. общества либо долей, превышающей 10% в уставном (складочном) капитале хоз. товарищества или общества;</a:t>
            </a:r>
          </a:p>
          <a:p>
            <a:r>
              <a:rPr lang="ru-RU" sz="2500" smtClean="0">
                <a:latin typeface="Times New Roman" pitchFamily="18" charset="0"/>
              </a:rPr>
              <a:t>участник закупки не является иностранным агентом;</a:t>
            </a:r>
          </a:p>
          <a:p>
            <a:r>
              <a:rPr lang="ru-RU" sz="2500" smtClean="0">
                <a:latin typeface="Times New Roman" pitchFamily="18" charset="0"/>
              </a:rPr>
              <a:t>отсутствие у участника ограничений для участия в закупках, установленных законодательством.</a:t>
            </a:r>
          </a:p>
          <a:p>
            <a:endParaRPr lang="ru-RU" sz="2500" smtClean="0">
              <a:latin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Заголовок 1"/>
          <p:cNvSpPr>
            <a:spLocks noGrp="1"/>
          </p:cNvSpPr>
          <p:nvPr>
            <p:ph type="title"/>
          </p:nvPr>
        </p:nvSpPr>
        <p:spPr>
          <a:xfrm>
            <a:off x="457200" y="274638"/>
            <a:ext cx="8229600" cy="490537"/>
          </a:xfrm>
        </p:spPr>
        <p:txBody>
          <a:bodyPr/>
          <a:lstStyle/>
          <a:p>
            <a:r>
              <a:rPr lang="ru-RU" sz="2800" b="1" smtClean="0">
                <a:latin typeface="Times New Roman" pitchFamily="18" charset="0"/>
              </a:rPr>
              <a:t>Состав извещения:</a:t>
            </a:r>
          </a:p>
        </p:txBody>
      </p:sp>
      <p:sp>
        <p:nvSpPr>
          <p:cNvPr id="58370" name="Объект 2"/>
          <p:cNvSpPr>
            <a:spLocks noGrp="1"/>
          </p:cNvSpPr>
          <p:nvPr>
            <p:ph idx="1"/>
          </p:nvPr>
        </p:nvSpPr>
        <p:spPr>
          <a:xfrm>
            <a:off x="457200" y="836613"/>
            <a:ext cx="8229600" cy="5289550"/>
          </a:xfrm>
        </p:spPr>
        <p:txBody>
          <a:bodyPr/>
          <a:lstStyle/>
          <a:p>
            <a:r>
              <a:rPr lang="ru-RU" sz="2000" smtClean="0">
                <a:latin typeface="Times New Roman" pitchFamily="18" charset="0"/>
              </a:rPr>
              <a:t>Правительство РФ вправе устанавливать к участникам закупок отдельных видов товаров, … отдельных видов закупок доп. требования, в т.ч. к наличию: 1) финансовых ресурсов для исполнения контракта; 2) … оборудования и других материальных ресурсов; 3) опыта работы …, и деловой репутации; 4) необходимого количества специалистов и иных работников ...» </a:t>
            </a:r>
          </a:p>
          <a:p>
            <a:pPr algn="ctr">
              <a:buFontTx/>
              <a:buNone/>
            </a:pPr>
            <a:r>
              <a:rPr lang="ru-RU" sz="2000" b="1" u="sng" smtClean="0">
                <a:latin typeface="Times New Roman" pitchFamily="18" charset="0"/>
              </a:rPr>
              <a:t>ПП РФ от 29.12.21 г. №2571 «О требованиях к участникам закупки товаров, работ, услуг для обеспечения государственных и муниципальных нужд</a:t>
            </a:r>
            <a:r>
              <a:rPr lang="ru-RU" sz="2000" smtClean="0">
                <a:latin typeface="Times New Roman" pitchFamily="18" charset="0"/>
              </a:rPr>
              <a:t> …»</a:t>
            </a:r>
          </a:p>
          <a:p>
            <a:r>
              <a:rPr lang="ru-RU" sz="2000" smtClean="0">
                <a:latin typeface="Times New Roman" pitchFamily="18" charset="0"/>
              </a:rPr>
              <a:t>требование, устанавливаемое в соответствии с ч. 1.1 ст.31 (при наличии) – </a:t>
            </a:r>
            <a:r>
              <a:rPr lang="ru-RU" sz="2000" b="1" u="sng" smtClean="0">
                <a:latin typeface="Times New Roman" pitchFamily="18" charset="0"/>
              </a:rPr>
              <a:t>отсутствие в РНП</a:t>
            </a:r>
            <a:endParaRPr lang="ru-RU" sz="2000" smtClean="0">
              <a:latin typeface="Times New Roman" pitchFamily="18" charset="0"/>
            </a:endParaRPr>
          </a:p>
          <a:p>
            <a:pPr>
              <a:buFontTx/>
              <a:buNone/>
            </a:pPr>
            <a:r>
              <a:rPr lang="ru-RU" sz="2000" smtClean="0">
                <a:latin typeface="Times New Roman" pitchFamily="18" charset="0"/>
              </a:rPr>
              <a:t> </a:t>
            </a:r>
          </a:p>
          <a:p>
            <a:pPr algn="ctr">
              <a:buFontTx/>
              <a:buNone/>
            </a:pPr>
            <a:r>
              <a:rPr lang="ru-RU" sz="2400" b="1" smtClean="0">
                <a:latin typeface="Times New Roman" pitchFamily="18" charset="0"/>
              </a:rPr>
              <a:t>Извещение должно содержать проект контракта, а также обоснование цены контракта</a:t>
            </a:r>
          </a:p>
          <a:p>
            <a:endParaRPr lang="ru-RU" sz="2000" smtClean="0">
              <a:latin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Заголовок 1"/>
          <p:cNvSpPr>
            <a:spLocks noGrp="1"/>
          </p:cNvSpPr>
          <p:nvPr>
            <p:ph type="title"/>
          </p:nvPr>
        </p:nvSpPr>
        <p:spPr>
          <a:xfrm>
            <a:off x="457200" y="274638"/>
            <a:ext cx="8229600" cy="777875"/>
          </a:xfrm>
        </p:spPr>
        <p:txBody>
          <a:bodyPr/>
          <a:lstStyle/>
          <a:p>
            <a:r>
              <a:rPr lang="ru-RU" sz="2400" b="1" smtClean="0">
                <a:latin typeface="Times New Roman" pitchFamily="18" charset="0"/>
              </a:rPr>
              <a:t>Порядок осуществления закупки </a:t>
            </a:r>
            <a:br>
              <a:rPr lang="ru-RU" sz="2400" b="1" smtClean="0">
                <a:latin typeface="Times New Roman" pitchFamily="18" charset="0"/>
              </a:rPr>
            </a:br>
            <a:r>
              <a:rPr lang="ru-RU" sz="2400" b="1" smtClean="0">
                <a:latin typeface="Times New Roman" pitchFamily="18" charset="0"/>
              </a:rPr>
              <a:t>в соответствии с ч. 12 ст. 93:</a:t>
            </a:r>
          </a:p>
        </p:txBody>
      </p:sp>
      <p:sp>
        <p:nvSpPr>
          <p:cNvPr id="59394" name="Объект 2"/>
          <p:cNvSpPr>
            <a:spLocks noGrp="1"/>
          </p:cNvSpPr>
          <p:nvPr>
            <p:ph idx="1"/>
          </p:nvPr>
        </p:nvSpPr>
        <p:spPr>
          <a:xfrm>
            <a:off x="457200" y="1125538"/>
            <a:ext cx="8229600" cy="5000625"/>
          </a:xfrm>
        </p:spPr>
        <p:txBody>
          <a:bodyPr/>
          <a:lstStyle/>
          <a:p>
            <a:pPr marL="0" indent="266700">
              <a:buFontTx/>
              <a:buNone/>
            </a:pPr>
            <a:r>
              <a:rPr lang="ru-RU" sz="2000" smtClean="0">
                <a:latin typeface="Times New Roman" pitchFamily="18" charset="0"/>
              </a:rPr>
              <a:t>В теч. 1 часа с момента размещения в ЕИС извещения оператор с учетом положений п. 8:</a:t>
            </a:r>
          </a:p>
          <a:p>
            <a:pPr marL="0" indent="266700">
              <a:buFontTx/>
              <a:buNone/>
            </a:pPr>
            <a:r>
              <a:rPr lang="ru-RU" sz="2000" smtClean="0">
                <a:latin typeface="Times New Roman" pitchFamily="18" charset="0"/>
              </a:rPr>
              <a:t>а) определяет из всех ПП не более 5, соответствующих извещению и содержащих наименьшие цены за единицу товара, являющегося объектом закупки. При этом не учитываются заявки участников, у которых отсутствует не заблокированное в соответствии с п/п «г» количество товара в размере количества закупаемого товара, предусмотренного в извещении. </a:t>
            </a:r>
            <a:r>
              <a:rPr lang="ru-RU" sz="2000" b="1" smtClean="0">
                <a:latin typeface="Times New Roman" pitchFamily="18" charset="0"/>
              </a:rPr>
              <a:t>Если определена одна заявка, то ей присваивается первый порядковый номер.</a:t>
            </a:r>
            <a:endParaRPr lang="ru-RU" sz="2000" smtClean="0">
              <a:latin typeface="Times New Roman" pitchFamily="18" charset="0"/>
            </a:endParaRPr>
          </a:p>
          <a:p>
            <a:pPr marL="0" indent="266700">
              <a:buFontTx/>
              <a:buNone/>
            </a:pPr>
            <a:r>
              <a:rPr lang="ru-RU" sz="2000" smtClean="0">
                <a:latin typeface="Times New Roman" pitchFamily="18" charset="0"/>
              </a:rPr>
              <a:t>б) присваивает каждой заявке идентификационный и порядковый номера в порядке возрастания цены за единицу товара. </a:t>
            </a:r>
            <a:r>
              <a:rPr lang="ru-RU" sz="2000" b="1" smtClean="0">
                <a:latin typeface="Times New Roman" pitchFamily="18" charset="0"/>
              </a:rPr>
              <a:t>Первый номер – заявке с наименьшей ценой за единицу товара</a:t>
            </a:r>
            <a:r>
              <a:rPr lang="ru-RU" sz="2000" smtClean="0">
                <a:latin typeface="Times New Roman" pitchFamily="18" charset="0"/>
              </a:rPr>
              <a:t>. Если несколько заявок содержат одинаковую цену за единицу товара, меньший порядковый номер присваивается заявке, поданной участником, разместившим ПП ранее других;</a:t>
            </a:r>
          </a:p>
          <a:p>
            <a:pPr marL="0" indent="266700"/>
            <a:endParaRPr lang="ru-RU" sz="2000" smtClean="0">
              <a:latin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Заголовок 1"/>
          <p:cNvSpPr>
            <a:spLocks noGrp="1"/>
          </p:cNvSpPr>
          <p:nvPr>
            <p:ph type="title"/>
          </p:nvPr>
        </p:nvSpPr>
        <p:spPr>
          <a:xfrm>
            <a:off x="468313" y="260350"/>
            <a:ext cx="8229600" cy="720725"/>
          </a:xfrm>
        </p:spPr>
        <p:txBody>
          <a:bodyPr/>
          <a:lstStyle/>
          <a:p>
            <a:r>
              <a:rPr lang="ru-RU" sz="2400" b="1" smtClean="0">
                <a:latin typeface="Times New Roman" pitchFamily="18" charset="0"/>
              </a:rPr>
              <a:t>Порядок осуществления закупки </a:t>
            </a:r>
            <a:br>
              <a:rPr lang="ru-RU" sz="2400" b="1" smtClean="0">
                <a:latin typeface="Times New Roman" pitchFamily="18" charset="0"/>
              </a:rPr>
            </a:br>
            <a:r>
              <a:rPr lang="ru-RU" sz="2400" b="1" smtClean="0">
                <a:latin typeface="Times New Roman" pitchFamily="18" charset="0"/>
              </a:rPr>
              <a:t>в соответствии с ч. 12 ст. 93:</a:t>
            </a:r>
          </a:p>
        </p:txBody>
      </p:sp>
      <p:sp>
        <p:nvSpPr>
          <p:cNvPr id="60418" name="Объект 2"/>
          <p:cNvSpPr>
            <a:spLocks noGrp="1"/>
          </p:cNvSpPr>
          <p:nvPr>
            <p:ph idx="1"/>
          </p:nvPr>
        </p:nvSpPr>
        <p:spPr>
          <a:xfrm>
            <a:off x="457200" y="1125538"/>
            <a:ext cx="8229600" cy="5000625"/>
          </a:xfrm>
        </p:spPr>
        <p:txBody>
          <a:bodyPr/>
          <a:lstStyle/>
          <a:p>
            <a:pPr marL="0" indent="266700">
              <a:buFontTx/>
              <a:buNone/>
            </a:pPr>
            <a:r>
              <a:rPr lang="ru-RU" sz="2400" smtClean="0">
                <a:latin typeface="Times New Roman" pitchFamily="18" charset="0"/>
              </a:rPr>
              <a:t>В теч. 1 часа с момента размещения в ЕИС извещения оператор с учетом п. 8:</a:t>
            </a:r>
          </a:p>
          <a:p>
            <a:pPr marL="0" indent="266700">
              <a:buFontTx/>
              <a:buNone/>
            </a:pPr>
            <a:r>
              <a:rPr lang="ru-RU" sz="2400" smtClean="0">
                <a:latin typeface="Times New Roman" pitchFamily="18" charset="0"/>
              </a:rPr>
              <a:t>в) направляет заказчику заявки (с указанием порядковых номеров), содержащие информацию и документы</a:t>
            </a:r>
            <a:r>
              <a:rPr lang="en-US" sz="2400" smtClean="0">
                <a:latin typeface="Times New Roman" pitchFamily="18" charset="0"/>
              </a:rPr>
              <a:t>:</a:t>
            </a:r>
            <a:r>
              <a:rPr lang="ru-RU" sz="2400" smtClean="0">
                <a:latin typeface="Times New Roman" pitchFamily="18" charset="0"/>
              </a:rPr>
              <a:t> </a:t>
            </a:r>
          </a:p>
          <a:p>
            <a:pPr marL="0" indent="266700">
              <a:buFontTx/>
              <a:buNone/>
            </a:pPr>
            <a:r>
              <a:rPr lang="ru-RU" sz="2400" smtClean="0">
                <a:latin typeface="Times New Roman" pitchFamily="18" charset="0"/>
              </a:rPr>
              <a:t>а) наименование товара и его характеристики с использованием К (Т, Р, У);</a:t>
            </a:r>
          </a:p>
          <a:p>
            <a:pPr marL="0" indent="266700">
              <a:buFontTx/>
              <a:buNone/>
            </a:pPr>
            <a:r>
              <a:rPr lang="ru-RU" sz="2400" smtClean="0">
                <a:latin typeface="Times New Roman" pitchFamily="18" charset="0"/>
              </a:rPr>
              <a:t>б) товарный знак (при наличии);</a:t>
            </a:r>
          </a:p>
          <a:p>
            <a:pPr marL="0" indent="266700">
              <a:buFontTx/>
              <a:buNone/>
            </a:pPr>
            <a:r>
              <a:rPr lang="ru-RU" sz="2400" smtClean="0">
                <a:latin typeface="Times New Roman" pitchFamily="18" charset="0"/>
              </a:rPr>
              <a:t>в) наименование страны происхождения товара;</a:t>
            </a:r>
          </a:p>
          <a:p>
            <a:pPr marL="0" indent="266700">
              <a:buFontTx/>
              <a:buNone/>
            </a:pPr>
            <a:r>
              <a:rPr lang="ru-RU" sz="2400" smtClean="0">
                <a:latin typeface="Times New Roman" pitchFamily="18" charset="0"/>
              </a:rPr>
              <a:t>г) документ (или его копия), подтверждающий страну происхождения товара (если предусмотрен «нац. режимом». Если документа (копии) нет, то товар = «иностранному»;</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Заголовок 1"/>
          <p:cNvSpPr>
            <a:spLocks noGrp="1"/>
          </p:cNvSpPr>
          <p:nvPr>
            <p:ph type="title" idx="4294967295"/>
          </p:nvPr>
        </p:nvSpPr>
        <p:spPr>
          <a:xfrm>
            <a:off x="468313" y="260350"/>
            <a:ext cx="8229600" cy="720725"/>
          </a:xfrm>
        </p:spPr>
        <p:txBody>
          <a:bodyPr/>
          <a:lstStyle/>
          <a:p>
            <a:r>
              <a:rPr lang="ru-RU" sz="2400" b="1" smtClean="0">
                <a:latin typeface="Times New Roman" pitchFamily="18" charset="0"/>
              </a:rPr>
              <a:t>Порядок осуществления закупки </a:t>
            </a:r>
            <a:br>
              <a:rPr lang="ru-RU" sz="2400" b="1" smtClean="0">
                <a:latin typeface="Times New Roman" pitchFamily="18" charset="0"/>
              </a:rPr>
            </a:br>
            <a:r>
              <a:rPr lang="ru-RU" sz="2400" b="1" smtClean="0">
                <a:latin typeface="Times New Roman" pitchFamily="18" charset="0"/>
              </a:rPr>
              <a:t>в соответствии с ч. 12 ст. 93:</a:t>
            </a:r>
          </a:p>
        </p:txBody>
      </p:sp>
      <p:sp>
        <p:nvSpPr>
          <p:cNvPr id="91139" name="Объект 2"/>
          <p:cNvSpPr>
            <a:spLocks noGrp="1"/>
          </p:cNvSpPr>
          <p:nvPr>
            <p:ph idx="4294967295"/>
          </p:nvPr>
        </p:nvSpPr>
        <p:spPr>
          <a:xfrm>
            <a:off x="457200" y="1125538"/>
            <a:ext cx="8229600" cy="5000625"/>
          </a:xfrm>
        </p:spPr>
        <p:txBody>
          <a:bodyPr/>
          <a:lstStyle/>
          <a:p>
            <a:pPr marL="0" indent="266700">
              <a:buFontTx/>
              <a:buNone/>
            </a:pPr>
            <a:r>
              <a:rPr lang="ru-RU" sz="2200" smtClean="0">
                <a:latin typeface="Times New Roman" pitchFamily="18" charset="0"/>
              </a:rPr>
              <a:t>В теч. 1 часа с момента размещения в ЕИС извещения оператор с учетом п. 8 направляет заказчику заявки, содержащие :</a:t>
            </a:r>
          </a:p>
          <a:p>
            <a:pPr marL="0" indent="266700">
              <a:buFontTx/>
              <a:buNone/>
            </a:pPr>
            <a:r>
              <a:rPr lang="ru-RU" sz="2200" smtClean="0">
                <a:latin typeface="Times New Roman" pitchFamily="18" charset="0"/>
              </a:rPr>
              <a:t>д) единица измерения товара по ОКЕИ;</a:t>
            </a:r>
          </a:p>
          <a:p>
            <a:pPr marL="0" indent="266700">
              <a:buFontTx/>
              <a:buNone/>
            </a:pPr>
            <a:r>
              <a:rPr lang="ru-RU" sz="2200" smtClean="0">
                <a:latin typeface="Times New Roman" pitchFamily="18" charset="0"/>
              </a:rPr>
              <a:t>е) цена (цены) единицы товара с учетом стоимости доставки, налогов, сборов и иных обязательных платежей, количество товара, предлагаемого участником, и субъект РФ, мун. район, мун. или гор. округ, в пределах которых участник предлагает товар;</a:t>
            </a:r>
          </a:p>
          <a:p>
            <a:pPr marL="0" indent="266700">
              <a:buFontTx/>
              <a:buNone/>
            </a:pPr>
            <a:r>
              <a:rPr lang="ru-RU" sz="2200" smtClean="0">
                <a:latin typeface="Times New Roman" pitchFamily="18" charset="0"/>
              </a:rPr>
              <a:t>н) документы, подтверждающие соответствие участника требованиям (п. 1 ч. 1 ст. 31), доп. требованиям, (ч. 2 и 2.1. (при наличии) ст. 31);</a:t>
            </a:r>
          </a:p>
          <a:p>
            <a:pPr marL="0" indent="266700">
              <a:buFontTx/>
              <a:buNone/>
            </a:pPr>
            <a:r>
              <a:rPr lang="ru-RU" sz="2200" smtClean="0">
                <a:latin typeface="Times New Roman" pitchFamily="18" charset="0"/>
              </a:rPr>
              <a:t>о) декларация о соответствии участника требованиям п. 3-5, 7 -11 ч. 1 ст. 31;</a:t>
            </a:r>
          </a:p>
          <a:p>
            <a:pPr marL="0" indent="266700">
              <a:buFontTx/>
              <a:buNone/>
            </a:pPr>
            <a:r>
              <a:rPr lang="ru-RU" sz="2200" smtClean="0">
                <a:latin typeface="Times New Roman" pitchFamily="18" charset="0"/>
              </a:rPr>
              <a:t>п) реквизиты счета участника для перечисления денежных средств в качестве оплаты товара;</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Заголовок 1"/>
          <p:cNvSpPr>
            <a:spLocks noGrp="1"/>
          </p:cNvSpPr>
          <p:nvPr>
            <p:ph type="title" idx="4294967295"/>
          </p:nvPr>
        </p:nvSpPr>
        <p:spPr>
          <a:xfrm>
            <a:off x="457200" y="274638"/>
            <a:ext cx="8229600" cy="850900"/>
          </a:xfrm>
        </p:spPr>
        <p:txBody>
          <a:bodyPr/>
          <a:lstStyle/>
          <a:p>
            <a:r>
              <a:rPr lang="ru-RU" sz="2400" b="1" smtClean="0">
                <a:latin typeface="Times New Roman" pitchFamily="18" charset="0"/>
              </a:rPr>
              <a:t>Порядок осуществления закупки </a:t>
            </a:r>
            <a:br>
              <a:rPr lang="ru-RU" sz="2400" b="1" smtClean="0">
                <a:latin typeface="Times New Roman" pitchFamily="18" charset="0"/>
              </a:rPr>
            </a:br>
            <a:r>
              <a:rPr lang="ru-RU" sz="2400" b="1" smtClean="0">
                <a:latin typeface="Times New Roman" pitchFamily="18" charset="0"/>
              </a:rPr>
              <a:t>в соответствии с ч. 12 ст. 93:</a:t>
            </a:r>
            <a:endParaRPr lang="ru-RU" sz="2400" smtClean="0">
              <a:latin typeface="Times New Roman" pitchFamily="18" charset="0"/>
            </a:endParaRPr>
          </a:p>
        </p:txBody>
      </p:sp>
      <p:sp>
        <p:nvSpPr>
          <p:cNvPr id="61442" name="Объект 2"/>
          <p:cNvSpPr>
            <a:spLocks noGrp="1"/>
          </p:cNvSpPr>
          <p:nvPr>
            <p:ph idx="4294967295"/>
          </p:nvPr>
        </p:nvSpPr>
        <p:spPr>
          <a:xfrm>
            <a:off x="468313" y="1125538"/>
            <a:ext cx="8229600" cy="4525962"/>
          </a:xfrm>
        </p:spPr>
        <p:txBody>
          <a:bodyPr/>
          <a:lstStyle/>
          <a:p>
            <a:pPr marL="0" indent="355600">
              <a:buFontTx/>
              <a:buNone/>
            </a:pPr>
            <a:r>
              <a:rPr lang="ru-RU" sz="2400" smtClean="0">
                <a:latin typeface="Times New Roman" pitchFamily="18" charset="0"/>
              </a:rPr>
              <a:t>+ информация и документы, которые направляются заказчику оператором путем информационного взаимодействия с ЕИС:</a:t>
            </a:r>
          </a:p>
          <a:p>
            <a:pPr marL="0" indent="355600">
              <a:buFontTx/>
              <a:buNone/>
            </a:pPr>
            <a:r>
              <a:rPr lang="ru-RU" sz="2400" smtClean="0">
                <a:latin typeface="Times New Roman" pitchFamily="18" charset="0"/>
              </a:rPr>
              <a:t>- полное и сокращенное (при наличии) наименование юр. лица, ФИО (при наличии) (если участник - физ. лицо, в т.ч. ИП);</a:t>
            </a:r>
          </a:p>
          <a:p>
            <a:pPr marL="0" indent="355600">
              <a:buFontTx/>
              <a:buNone/>
            </a:pPr>
            <a:r>
              <a:rPr lang="ru-RU" sz="2400" smtClean="0">
                <a:latin typeface="Times New Roman" pitchFamily="18" charset="0"/>
              </a:rPr>
              <a:t>- ФИО (при наличии), ИНН (при наличии) и должность лица, имеющего право без доверенности действовать от имени юр. лица;</a:t>
            </a:r>
          </a:p>
          <a:p>
            <a:pPr marL="0" indent="355600">
              <a:buFontTx/>
              <a:buNone/>
            </a:pPr>
            <a:r>
              <a:rPr lang="ru-RU" sz="2400" smtClean="0">
                <a:latin typeface="Times New Roman" pitchFamily="18" charset="0"/>
              </a:rPr>
              <a:t>- ИНН (при наличии) членов коллегиального исполнительного органа, лица, исполняющего функции единоличного исполнительного органа, управляющего, управляющей организации,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Заголовок 1"/>
          <p:cNvSpPr>
            <a:spLocks noGrp="1"/>
          </p:cNvSpPr>
          <p:nvPr>
            <p:ph type="title" idx="4294967295"/>
          </p:nvPr>
        </p:nvSpPr>
        <p:spPr>
          <a:xfrm>
            <a:off x="457200" y="274638"/>
            <a:ext cx="8229600" cy="850900"/>
          </a:xfrm>
        </p:spPr>
        <p:txBody>
          <a:bodyPr/>
          <a:lstStyle/>
          <a:p>
            <a:r>
              <a:rPr lang="ru-RU" sz="2400" b="1" smtClean="0">
                <a:latin typeface="Times New Roman" pitchFamily="18" charset="0"/>
              </a:rPr>
              <a:t>Порядок осуществления закупки </a:t>
            </a:r>
            <a:br>
              <a:rPr lang="ru-RU" sz="2400" b="1" smtClean="0">
                <a:latin typeface="Times New Roman" pitchFamily="18" charset="0"/>
              </a:rPr>
            </a:br>
            <a:r>
              <a:rPr lang="ru-RU" sz="2400" b="1" smtClean="0">
                <a:latin typeface="Times New Roman" pitchFamily="18" charset="0"/>
              </a:rPr>
              <a:t>в соответствии с ч. 12 ст. 93:</a:t>
            </a:r>
            <a:endParaRPr lang="ru-RU" sz="2400" smtClean="0">
              <a:latin typeface="Times New Roman" pitchFamily="18" charset="0"/>
            </a:endParaRPr>
          </a:p>
        </p:txBody>
      </p:sp>
      <p:sp>
        <p:nvSpPr>
          <p:cNvPr id="92163" name="Объект 2"/>
          <p:cNvSpPr>
            <a:spLocks noGrp="1"/>
          </p:cNvSpPr>
          <p:nvPr>
            <p:ph idx="4294967295"/>
          </p:nvPr>
        </p:nvSpPr>
        <p:spPr>
          <a:xfrm>
            <a:off x="468313" y="1268413"/>
            <a:ext cx="8229600" cy="4525962"/>
          </a:xfrm>
        </p:spPr>
        <p:txBody>
          <a:bodyPr/>
          <a:lstStyle/>
          <a:p>
            <a:pPr marL="0" indent="355600">
              <a:buFontTx/>
              <a:buNone/>
            </a:pPr>
            <a:r>
              <a:rPr lang="ru-RU" sz="2400" smtClean="0">
                <a:latin typeface="Times New Roman" pitchFamily="18" charset="0"/>
              </a:rPr>
              <a:t>+ информация и документы, которые направляются заказчику оператором путем информационного взаимодействия с ЕИС:</a:t>
            </a:r>
          </a:p>
          <a:p>
            <a:pPr marL="0" indent="355600">
              <a:buFontTx/>
              <a:buNone/>
            </a:pPr>
            <a:r>
              <a:rPr lang="ru-RU" sz="2400" smtClean="0">
                <a:latin typeface="Times New Roman" pitchFamily="18" charset="0"/>
              </a:rPr>
              <a:t>- адрес юр. лица, место жительства физ. лица, в т.ч. ИП, эл. почта, номер телефона;</a:t>
            </a:r>
          </a:p>
          <a:p>
            <a:pPr marL="0" indent="355600">
              <a:buFontTx/>
              <a:buNone/>
            </a:pPr>
            <a:r>
              <a:rPr lang="ru-RU" sz="2400" smtClean="0">
                <a:latin typeface="Times New Roman" pitchFamily="18" charset="0"/>
              </a:rPr>
              <a:t>- копия документа, удостоверяющего личность участника (для физ. лица (не ИП));</a:t>
            </a:r>
          </a:p>
          <a:p>
            <a:pPr marL="0" indent="355600">
              <a:buFontTx/>
              <a:buNone/>
            </a:pPr>
            <a:r>
              <a:rPr lang="ru-RU" sz="2400" smtClean="0">
                <a:latin typeface="Times New Roman" pitchFamily="18" charset="0"/>
              </a:rPr>
              <a:t>- ИНН юр. лица, физ. лица, в т.ч. ИП, КПП (для юр. лица);</a:t>
            </a:r>
          </a:p>
          <a:p>
            <a:pPr marL="0" indent="355600">
              <a:buFontTx/>
              <a:buNone/>
            </a:pPr>
            <a:r>
              <a:rPr lang="ru-RU" sz="2400" smtClean="0">
                <a:latin typeface="Times New Roman" pitchFamily="18" charset="0"/>
              </a:rPr>
              <a:t>- выписка из ЕГРЮЛ (для юр. лица), выписка из ЕГРИП (для ИП);</a:t>
            </a:r>
          </a:p>
          <a:p>
            <a:pPr marL="0" indent="355600">
              <a:buFontTx/>
              <a:buNone/>
            </a:pPr>
            <a:r>
              <a:rPr lang="ru-RU" sz="2400" smtClean="0">
                <a:latin typeface="Times New Roman" pitchFamily="18" charset="0"/>
              </a:rPr>
              <a:t>- декларации о принадлежности участника к учреждению или предприятию УИС, организации инвалидов, СОНО.</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Заголовок 1"/>
          <p:cNvSpPr>
            <a:spLocks noGrp="1"/>
          </p:cNvSpPr>
          <p:nvPr>
            <p:ph type="title" idx="4294967295"/>
          </p:nvPr>
        </p:nvSpPr>
        <p:spPr>
          <a:xfrm>
            <a:off x="457200" y="274638"/>
            <a:ext cx="8229600" cy="850900"/>
          </a:xfrm>
        </p:spPr>
        <p:txBody>
          <a:bodyPr/>
          <a:lstStyle/>
          <a:p>
            <a:r>
              <a:rPr lang="ru-RU" sz="2800" b="1" smtClean="0">
                <a:latin typeface="Times New Roman" pitchFamily="18" charset="0"/>
              </a:rPr>
              <a:t>Порядок осуществления закупки </a:t>
            </a:r>
            <a:br>
              <a:rPr lang="ru-RU" sz="2800" b="1" smtClean="0">
                <a:latin typeface="Times New Roman" pitchFamily="18" charset="0"/>
              </a:rPr>
            </a:br>
            <a:r>
              <a:rPr lang="ru-RU" sz="2800" b="1" smtClean="0">
                <a:latin typeface="Times New Roman" pitchFamily="18" charset="0"/>
              </a:rPr>
              <a:t>в соответствии с ч. 12 ст. 93:</a:t>
            </a:r>
            <a:endParaRPr lang="ru-RU" sz="2800" smtClean="0">
              <a:latin typeface="Times New Roman" pitchFamily="18" charset="0"/>
            </a:endParaRPr>
          </a:p>
        </p:txBody>
      </p:sp>
      <p:sp>
        <p:nvSpPr>
          <p:cNvPr id="90115" name="Объект 2"/>
          <p:cNvSpPr>
            <a:spLocks noGrp="1"/>
          </p:cNvSpPr>
          <p:nvPr>
            <p:ph idx="4294967295"/>
          </p:nvPr>
        </p:nvSpPr>
        <p:spPr>
          <a:xfrm>
            <a:off x="468313" y="1484313"/>
            <a:ext cx="8229600" cy="4525962"/>
          </a:xfrm>
        </p:spPr>
        <p:txBody>
          <a:bodyPr/>
          <a:lstStyle/>
          <a:p>
            <a:pPr marL="0" indent="355600" algn="ctr" eaLnBrk="1" hangingPunct="1">
              <a:spcBef>
                <a:spcPct val="0"/>
              </a:spcBef>
              <a:buFontTx/>
              <a:buNone/>
            </a:pPr>
            <a:r>
              <a:rPr lang="ru-RU" smtClean="0">
                <a:latin typeface="Times New Roman" pitchFamily="18" charset="0"/>
              </a:rPr>
              <a:t>В теч. 1 часа с момента размещения в ЕИС извещения оператор с учетом п. 8:  </a:t>
            </a:r>
          </a:p>
          <a:p>
            <a:pPr marL="0" indent="355600" algn="ctr"/>
            <a:r>
              <a:rPr lang="ru-RU" smtClean="0">
                <a:latin typeface="Times New Roman" pitchFamily="18" charset="0"/>
              </a:rPr>
              <a:t>в случае указания участником в ПП макс. количества товара блокирует количество товара, указанное в ПП каждого участника, заявка которого направлена, в размере предусмотренного в извещении количества закупаемого товара;</a:t>
            </a:r>
          </a:p>
          <a:p>
            <a:pPr marL="0" indent="355600"/>
            <a:endParaRPr lang="ru-RU" smtClean="0">
              <a:latin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idx="4294967295"/>
          </p:nvPr>
        </p:nvSpPr>
        <p:spPr>
          <a:xfrm>
            <a:off x="395288" y="404813"/>
            <a:ext cx="8229600" cy="5832475"/>
          </a:xfrm>
        </p:spPr>
        <p:txBody>
          <a:bodyPr anchorCtr="1"/>
          <a:lstStyle/>
          <a:p>
            <a:pPr algn="l" eaLnBrk="1" hangingPunct="1"/>
            <a:r>
              <a:rPr lang="ru-RU" sz="2800" b="1" smtClean="0"/>
              <a:t>Структуры заказчика, </a:t>
            </a:r>
            <a:br>
              <a:rPr lang="ru-RU" sz="2800" b="1" smtClean="0"/>
            </a:br>
            <a:r>
              <a:rPr lang="ru-RU" sz="2800" b="1" smtClean="0"/>
              <a:t>участвующие в организации и </a:t>
            </a:r>
            <a:br>
              <a:rPr lang="ru-RU" sz="2800" b="1" smtClean="0"/>
            </a:br>
            <a:r>
              <a:rPr lang="ru-RU" sz="2800" b="1" smtClean="0"/>
              <a:t>проведении закупки</a:t>
            </a:r>
            <a:r>
              <a:rPr lang="en-US" sz="2800" smtClean="0"/>
              <a:t>:</a:t>
            </a:r>
            <a:r>
              <a:rPr lang="ru-RU" sz="2800" smtClean="0"/>
              <a:t/>
            </a:r>
            <a:br>
              <a:rPr lang="ru-RU" sz="2800" smtClean="0"/>
            </a:br>
            <a:r>
              <a:rPr lang="ru-RU" sz="2800" smtClean="0"/>
              <a:t/>
            </a:r>
            <a:br>
              <a:rPr lang="ru-RU" sz="2800" smtClean="0"/>
            </a:br>
            <a:r>
              <a:rPr lang="ru-RU" sz="2400" smtClean="0"/>
              <a:t>- контрактная служба (контрактный управляющий)</a:t>
            </a:r>
            <a:br>
              <a:rPr lang="ru-RU" sz="2400" smtClean="0"/>
            </a:br>
            <a:r>
              <a:rPr lang="ru-RU" sz="2400" smtClean="0"/>
              <a:t/>
            </a:r>
            <a:br>
              <a:rPr lang="ru-RU" sz="2400" smtClean="0"/>
            </a:br>
            <a:r>
              <a:rPr lang="ru-RU" sz="2400" smtClean="0"/>
              <a:t>- комиссия по осуществлению закупки</a:t>
            </a:r>
            <a:br>
              <a:rPr lang="ru-RU" sz="2400" smtClean="0"/>
            </a:br>
            <a:r>
              <a:rPr lang="ru-RU" sz="2400" smtClean="0">
                <a:solidFill>
                  <a:srgbClr val="FF0000"/>
                </a:solidFill>
              </a:rPr>
              <a:t>Важно! «</a:t>
            </a:r>
            <a:r>
              <a:rPr lang="ru-RU" sz="1800" smtClean="0">
                <a:solidFill>
                  <a:srgbClr val="FF0000"/>
                </a:solidFill>
              </a:rPr>
              <a:t>Заказчик включает в состав комиссии преимущественно лиц, прошедших проф. переподготовку или повышение квалификации в сфере закупок, </a:t>
            </a:r>
            <a:r>
              <a:rPr lang="ru-RU" sz="1800" b="1" smtClean="0">
                <a:solidFill>
                  <a:srgbClr val="FF0000"/>
                </a:solidFill>
              </a:rPr>
              <a:t>а также лиц</a:t>
            </a:r>
            <a:r>
              <a:rPr lang="ru-RU" sz="1800" smtClean="0">
                <a:solidFill>
                  <a:srgbClr val="FF0000"/>
                </a:solidFill>
              </a:rPr>
              <a:t>, обладающих специальными знаниями, относящимися к объекту закупки»</a:t>
            </a:r>
            <a:br>
              <a:rPr lang="ru-RU" sz="1800" smtClean="0">
                <a:solidFill>
                  <a:srgbClr val="FF0000"/>
                </a:solidFill>
              </a:rPr>
            </a:br>
            <a:r>
              <a:rPr lang="ru-RU" sz="2400" smtClean="0"/>
              <a:t/>
            </a:r>
            <a:br>
              <a:rPr lang="ru-RU" sz="2400" smtClean="0"/>
            </a:br>
            <a:r>
              <a:rPr lang="ru-RU" sz="2400" smtClean="0"/>
              <a:t>- приемочная комиссия</a:t>
            </a:r>
            <a:r>
              <a:rPr lang="en-US" sz="2400" smtClean="0"/>
              <a:t/>
            </a:r>
            <a:br>
              <a:rPr lang="en-US" sz="2400" smtClean="0"/>
            </a:br>
            <a:r>
              <a:rPr lang="en-US" sz="2400" smtClean="0"/>
              <a:t/>
            </a:r>
            <a:br>
              <a:rPr lang="en-US" sz="2400" smtClean="0"/>
            </a:br>
            <a:r>
              <a:rPr lang="en-US" sz="2400" smtClean="0"/>
              <a:t>- </a:t>
            </a:r>
            <a:r>
              <a:rPr lang="ru-RU" sz="2400" smtClean="0"/>
              <a:t>иные подразделения (бухгалтерия, плановый отдел, юридический отдел, СМТС и т.д.) </a:t>
            </a:r>
          </a:p>
        </p:txBody>
      </p:sp>
      <p:pic>
        <p:nvPicPr>
          <p:cNvPr id="19458" name="Picture 1"/>
          <p:cNvPicPr>
            <a:picLocks noChangeAspect="1" noChangeArrowheads="1"/>
          </p:cNvPicPr>
          <p:nvPr/>
        </p:nvPicPr>
        <p:blipFill>
          <a:blip r:embed="rId2"/>
          <a:srcRect/>
          <a:stretch>
            <a:fillRect/>
          </a:stretch>
        </p:blipFill>
        <p:spPr bwMode="auto">
          <a:xfrm>
            <a:off x="6372225" y="333375"/>
            <a:ext cx="2014538" cy="10795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Заголовок 1"/>
          <p:cNvSpPr>
            <a:spLocks noGrp="1"/>
          </p:cNvSpPr>
          <p:nvPr>
            <p:ph type="title"/>
          </p:nvPr>
        </p:nvSpPr>
        <p:spPr>
          <a:xfrm>
            <a:off x="457200" y="274638"/>
            <a:ext cx="8229600" cy="706437"/>
          </a:xfrm>
        </p:spPr>
        <p:txBody>
          <a:bodyPr/>
          <a:lstStyle/>
          <a:p>
            <a:r>
              <a:rPr lang="ru-RU" sz="2400" b="1" smtClean="0">
                <a:latin typeface="Times New Roman" pitchFamily="18" charset="0"/>
              </a:rPr>
              <a:t>Порядок осуществления закупки </a:t>
            </a:r>
            <a:br>
              <a:rPr lang="ru-RU" sz="2400" b="1" smtClean="0">
                <a:latin typeface="Times New Roman" pitchFamily="18" charset="0"/>
              </a:rPr>
            </a:br>
            <a:r>
              <a:rPr lang="ru-RU" sz="2400" b="1" smtClean="0">
                <a:latin typeface="Times New Roman" pitchFamily="18" charset="0"/>
              </a:rPr>
              <a:t>в соответствии с ч. 12 ст. 93:</a:t>
            </a:r>
            <a:endParaRPr lang="ru-RU" sz="2400" smtClean="0">
              <a:latin typeface="Times New Roman" pitchFamily="18" charset="0"/>
            </a:endParaRPr>
          </a:p>
        </p:txBody>
      </p:sp>
      <p:sp>
        <p:nvSpPr>
          <p:cNvPr id="62466" name="Объект 2"/>
          <p:cNvSpPr>
            <a:spLocks noGrp="1"/>
          </p:cNvSpPr>
          <p:nvPr>
            <p:ph idx="1"/>
          </p:nvPr>
        </p:nvSpPr>
        <p:spPr>
          <a:xfrm>
            <a:off x="395288" y="1196975"/>
            <a:ext cx="8229600" cy="4525963"/>
          </a:xfrm>
        </p:spPr>
        <p:txBody>
          <a:bodyPr/>
          <a:lstStyle/>
          <a:p>
            <a:pPr marL="0" indent="266700">
              <a:buFontTx/>
              <a:buNone/>
            </a:pPr>
            <a:r>
              <a:rPr lang="ru-RU" sz="1900" smtClean="0">
                <a:latin typeface="Times New Roman" pitchFamily="18" charset="0"/>
              </a:rPr>
              <a:t>ЗАКАЗЧИК, не позднее 1 рабочего дня со дня, следующего за днем получения вышеуказанных информации и документов:</a:t>
            </a:r>
          </a:p>
          <a:p>
            <a:pPr marL="0" indent="266700">
              <a:buFontTx/>
              <a:buNone/>
            </a:pPr>
            <a:r>
              <a:rPr lang="ru-RU" sz="1900" smtClean="0">
                <a:latin typeface="Times New Roman" pitchFamily="18" charset="0"/>
              </a:rPr>
              <a:t>а) принимает в отношении каждой заявки РЕШЕНИЕ о ее соответствии извещению, или РЕШЕНИЕ об отклонении заявки в случае непредставления информации и документов по п/п «в» п. 5, несоответствия таких информации и документов требованиям извещения, либо в случаях, в т.ч.:</a:t>
            </a:r>
          </a:p>
          <a:p>
            <a:pPr marL="0" indent="266700">
              <a:buFontTx/>
              <a:buNone/>
            </a:pPr>
            <a:r>
              <a:rPr lang="ru-RU" sz="1900" smtClean="0">
                <a:latin typeface="Times New Roman" pitchFamily="18" charset="0"/>
              </a:rPr>
              <a:t>- несоответствия участника требованиям ч. 1, 1.1, 2, 2.1. (при наличии) ст. 31;</a:t>
            </a:r>
          </a:p>
          <a:p>
            <a:pPr marL="0" indent="266700">
              <a:buFontTx/>
              <a:buNone/>
            </a:pPr>
            <a:r>
              <a:rPr lang="ru-RU" sz="1900" smtClean="0">
                <a:latin typeface="Times New Roman" pitchFamily="18" charset="0"/>
              </a:rPr>
              <a:t>- непредставления информации и документов, предусмотреных НПА по ч. 3 ст. 14 (запрет допуска «иностранных» товаров);</a:t>
            </a:r>
          </a:p>
          <a:p>
            <a:pPr marL="0" indent="266700">
              <a:buFontTx/>
              <a:buNone/>
            </a:pPr>
            <a:r>
              <a:rPr lang="ru-RU" sz="1900" smtClean="0">
                <a:latin typeface="Times New Roman" pitchFamily="18" charset="0"/>
              </a:rPr>
              <a:t>- выявления недостоверной информации, содержащейся в заявке …</a:t>
            </a:r>
          </a:p>
          <a:p>
            <a:pPr marL="0" indent="266700">
              <a:buFontTx/>
              <a:buNone/>
            </a:pPr>
            <a:r>
              <a:rPr lang="ru-RU" sz="1900" smtClean="0">
                <a:latin typeface="Times New Roman" pitchFamily="18" charset="0"/>
              </a:rPr>
              <a:t>б) на основании РЕШЕНИЙ присваивает каждой не отклоненной заявке порядковый номер в порядке возрастания цены за единицу товара, с учетом «национального режима». Первый порядковый номер - заявке, содержащей наименьшую цену за единицу, или единственной заявке, которая не отклонена;</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Заголовок 1"/>
          <p:cNvSpPr>
            <a:spLocks noGrp="1"/>
          </p:cNvSpPr>
          <p:nvPr>
            <p:ph type="title" idx="4294967295"/>
          </p:nvPr>
        </p:nvSpPr>
        <p:spPr>
          <a:xfrm>
            <a:off x="457200" y="274638"/>
            <a:ext cx="8229600" cy="706437"/>
          </a:xfrm>
        </p:spPr>
        <p:txBody>
          <a:bodyPr/>
          <a:lstStyle/>
          <a:p>
            <a:r>
              <a:rPr lang="ru-RU" sz="2400" b="1" smtClean="0">
                <a:latin typeface="Times New Roman" pitchFamily="18" charset="0"/>
              </a:rPr>
              <a:t>Порядок осуществления закупки </a:t>
            </a:r>
            <a:br>
              <a:rPr lang="ru-RU" sz="2400" b="1" smtClean="0">
                <a:latin typeface="Times New Roman" pitchFamily="18" charset="0"/>
              </a:rPr>
            </a:br>
            <a:r>
              <a:rPr lang="ru-RU" sz="2400" b="1" smtClean="0">
                <a:latin typeface="Times New Roman" pitchFamily="18" charset="0"/>
              </a:rPr>
              <a:t>в соответствии с ч. 12 ст. 93:</a:t>
            </a:r>
            <a:endParaRPr lang="ru-RU" sz="2400" smtClean="0">
              <a:latin typeface="Times New Roman" pitchFamily="18" charset="0"/>
            </a:endParaRPr>
          </a:p>
        </p:txBody>
      </p:sp>
      <p:sp>
        <p:nvSpPr>
          <p:cNvPr id="93187" name="Объект 2"/>
          <p:cNvSpPr>
            <a:spLocks noGrp="1"/>
          </p:cNvSpPr>
          <p:nvPr>
            <p:ph idx="4294967295"/>
          </p:nvPr>
        </p:nvSpPr>
        <p:spPr>
          <a:xfrm>
            <a:off x="457200" y="1196975"/>
            <a:ext cx="8229600" cy="4929188"/>
          </a:xfrm>
        </p:spPr>
        <p:txBody>
          <a:bodyPr/>
          <a:lstStyle/>
          <a:p>
            <a:pPr marL="0" indent="177800">
              <a:buFontTx/>
              <a:buNone/>
            </a:pPr>
            <a:r>
              <a:rPr lang="ru-RU" sz="2200" smtClean="0">
                <a:latin typeface="Times New Roman" pitchFamily="18" charset="0"/>
              </a:rPr>
              <a:t>6) ЗАКАЗЧИК, не позднее 1 рабочего дня со дня, следующего за днем получения вышеуказанных информации и документов:</a:t>
            </a:r>
          </a:p>
          <a:p>
            <a:pPr marL="0" indent="177800">
              <a:buFontTx/>
              <a:buNone/>
            </a:pPr>
            <a:r>
              <a:rPr lang="ru-RU" sz="2200" smtClean="0">
                <a:latin typeface="Times New Roman" pitchFamily="18" charset="0"/>
              </a:rPr>
              <a:t>в) формирует с использованием ЭлПл протокол подведения итогов определения поставщика, подписывает его эл. подписью, и направляет оператору, который в течение 1 часа с момента его получения размещает его ЕИС и на ЭлПл, а также размещает в ЕИС (без размещения на оф. сайте):</a:t>
            </a:r>
          </a:p>
          <a:p>
            <a:pPr marL="0" indent="177800">
              <a:buFontTx/>
              <a:buNone/>
            </a:pPr>
            <a:r>
              <a:rPr lang="ru-RU" sz="2200" smtClean="0">
                <a:latin typeface="Times New Roman" pitchFamily="18" charset="0"/>
              </a:rPr>
              <a:t>- полное и сокращенное наименование юр. лица, ФИО физ. лица, в т.ч. ИП;</a:t>
            </a:r>
          </a:p>
          <a:p>
            <a:pPr marL="0" indent="177800">
              <a:buFontTx/>
              <a:buNone/>
            </a:pPr>
            <a:r>
              <a:rPr lang="ru-RU" sz="2200" smtClean="0">
                <a:latin typeface="Times New Roman" pitchFamily="18" charset="0"/>
              </a:rPr>
              <a:t>- ИНН юр. лица, физ. лица, в т.ч. ИП, КПП юр. лица;</a:t>
            </a:r>
          </a:p>
          <a:p>
            <a:pPr marL="0" indent="177800">
              <a:buFontTx/>
              <a:buNone/>
            </a:pPr>
            <a:r>
              <a:rPr lang="ru-RU" sz="2200" smtClean="0">
                <a:latin typeface="Times New Roman" pitchFamily="18" charset="0"/>
              </a:rPr>
              <a:t>- идентификационные номера заявок</a:t>
            </a:r>
            <a:r>
              <a:rPr lang="en-US" sz="2200" smtClean="0">
                <a:latin typeface="Times New Roman" pitchFamily="18" charset="0"/>
              </a:rPr>
              <a:t>;</a:t>
            </a:r>
            <a:endParaRPr lang="ru-RU" sz="2200" smtClean="0">
              <a:latin typeface="Times New Roman" pitchFamily="18" charset="0"/>
            </a:endParaRPr>
          </a:p>
          <a:p>
            <a:pPr marL="0" indent="177800">
              <a:buFontTx/>
              <a:buNone/>
            </a:pPr>
            <a:r>
              <a:rPr lang="ru-RU" sz="2200" smtClean="0">
                <a:latin typeface="Times New Roman" pitchFamily="18" charset="0"/>
              </a:rPr>
              <a:t>- номера реестровых записей участников, заявки которых направлены заказчику.</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Заголовок 1"/>
          <p:cNvSpPr>
            <a:spLocks noGrp="1"/>
          </p:cNvSpPr>
          <p:nvPr>
            <p:ph type="title" idx="4294967295"/>
          </p:nvPr>
        </p:nvSpPr>
        <p:spPr>
          <a:xfrm>
            <a:off x="457200" y="274638"/>
            <a:ext cx="8229600" cy="706437"/>
          </a:xfrm>
        </p:spPr>
        <p:txBody>
          <a:bodyPr/>
          <a:lstStyle/>
          <a:p>
            <a:r>
              <a:rPr lang="ru-RU" sz="2400" b="1" smtClean="0">
                <a:latin typeface="Times New Roman" pitchFamily="18" charset="0"/>
              </a:rPr>
              <a:t>Порядок осуществления закупки </a:t>
            </a:r>
            <a:br>
              <a:rPr lang="ru-RU" sz="2400" b="1" smtClean="0">
                <a:latin typeface="Times New Roman" pitchFamily="18" charset="0"/>
              </a:rPr>
            </a:br>
            <a:r>
              <a:rPr lang="ru-RU" sz="2400" b="1" smtClean="0">
                <a:latin typeface="Times New Roman" pitchFamily="18" charset="0"/>
              </a:rPr>
              <a:t>в соответствии с ч. 12 ст. 93:</a:t>
            </a:r>
            <a:endParaRPr lang="ru-RU" sz="2400" smtClean="0">
              <a:latin typeface="Times New Roman" pitchFamily="18" charset="0"/>
            </a:endParaRPr>
          </a:p>
        </p:txBody>
      </p:sp>
      <p:sp>
        <p:nvSpPr>
          <p:cNvPr id="94211" name="Объект 2"/>
          <p:cNvSpPr>
            <a:spLocks noGrp="1"/>
          </p:cNvSpPr>
          <p:nvPr>
            <p:ph idx="4294967295"/>
          </p:nvPr>
        </p:nvSpPr>
        <p:spPr>
          <a:xfrm>
            <a:off x="457200" y="1196975"/>
            <a:ext cx="8229600" cy="4929188"/>
          </a:xfrm>
        </p:spPr>
        <p:txBody>
          <a:bodyPr/>
          <a:lstStyle/>
          <a:p>
            <a:pPr marL="0" indent="177800">
              <a:buFontTx/>
              <a:buNone/>
            </a:pPr>
            <a:r>
              <a:rPr lang="ru-RU" sz="2600" smtClean="0">
                <a:latin typeface="Times New Roman" pitchFamily="18" charset="0"/>
              </a:rPr>
              <a:t>Состав протокола подведения итогов:</a:t>
            </a:r>
          </a:p>
          <a:p>
            <a:pPr marL="0" indent="177800">
              <a:buFontTx/>
              <a:buNone/>
            </a:pPr>
            <a:r>
              <a:rPr lang="ru-RU" sz="2600" smtClean="0">
                <a:latin typeface="Times New Roman" pitchFamily="18" charset="0"/>
              </a:rPr>
              <a:t>- дата подведения итогов;</a:t>
            </a:r>
          </a:p>
          <a:p>
            <a:pPr marL="0" indent="177800">
              <a:buFontTx/>
              <a:buNone/>
            </a:pPr>
            <a:r>
              <a:rPr lang="ru-RU" sz="2600" smtClean="0">
                <a:latin typeface="Times New Roman" pitchFamily="18" charset="0"/>
              </a:rPr>
              <a:t>- идентификационные номера заявок;</a:t>
            </a:r>
          </a:p>
          <a:p>
            <a:pPr marL="0" indent="177800">
              <a:buFontTx/>
              <a:buNone/>
            </a:pPr>
            <a:r>
              <a:rPr lang="ru-RU" sz="2600" smtClean="0">
                <a:latin typeface="Times New Roman" pitchFamily="18" charset="0"/>
              </a:rPr>
              <a:t>- информация о РЕШЕНИЯХ, обоснование решения об отклонении заявки (если принято), содержащее указание на положения заявки, ФЗ-44, извещения, которым не соответствует заявка;</a:t>
            </a:r>
          </a:p>
          <a:p>
            <a:pPr marL="0" indent="177800">
              <a:buFontTx/>
              <a:buNone/>
            </a:pPr>
            <a:r>
              <a:rPr lang="ru-RU" sz="2600" smtClean="0">
                <a:latin typeface="Times New Roman" pitchFamily="18" charset="0"/>
              </a:rPr>
              <a:t>- порядковый номер в порядке возрастания цены за единицу товара, с учетом «национального режима»;</a:t>
            </a:r>
          </a:p>
          <a:p>
            <a:pPr marL="0" indent="177800"/>
            <a:endParaRPr lang="ru-RU" sz="2600" smtClean="0">
              <a:latin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Заголовок 1"/>
          <p:cNvSpPr>
            <a:spLocks noGrp="1"/>
          </p:cNvSpPr>
          <p:nvPr>
            <p:ph type="title"/>
          </p:nvPr>
        </p:nvSpPr>
        <p:spPr>
          <a:xfrm>
            <a:off x="457200" y="274638"/>
            <a:ext cx="8229600" cy="633412"/>
          </a:xfrm>
        </p:spPr>
        <p:txBody>
          <a:bodyPr/>
          <a:lstStyle/>
          <a:p>
            <a:r>
              <a:rPr lang="ru-RU" sz="2200" b="1" smtClean="0">
                <a:latin typeface="Times New Roman" pitchFamily="18" charset="0"/>
              </a:rPr>
              <a:t>Порядок заключения контракта в соответствии с ч. 12 ст. 93:</a:t>
            </a:r>
            <a:endParaRPr lang="ru-RU" sz="2200" smtClean="0">
              <a:latin typeface="Times New Roman" pitchFamily="18" charset="0"/>
            </a:endParaRPr>
          </a:p>
        </p:txBody>
      </p:sp>
      <p:sp>
        <p:nvSpPr>
          <p:cNvPr id="63490" name="Объект 2"/>
          <p:cNvSpPr>
            <a:spLocks noGrp="1"/>
          </p:cNvSpPr>
          <p:nvPr>
            <p:ph idx="1"/>
          </p:nvPr>
        </p:nvSpPr>
        <p:spPr>
          <a:xfrm>
            <a:off x="395288" y="908050"/>
            <a:ext cx="8229600" cy="4824413"/>
          </a:xfrm>
        </p:spPr>
        <p:txBody>
          <a:bodyPr/>
          <a:lstStyle/>
          <a:p>
            <a:pPr marL="0" indent="355600">
              <a:buFontTx/>
              <a:buNone/>
            </a:pPr>
            <a:r>
              <a:rPr lang="ru-RU" sz="1900" smtClean="0">
                <a:latin typeface="Times New Roman" pitchFamily="18" charset="0"/>
              </a:rPr>
              <a:t>- </a:t>
            </a:r>
            <a:r>
              <a:rPr lang="ru-RU" sz="1900" b="1" smtClean="0">
                <a:latin typeface="Times New Roman" pitchFamily="18" charset="0"/>
              </a:rPr>
              <a:t>ЗАКАЗЧИК</a:t>
            </a:r>
            <a:r>
              <a:rPr lang="ru-RU" sz="1900" smtClean="0">
                <a:latin typeface="Times New Roman" pitchFamily="18" charset="0"/>
              </a:rPr>
              <a:t> формирует и размещает в ЕИС и на ЭлПл (с использованием ЕИС) без своей подписи проект контракта не позднее 1 рабочего дня, следующего за днем размещения в ЕИС протокола подведения итогов;</a:t>
            </a:r>
          </a:p>
          <a:p>
            <a:pPr marL="0" indent="355600">
              <a:buFontTx/>
              <a:buNone/>
            </a:pPr>
            <a:r>
              <a:rPr lang="ru-RU" sz="1900" smtClean="0">
                <a:latin typeface="Times New Roman" pitchFamily="18" charset="0"/>
              </a:rPr>
              <a:t>- </a:t>
            </a:r>
            <a:r>
              <a:rPr lang="ru-RU" sz="1900" b="1" smtClean="0">
                <a:latin typeface="Times New Roman" pitchFamily="18" charset="0"/>
              </a:rPr>
              <a:t>УЧАСТНИК</a:t>
            </a:r>
            <a:r>
              <a:rPr lang="ru-RU" sz="1900" smtClean="0">
                <a:latin typeface="Times New Roman" pitchFamily="18" charset="0"/>
              </a:rPr>
              <a:t>, не позднее 1 рабочего дня, следующего за днем осуществления заказчиком вышеуказанных действий, подписывает эл. подписью проект контракта и одновременно размещает на ЭлПл и в ЕИС (с использованием ЭлПл, без размещения на оф. сайте) подписанный проект контракта, а также документ, подтверждающий предоставление обеспечения исполнения контракта</a:t>
            </a:r>
            <a:r>
              <a:rPr lang="en-US" sz="1900" smtClean="0">
                <a:latin typeface="Times New Roman" pitchFamily="18" charset="0"/>
              </a:rPr>
              <a:t>;</a:t>
            </a:r>
            <a:endParaRPr lang="ru-RU" sz="1900" smtClean="0">
              <a:latin typeface="Times New Roman" pitchFamily="18" charset="0"/>
            </a:endParaRPr>
          </a:p>
          <a:p>
            <a:pPr marL="0" indent="355600">
              <a:buFontTx/>
              <a:buNone/>
            </a:pPr>
            <a:r>
              <a:rPr lang="ru-RU" sz="1900" smtClean="0">
                <a:latin typeface="Times New Roman" pitchFamily="18" charset="0"/>
              </a:rPr>
              <a:t>- </a:t>
            </a:r>
            <a:r>
              <a:rPr lang="ru-RU" sz="1900" b="1" smtClean="0">
                <a:latin typeface="Times New Roman" pitchFamily="18" charset="0"/>
              </a:rPr>
              <a:t>ЗАКАЗЧИК</a:t>
            </a:r>
            <a:r>
              <a:rPr lang="ru-RU" sz="1900" smtClean="0">
                <a:latin typeface="Times New Roman" pitchFamily="18" charset="0"/>
              </a:rPr>
              <a:t> не позднее 1 рабочего дня, следующего за днем осуществления участником вышеуказанных действий, но не ранее чем через 2 рабочих дня, следующих за днем размещения в ЕИС протокола подведения итогов, подписывает эл. подписью, и размещает в ЕИС и на ЭлПл (с использованием ЕИС) контракт</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Заголовок 1"/>
          <p:cNvSpPr>
            <a:spLocks noGrp="1"/>
          </p:cNvSpPr>
          <p:nvPr>
            <p:ph type="title" idx="4294967295"/>
          </p:nvPr>
        </p:nvSpPr>
        <p:spPr/>
        <p:txBody>
          <a:bodyPr/>
          <a:lstStyle/>
          <a:p>
            <a:r>
              <a:rPr lang="ru-RU" sz="2800" b="1" smtClean="0">
                <a:latin typeface="Times New Roman" pitchFamily="18" charset="0"/>
              </a:rPr>
              <a:t>Порядок заключения контракта в соответствии с ч. 12 ст. 93:</a:t>
            </a:r>
            <a:endParaRPr lang="ru-RU" sz="2800" smtClean="0">
              <a:latin typeface="Times New Roman" pitchFamily="18" charset="0"/>
            </a:endParaRPr>
          </a:p>
        </p:txBody>
      </p:sp>
      <p:sp>
        <p:nvSpPr>
          <p:cNvPr id="64514" name="Объект 2"/>
          <p:cNvSpPr>
            <a:spLocks noGrp="1"/>
          </p:cNvSpPr>
          <p:nvPr>
            <p:ph idx="4294967295"/>
          </p:nvPr>
        </p:nvSpPr>
        <p:spPr/>
        <p:txBody>
          <a:bodyPr/>
          <a:lstStyle/>
          <a:p>
            <a:pPr marL="0" indent="266700">
              <a:buFontTx/>
              <a:buNone/>
            </a:pPr>
            <a:r>
              <a:rPr lang="ru-RU" smtClean="0">
                <a:latin typeface="Times New Roman" pitchFamily="18" charset="0"/>
              </a:rPr>
              <a:t>Не допускается осуществление следующих действий:</a:t>
            </a:r>
          </a:p>
          <a:p>
            <a:pPr marL="0" indent="266700">
              <a:buFontTx/>
              <a:buNone/>
            </a:pPr>
            <a:r>
              <a:rPr lang="ru-RU" smtClean="0">
                <a:latin typeface="Times New Roman" pitchFamily="18" charset="0"/>
              </a:rPr>
              <a:t>- увеличение при формировании и размещении проекта контракта количества поставляемого товара на сумму, не превышающую разницы между ценой контракта и Н(М)ЦК;</a:t>
            </a:r>
          </a:p>
          <a:p>
            <a:pPr marL="0" indent="266700">
              <a:buFontTx/>
              <a:buNone/>
            </a:pPr>
            <a:r>
              <a:rPr lang="ru-RU" smtClean="0">
                <a:latin typeface="Times New Roman" pitchFamily="18" charset="0"/>
              </a:rPr>
              <a:t>- формирование протокола разногласий.</a:t>
            </a:r>
          </a:p>
          <a:p>
            <a:pPr marL="0" indent="266700"/>
            <a:endParaRPr lang="ru-RU" smtClean="0">
              <a:latin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Заголовок 1"/>
          <p:cNvSpPr>
            <a:spLocks noGrp="1"/>
          </p:cNvSpPr>
          <p:nvPr>
            <p:ph type="title"/>
          </p:nvPr>
        </p:nvSpPr>
        <p:spPr>
          <a:xfrm>
            <a:off x="457200" y="274638"/>
            <a:ext cx="8229600" cy="561975"/>
          </a:xfrm>
        </p:spPr>
        <p:txBody>
          <a:bodyPr/>
          <a:lstStyle/>
          <a:p>
            <a:r>
              <a:rPr lang="ru-RU" sz="1900" b="1" smtClean="0">
                <a:latin typeface="Times New Roman" pitchFamily="18" charset="0"/>
              </a:rPr>
              <a:t>Порядок осуществления закупки в соответствии с ч. 12 ст. 93:</a:t>
            </a:r>
            <a:endParaRPr lang="ru-RU" sz="1900" smtClean="0">
              <a:latin typeface="Times New Roman" pitchFamily="18" charset="0"/>
            </a:endParaRPr>
          </a:p>
        </p:txBody>
      </p:sp>
      <p:sp>
        <p:nvSpPr>
          <p:cNvPr id="65538" name="Объект 2"/>
          <p:cNvSpPr>
            <a:spLocks noGrp="1"/>
          </p:cNvSpPr>
          <p:nvPr>
            <p:ph idx="1"/>
          </p:nvPr>
        </p:nvSpPr>
        <p:spPr>
          <a:xfrm>
            <a:off x="395288" y="836613"/>
            <a:ext cx="8229600" cy="4525962"/>
          </a:xfrm>
        </p:spPr>
        <p:txBody>
          <a:bodyPr/>
          <a:lstStyle/>
          <a:p>
            <a:pPr marL="0" indent="355600">
              <a:buFontTx/>
              <a:buNone/>
            </a:pPr>
            <a:r>
              <a:rPr lang="ru-RU" sz="1700" smtClean="0">
                <a:latin typeface="Times New Roman" pitchFamily="18" charset="0"/>
              </a:rPr>
              <a:t>- </a:t>
            </a:r>
            <a:r>
              <a:rPr lang="ru-RU" sz="1700" b="1" smtClean="0">
                <a:latin typeface="Times New Roman" pitchFamily="18" charset="0"/>
              </a:rPr>
              <a:t>в случае отсутствия заявок</a:t>
            </a:r>
            <a:r>
              <a:rPr lang="ru-RU" sz="1700" smtClean="0">
                <a:latin typeface="Times New Roman" pitchFamily="18" charset="0"/>
              </a:rPr>
              <a:t>, соответствующих извещению, оператор ЭлПл в течение 1 часа с момента размещения в ЕИС извещения, направляет заказчику уведомление об отсутствии заявок, а также размещает такое уведомление в ЕИС;</a:t>
            </a:r>
          </a:p>
          <a:p>
            <a:pPr marL="0" indent="355600">
              <a:buFontTx/>
              <a:buNone/>
            </a:pPr>
            <a:r>
              <a:rPr lang="ru-RU" sz="1700" smtClean="0">
                <a:latin typeface="Times New Roman" pitchFamily="18" charset="0"/>
              </a:rPr>
              <a:t>- </a:t>
            </a:r>
            <a:r>
              <a:rPr lang="ru-RU" sz="1700" b="1" smtClean="0">
                <a:latin typeface="Times New Roman" pitchFamily="18" charset="0"/>
              </a:rPr>
              <a:t>в случае указания участником</a:t>
            </a:r>
            <a:r>
              <a:rPr lang="ru-RU" sz="1700" smtClean="0">
                <a:latin typeface="Times New Roman" pitchFamily="18" charset="0"/>
              </a:rPr>
              <a:t>, заявка которого направлена заказчику, </a:t>
            </a:r>
            <a:r>
              <a:rPr lang="ru-RU" sz="1700" b="1" smtClean="0">
                <a:latin typeface="Times New Roman" pitchFamily="18" charset="0"/>
              </a:rPr>
              <a:t>макс. количества товара</a:t>
            </a:r>
            <a:r>
              <a:rPr lang="ru-RU" sz="1700" smtClean="0">
                <a:latin typeface="Times New Roman" pitchFamily="18" charset="0"/>
              </a:rPr>
              <a:t> оператор не позднее 1 часа с момента:</a:t>
            </a:r>
          </a:p>
          <a:p>
            <a:pPr marL="0" indent="355600">
              <a:buFontTx/>
              <a:buNone/>
            </a:pPr>
            <a:r>
              <a:rPr lang="ru-RU" sz="1700" smtClean="0">
                <a:latin typeface="Times New Roman" pitchFamily="18" charset="0"/>
              </a:rPr>
              <a:t>а) размещения протокола подведения итогов прекращает блокирование количества товара участников, кроме участника, с которым заключается контракт;</a:t>
            </a:r>
          </a:p>
          <a:p>
            <a:pPr marL="0" indent="355600">
              <a:buFontTx/>
              <a:buNone/>
            </a:pPr>
            <a:r>
              <a:rPr lang="ru-RU" sz="1700" smtClean="0">
                <a:latin typeface="Times New Roman" pitchFamily="18" charset="0"/>
              </a:rPr>
              <a:t>б) заключения контракта автоматически уменьшает указанное в ПП участника, с которым заключен контракт, количество товара на количество закупаемого товара, предусмотренного в извещении</a:t>
            </a:r>
          </a:p>
          <a:p>
            <a:pPr marL="0" indent="355600">
              <a:buFontTx/>
              <a:buNone/>
            </a:pPr>
            <a:r>
              <a:rPr lang="ru-RU" sz="1700" smtClean="0">
                <a:latin typeface="Times New Roman" pitchFamily="18" charset="0"/>
              </a:rPr>
              <a:t>в) размещения протокола об уклонении участника от заключения контракта или протокола об отказе от заключения контракта прекращает блокирование количества товара такого участника.</a:t>
            </a:r>
          </a:p>
          <a:p>
            <a:pPr marL="0" indent="355600">
              <a:buFontTx/>
              <a:buNone/>
            </a:pPr>
            <a:endParaRPr lang="ru-RU" sz="1700" smtClean="0">
              <a:latin typeface="Times New Roman" pitchFamily="18" charset="0"/>
            </a:endParaRPr>
          </a:p>
          <a:p>
            <a:pPr marL="0" indent="355600" algn="ctr">
              <a:buFontTx/>
              <a:buNone/>
            </a:pPr>
            <a:r>
              <a:rPr lang="ru-RU" sz="1700" smtClean="0">
                <a:latin typeface="Times New Roman" pitchFamily="18" charset="0"/>
              </a:rPr>
              <a:t> </a:t>
            </a:r>
            <a:r>
              <a:rPr lang="ru-RU" sz="1700" b="1" smtClean="0">
                <a:latin typeface="Times New Roman" pitchFamily="18" charset="0"/>
              </a:rPr>
              <a:t>При осуществлении закупок по ч. 12</a:t>
            </a:r>
            <a:r>
              <a:rPr lang="ru-RU" sz="1700" smtClean="0">
                <a:latin typeface="Times New Roman" pitchFamily="18" charset="0"/>
              </a:rPr>
              <a:t>, обеспечивается доступность информации обо всех ПП, размещенных участниками на всех ЭП, посредством информационного взаимодействия с ЕИС. </a:t>
            </a:r>
          </a:p>
          <a:p>
            <a:pPr marL="0" indent="355600"/>
            <a:endParaRPr lang="ru-RU" sz="1700" smtClean="0">
              <a:latin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Объект 2"/>
          <p:cNvSpPr>
            <a:spLocks noGrp="1"/>
          </p:cNvSpPr>
          <p:nvPr>
            <p:ph idx="1"/>
          </p:nvPr>
        </p:nvSpPr>
        <p:spPr>
          <a:xfrm>
            <a:off x="457200" y="476250"/>
            <a:ext cx="8229600" cy="5649913"/>
          </a:xfrm>
        </p:spPr>
        <p:txBody>
          <a:bodyPr/>
          <a:lstStyle/>
          <a:p>
            <a:pPr algn="ctr">
              <a:buFontTx/>
              <a:buNone/>
            </a:pPr>
            <a:r>
              <a:rPr lang="ru-RU" sz="1800" b="1" smtClean="0">
                <a:latin typeface="Times New Roman" pitchFamily="18" charset="0"/>
              </a:rPr>
              <a:t>Письмо Минфина России от 12.02.2021 № 24-06-08/9591 «Об осуществлении закупок товаров у единственного поставщика в электронной форме»</a:t>
            </a:r>
            <a:r>
              <a:rPr lang="ru-RU" sz="1800" smtClean="0">
                <a:latin typeface="Times New Roman" pitchFamily="18" charset="0"/>
              </a:rPr>
              <a:t> </a:t>
            </a:r>
          </a:p>
          <a:p>
            <a:pPr algn="ctr">
              <a:buFontTx/>
              <a:buNone/>
            </a:pPr>
            <a:endParaRPr lang="ru-RU" sz="1800" smtClean="0">
              <a:latin typeface="Times New Roman" pitchFamily="18" charset="0"/>
            </a:endParaRPr>
          </a:p>
          <a:p>
            <a:r>
              <a:rPr lang="ru-RU" sz="1800" smtClean="0">
                <a:latin typeface="Times New Roman" pitchFamily="18" charset="0"/>
              </a:rPr>
              <a:t>Участник закупки - любое юр. лицо …, кроме офшорной компании, или любое физ. лицо, в т.ч. ИП, зарегистрированный в ЕИС и аккредитованный на ЭлПл.</a:t>
            </a:r>
          </a:p>
          <a:p>
            <a:r>
              <a:rPr lang="ru-RU" sz="1800" smtClean="0">
                <a:latin typeface="Times New Roman" pitchFamily="18" charset="0"/>
              </a:rPr>
              <a:t>Извещение, размещенное в ЕИС, должно быть доступно для ознакомления и на ЭлПл.</a:t>
            </a:r>
          </a:p>
          <a:p>
            <a:r>
              <a:rPr lang="ru-RU" sz="1800" smtClean="0">
                <a:latin typeface="Times New Roman" pitchFamily="18" charset="0"/>
              </a:rPr>
              <a:t>Оператор вправе взимать плату за участие в электронных процедурах </a:t>
            </a:r>
          </a:p>
          <a:p>
            <a:r>
              <a:rPr lang="ru-RU" sz="1800" smtClean="0">
                <a:latin typeface="Times New Roman" pitchFamily="18" charset="0"/>
              </a:rPr>
              <a:t>При осуществлении закупок у единственного поставщика комиссия по осуществлению закупок заказчиком не создается.</a:t>
            </a:r>
          </a:p>
          <a:p>
            <a:endParaRPr lang="ru-RU" sz="1800" smtClean="0">
              <a:latin typeface="Times New Roman" pitchFamily="18" charset="0"/>
            </a:endParaRPr>
          </a:p>
          <a:p>
            <a:r>
              <a:rPr lang="ru-RU" sz="1800" smtClean="0">
                <a:latin typeface="Times New Roman" pitchFamily="18" charset="0"/>
              </a:rPr>
              <a:t>Предусматривается формирование одного ПП в отношении нескольких товаров, предлагаемых участником к поставкам, в которое участник вправе вносить изменения при необходимости.</a:t>
            </a:r>
          </a:p>
          <a:p>
            <a:r>
              <a:rPr lang="ru-RU" sz="1800" smtClean="0">
                <a:latin typeface="Times New Roman" pitchFamily="18" charset="0"/>
              </a:rPr>
              <a:t>Формирование нескольких ПП не предусмотрено и не требуется по существу для реализации механизма осуществления таких закупок.</a:t>
            </a:r>
          </a:p>
          <a:p>
            <a:endParaRPr lang="ru-RU" sz="1800" smtClean="0">
              <a:latin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Объект 2"/>
          <p:cNvSpPr>
            <a:spLocks noGrp="1"/>
          </p:cNvSpPr>
          <p:nvPr>
            <p:ph idx="1"/>
          </p:nvPr>
        </p:nvSpPr>
        <p:spPr>
          <a:xfrm>
            <a:off x="457200" y="549275"/>
            <a:ext cx="8229600" cy="5576888"/>
          </a:xfrm>
        </p:spPr>
        <p:txBody>
          <a:bodyPr/>
          <a:lstStyle/>
          <a:p>
            <a:pPr algn="ctr">
              <a:buFontTx/>
              <a:buNone/>
            </a:pPr>
            <a:r>
              <a:rPr lang="ru-RU" sz="2000" b="1" smtClean="0">
                <a:latin typeface="Times New Roman" pitchFamily="18" charset="0"/>
              </a:rPr>
              <a:t>Письмо Минфина России № 24-06-08/9591</a:t>
            </a:r>
          </a:p>
          <a:p>
            <a:pPr>
              <a:buFontTx/>
              <a:buNone/>
            </a:pPr>
            <a:r>
              <a:rPr lang="ru-RU" sz="2000" smtClean="0">
                <a:latin typeface="Times New Roman" pitchFamily="18" charset="0"/>
              </a:rPr>
              <a:t> </a:t>
            </a:r>
          </a:p>
          <a:p>
            <a:r>
              <a:rPr lang="ru-RU" sz="2000" smtClean="0">
                <a:latin typeface="Times New Roman" pitchFamily="18" charset="0"/>
              </a:rPr>
              <a:t>продление и отзыв ПП являются различными (не одновременными и не тождественными) действиями, влекущими различные последствия;</a:t>
            </a:r>
          </a:p>
          <a:p>
            <a:r>
              <a:rPr lang="ru-RU" sz="2000" smtClean="0">
                <a:latin typeface="Times New Roman" pitchFamily="18" charset="0"/>
              </a:rPr>
              <a:t>продление ПП осуществляется путем внесения в него соответствующих изменений в части срока его действия;</a:t>
            </a:r>
          </a:p>
          <a:p>
            <a:r>
              <a:rPr lang="ru-RU" sz="2000" smtClean="0">
                <a:latin typeface="Times New Roman" pitchFamily="18" charset="0"/>
              </a:rPr>
              <a:t>участник вправе продлить срок действия ПП до его истечения;</a:t>
            </a:r>
          </a:p>
          <a:p>
            <a:r>
              <a:rPr lang="ru-RU" sz="2000" smtClean="0">
                <a:latin typeface="Times New Roman" pitchFamily="18" charset="0"/>
              </a:rPr>
              <a:t>срок, на который осуществляется такое продление, не может превышать 1 месяца с тем, чтобы срок действия ПП с учетом такого продления не превышал 1 месяца с даты размещения на ЭлПл соответствующего изменения в ПП, предусматривающего такое продление;</a:t>
            </a:r>
          </a:p>
          <a:p>
            <a:r>
              <a:rPr lang="ru-RU" sz="2000" smtClean="0">
                <a:latin typeface="Times New Roman" pitchFamily="18" charset="0"/>
              </a:rPr>
              <a:t>участник вправе внести изменения в ПП в любой момент до истечения его срока действия. Такие изменения станут применяться к отношениям, связанным с участием в закупках, извещения об осуществлении которых размещены после размещения таких изменений.</a:t>
            </a:r>
          </a:p>
          <a:p>
            <a:endParaRPr lang="ru-RU" sz="2000" smtClean="0">
              <a:latin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Заголовок 1"/>
          <p:cNvSpPr>
            <a:spLocks noGrp="1"/>
          </p:cNvSpPr>
          <p:nvPr>
            <p:ph type="title"/>
          </p:nvPr>
        </p:nvSpPr>
        <p:spPr>
          <a:xfrm>
            <a:off x="457200" y="274638"/>
            <a:ext cx="8229600" cy="490537"/>
          </a:xfrm>
        </p:spPr>
        <p:txBody>
          <a:bodyPr/>
          <a:lstStyle/>
          <a:p>
            <a:r>
              <a:rPr lang="ru-RU" sz="2800" b="1" smtClean="0">
                <a:latin typeface="Times New Roman" pitchFamily="18" charset="0"/>
              </a:rPr>
              <a:t>Письмо Минфина России № 24-06-08/9591</a:t>
            </a:r>
          </a:p>
        </p:txBody>
      </p:sp>
      <p:sp>
        <p:nvSpPr>
          <p:cNvPr id="68610" name="Объект 2"/>
          <p:cNvSpPr>
            <a:spLocks noGrp="1"/>
          </p:cNvSpPr>
          <p:nvPr>
            <p:ph idx="1"/>
          </p:nvPr>
        </p:nvSpPr>
        <p:spPr>
          <a:xfrm>
            <a:off x="468313" y="836613"/>
            <a:ext cx="8229600" cy="4525962"/>
          </a:xfrm>
        </p:spPr>
        <p:txBody>
          <a:bodyPr/>
          <a:lstStyle/>
          <a:p>
            <a:pPr marL="0" indent="266700">
              <a:buFontTx/>
              <a:buNone/>
            </a:pPr>
            <a:r>
              <a:rPr lang="ru-RU" sz="1700" smtClean="0">
                <a:latin typeface="Times New Roman" pitchFamily="18" charset="0"/>
              </a:rPr>
              <a:t>Предусмотрено формирование участником на ЭлПл своего ПП о поставке </a:t>
            </a:r>
            <a:r>
              <a:rPr lang="ru-RU" sz="1700" i="1" smtClean="0">
                <a:latin typeface="Times New Roman" pitchFamily="18" charset="0"/>
              </a:rPr>
              <a:t>товаров, </a:t>
            </a:r>
            <a:r>
              <a:rPr lang="ru-RU" sz="1700" smtClean="0">
                <a:latin typeface="Times New Roman" pitchFamily="18" charset="0"/>
              </a:rPr>
              <a:t>из состава которого оператор впоследствии в автоматическом режиме направит конкретное ПП (конкретную заявку) заказчику, разместившему извещение об осуществлении конкретной закупки (множество различных заявок заказчикам, разместившим множество извещений).</a:t>
            </a:r>
          </a:p>
          <a:p>
            <a:pPr marL="0" indent="266700">
              <a:buFontTx/>
              <a:buNone/>
            </a:pPr>
            <a:r>
              <a:rPr lang="ru-RU" sz="1700" smtClean="0">
                <a:latin typeface="Times New Roman" pitchFamily="18" charset="0"/>
              </a:rPr>
              <a:t>Учитывая изложенную конструкцию, а также конструкцию автоматического сравнения и выявления оператором не более 5 заявок по критерию наилучшей цены за единицу товара (а не иной какой-либо стоимостной совокупной величины), положения предусматривают:</a:t>
            </a:r>
          </a:p>
          <a:p>
            <a:pPr marL="0" indent="266700"/>
            <a:r>
              <a:rPr lang="ru-RU" sz="1700" smtClean="0">
                <a:latin typeface="Times New Roman" pitchFamily="18" charset="0"/>
              </a:rPr>
              <a:t>возможность указания участником в своем ПП </a:t>
            </a:r>
            <a:r>
              <a:rPr lang="ru-RU" sz="1700" i="1" smtClean="0">
                <a:latin typeface="Times New Roman" pitchFamily="18" charset="0"/>
              </a:rPr>
              <a:t>несколько</a:t>
            </a:r>
            <a:r>
              <a:rPr lang="ru-RU" sz="1700" smtClean="0">
                <a:latin typeface="Times New Roman" pitchFamily="18" charset="0"/>
              </a:rPr>
              <a:t> товаров, предлагаемых к поставкам, множество мест их поставки, различное количество товара в разрезе нескольких мест поставки, а также различные цены за единицу товара и различные сроки поставки в разрезе различного количества и различных мест поставки;</a:t>
            </a:r>
          </a:p>
          <a:p>
            <a:pPr marL="0" indent="266700"/>
            <a:r>
              <a:rPr lang="ru-RU" sz="1700" smtClean="0">
                <a:latin typeface="Times New Roman" pitchFamily="18" charset="0"/>
              </a:rPr>
              <a:t>обязанность заказчика при размещении извещения указать </a:t>
            </a:r>
            <a:r>
              <a:rPr lang="ru-RU" sz="1700" i="1" smtClean="0">
                <a:latin typeface="Times New Roman" pitchFamily="18" charset="0"/>
              </a:rPr>
              <a:t>одно</a:t>
            </a:r>
            <a:r>
              <a:rPr lang="ru-RU" sz="1700" smtClean="0">
                <a:latin typeface="Times New Roman" pitchFamily="18" charset="0"/>
              </a:rPr>
              <a:t> наименование товара с одной начальной ценой за единицу товара, одним сроком и местом поставки.</a:t>
            </a:r>
          </a:p>
          <a:p>
            <a:pPr marL="0" indent="266700">
              <a:buFontTx/>
              <a:buNone/>
            </a:pPr>
            <a:r>
              <a:rPr lang="ru-RU" sz="1700" smtClean="0">
                <a:latin typeface="Times New Roman" pitchFamily="18" charset="0"/>
              </a:rPr>
              <a:t>При этом вышеуказанные положения не предусматривают указания различных цен в отношении одного и того же места поставки, поскольку </a:t>
            </a:r>
            <a:r>
              <a:rPr lang="ru-RU" sz="1700" i="1" smtClean="0">
                <a:latin typeface="Times New Roman" pitchFamily="18" charset="0"/>
              </a:rPr>
              <a:t>различные</a:t>
            </a:r>
            <a:r>
              <a:rPr lang="ru-RU" sz="1700" smtClean="0">
                <a:latin typeface="Times New Roman" pitchFamily="18" charset="0"/>
              </a:rPr>
              <a:t> цены указываются в разрезе </a:t>
            </a:r>
            <a:r>
              <a:rPr lang="ru-RU" sz="1700" i="1" smtClean="0">
                <a:latin typeface="Times New Roman" pitchFamily="18" charset="0"/>
              </a:rPr>
              <a:t>различных</a:t>
            </a:r>
            <a:r>
              <a:rPr lang="ru-RU" sz="1700" smtClean="0">
                <a:latin typeface="Times New Roman" pitchFamily="18" charset="0"/>
              </a:rPr>
              <a:t> мест поставки.</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Заголовок 1"/>
          <p:cNvSpPr>
            <a:spLocks noGrp="1"/>
          </p:cNvSpPr>
          <p:nvPr>
            <p:ph type="title" idx="4294967295"/>
          </p:nvPr>
        </p:nvSpPr>
        <p:spPr>
          <a:xfrm>
            <a:off x="457200" y="274638"/>
            <a:ext cx="8229600" cy="490537"/>
          </a:xfrm>
        </p:spPr>
        <p:txBody>
          <a:bodyPr/>
          <a:lstStyle/>
          <a:p>
            <a:r>
              <a:rPr lang="ru-RU" sz="2800" b="1" smtClean="0">
                <a:latin typeface="Times New Roman" pitchFamily="18" charset="0"/>
              </a:rPr>
              <a:t>Письмо Минфина России № 24-06-08/9591</a:t>
            </a:r>
          </a:p>
        </p:txBody>
      </p:sp>
      <p:sp>
        <p:nvSpPr>
          <p:cNvPr id="69634" name="Объект 2"/>
          <p:cNvSpPr>
            <a:spLocks noGrp="1"/>
          </p:cNvSpPr>
          <p:nvPr>
            <p:ph idx="4294967295"/>
          </p:nvPr>
        </p:nvSpPr>
        <p:spPr>
          <a:xfrm>
            <a:off x="468313" y="836613"/>
            <a:ext cx="8229600" cy="4525962"/>
          </a:xfrm>
        </p:spPr>
        <p:txBody>
          <a:bodyPr/>
          <a:lstStyle/>
          <a:p>
            <a:r>
              <a:rPr lang="ru-RU" sz="2000" smtClean="0">
                <a:latin typeface="Times New Roman" pitchFamily="18" charset="0"/>
              </a:rPr>
              <a:t>Реализация изложенной конструкции предполагает принцип "множественности" товара (срока и мест его предлагаемой поставки по соответствующей цене за единицу товара) на стороне участника и отсутствие такой "множественности" на стороне заказчика в целях обеспечения автоматизированного сравнения конкретных заявок, направленных из состава ПП разных участников, с конкретной потребностью заказчика, указанной в извещении.</a:t>
            </a:r>
          </a:p>
          <a:p>
            <a:r>
              <a:rPr lang="ru-RU" sz="2000" smtClean="0">
                <a:latin typeface="Times New Roman" pitchFamily="18" charset="0"/>
              </a:rPr>
              <a:t>Указанный принцип "множественности" на стороне участника закупки обусловлен предварительным характером его предложения, поскольку ему заранее не известно, в ответ на какие именно извещения (каких именно заказчиков, с каким количеством закупаемого товара, сроком и местом поставки товара) оператором автоматически будут направлены заявки от имени такого участника из состава его ПП.</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Grp="1"/>
          </p:cNvSpPr>
          <p:nvPr>
            <p:ph type="title" idx="4294967295"/>
          </p:nvPr>
        </p:nvSpPr>
        <p:spPr>
          <a:xfrm>
            <a:off x="395288" y="290513"/>
            <a:ext cx="8229600" cy="5962650"/>
          </a:xfrm>
        </p:spPr>
        <p:txBody>
          <a:bodyPr/>
          <a:lstStyle/>
          <a:p>
            <a:pPr algn="l"/>
            <a:r>
              <a:rPr lang="ru-RU" sz="1600" b="1" smtClean="0"/>
              <a:t/>
            </a:r>
            <a:br>
              <a:rPr lang="ru-RU" sz="1600" b="1" smtClean="0"/>
            </a:br>
            <a:r>
              <a:rPr lang="ru-RU" sz="1600" b="1" smtClean="0">
                <a:latin typeface="Times New Roman" pitchFamily="18" charset="0"/>
                <a:cs typeface="Times New Roman" pitchFamily="18" charset="0"/>
              </a:rPr>
              <a:t>Статья 38. Должностные лица заказчика, </a:t>
            </a:r>
            <a:br>
              <a:rPr lang="ru-RU" sz="1600" b="1" smtClean="0">
                <a:latin typeface="Times New Roman" pitchFamily="18" charset="0"/>
                <a:cs typeface="Times New Roman" pitchFamily="18" charset="0"/>
              </a:rPr>
            </a:br>
            <a:r>
              <a:rPr lang="ru-RU" sz="1600" b="1" smtClean="0">
                <a:latin typeface="Times New Roman" pitchFamily="18" charset="0"/>
                <a:cs typeface="Times New Roman" pitchFamily="18" charset="0"/>
              </a:rPr>
              <a:t>контрактная служба, контрактный управляющий</a:t>
            </a:r>
            <a:br>
              <a:rPr lang="ru-RU" sz="1600" b="1" smtClean="0">
                <a:latin typeface="Times New Roman" pitchFamily="18" charset="0"/>
                <a:cs typeface="Times New Roman" pitchFamily="18" charset="0"/>
              </a:rPr>
            </a:br>
            <a:r>
              <a:rPr lang="ru-RU" sz="1600" b="1" smtClean="0">
                <a:latin typeface="Times New Roman" pitchFamily="18" charset="0"/>
                <a:cs typeface="Times New Roman" pitchFamily="18" charset="0"/>
              </a:rPr>
              <a:t/>
            </a:r>
            <a:br>
              <a:rPr lang="ru-RU" sz="1600" b="1" smtClean="0">
                <a:latin typeface="Times New Roman" pitchFamily="18" charset="0"/>
                <a:cs typeface="Times New Roman" pitchFamily="18" charset="0"/>
              </a:rPr>
            </a:br>
            <a:r>
              <a:rPr lang="ru-RU" sz="1600" b="1" smtClean="0">
                <a:latin typeface="Times New Roman" pitchFamily="18" charset="0"/>
                <a:cs typeface="Times New Roman" pitchFamily="18" charset="0"/>
              </a:rPr>
              <a:t>Функции и полномочия контрактной службы</a:t>
            </a:r>
            <a:r>
              <a:rPr lang="ru-RU" sz="1600" smtClean="0">
                <a:latin typeface="Times New Roman" pitchFamily="18" charset="0"/>
                <a:cs typeface="Times New Roman" pitchFamily="18" charset="0"/>
              </a:rPr>
              <a:t>:</a:t>
            </a:r>
            <a:br>
              <a:rPr lang="ru-RU" sz="1600" smtClean="0">
                <a:latin typeface="Times New Roman" pitchFamily="18" charset="0"/>
                <a:cs typeface="Times New Roman" pitchFamily="18" charset="0"/>
              </a:rPr>
            </a:br>
            <a:r>
              <a:rPr lang="ru-RU" sz="1600" smtClean="0">
                <a:latin typeface="Times New Roman" pitchFamily="18" charset="0"/>
                <a:cs typeface="Times New Roman" pitchFamily="18" charset="0"/>
              </a:rPr>
              <a:t/>
            </a:r>
            <a:br>
              <a:rPr lang="ru-RU" sz="1600" smtClean="0">
                <a:latin typeface="Times New Roman" pitchFamily="18" charset="0"/>
                <a:cs typeface="Times New Roman" pitchFamily="18" charset="0"/>
              </a:rPr>
            </a:br>
            <a:r>
              <a:rPr lang="ru-RU" sz="1600" smtClean="0">
                <a:latin typeface="Times New Roman" pitchFamily="18" charset="0"/>
                <a:cs typeface="Times New Roman" pitchFamily="18" charset="0"/>
              </a:rPr>
              <a:t>- разрабатывают план-график, осуществляют подготовку изменений в план-график, размещают в ЕИС план-график и внесенные в него изменения;</a:t>
            </a:r>
            <a:br>
              <a:rPr lang="ru-RU" sz="1600" smtClean="0">
                <a:latin typeface="Times New Roman" pitchFamily="18" charset="0"/>
                <a:cs typeface="Times New Roman" pitchFamily="18" charset="0"/>
              </a:rPr>
            </a:br>
            <a:r>
              <a:rPr lang="ru-RU" sz="1600" smtClean="0">
                <a:latin typeface="Times New Roman" pitchFamily="18" charset="0"/>
                <a:cs typeface="Times New Roman" pitchFamily="18" charset="0"/>
              </a:rPr>
              <a:t>- осуществляют подготовку и размещение в ЕИС извещений об осуществлении закупок, документации о закупках и проектов контрактов, подготовку и направление приглашений принять участие в определении поставщиков закрытыми способами;</a:t>
            </a:r>
            <a:br>
              <a:rPr lang="ru-RU" sz="1600" smtClean="0">
                <a:latin typeface="Times New Roman" pitchFamily="18" charset="0"/>
                <a:cs typeface="Times New Roman" pitchFamily="18" charset="0"/>
              </a:rPr>
            </a:br>
            <a:r>
              <a:rPr lang="ru-RU" sz="1600" smtClean="0">
                <a:latin typeface="Times New Roman" pitchFamily="18" charset="0"/>
                <a:cs typeface="Times New Roman" pitchFamily="18" charset="0"/>
              </a:rPr>
              <a:t>- обеспечивают осуществление закупок, в т.ч. заключение контрактов;</a:t>
            </a:r>
            <a:br>
              <a:rPr lang="ru-RU" sz="1600" smtClean="0">
                <a:latin typeface="Times New Roman" pitchFamily="18" charset="0"/>
                <a:cs typeface="Times New Roman" pitchFamily="18" charset="0"/>
              </a:rPr>
            </a:br>
            <a:r>
              <a:rPr lang="ru-RU" sz="1600" smtClean="0">
                <a:latin typeface="Times New Roman" pitchFamily="18" charset="0"/>
                <a:cs typeface="Times New Roman" pitchFamily="18" charset="0"/>
              </a:rPr>
              <a:t>- участвуют в рассмотрении дел об обжаловании результатов определения поставщиков и осуществляют подготовку материалов для выполнения претензионно-исковой работы;</a:t>
            </a:r>
            <a:br>
              <a:rPr lang="ru-RU" sz="1600" smtClean="0">
                <a:latin typeface="Times New Roman" pitchFamily="18" charset="0"/>
                <a:cs typeface="Times New Roman" pitchFamily="18" charset="0"/>
              </a:rPr>
            </a:br>
            <a:r>
              <a:rPr lang="ru-RU" sz="1600" smtClean="0">
                <a:latin typeface="Times New Roman" pitchFamily="18" charset="0"/>
                <a:cs typeface="Times New Roman" pitchFamily="18" charset="0"/>
              </a:rPr>
              <a:t>- </a:t>
            </a:r>
            <a:r>
              <a:rPr lang="ru-RU" sz="1600" smtClean="0">
                <a:solidFill>
                  <a:srgbClr val="FF0000"/>
                </a:solidFill>
                <a:latin typeface="Times New Roman" pitchFamily="18" charset="0"/>
                <a:cs typeface="Times New Roman" pitchFamily="18" charset="0"/>
              </a:rPr>
              <a:t>организуют в случае необходимости на стадии планирования закупок консультации с поставщиками и участвуют в таких консультациях в целях определения состояния конкурентной среды на соответствующих рынках товаров, работ, услуг, определения наилучших технологий и других решений для обеспечения гос. и мун. нужд</a:t>
            </a:r>
            <a:r>
              <a:rPr lang="ru-RU" sz="1600" smtClean="0">
                <a:latin typeface="Times New Roman" pitchFamily="18" charset="0"/>
                <a:cs typeface="Times New Roman" pitchFamily="18" charset="0"/>
              </a:rPr>
              <a:t>;</a:t>
            </a:r>
            <a:br>
              <a:rPr lang="ru-RU" sz="1600" smtClean="0">
                <a:latin typeface="Times New Roman" pitchFamily="18" charset="0"/>
                <a:cs typeface="Times New Roman" pitchFamily="18" charset="0"/>
              </a:rPr>
            </a:br>
            <a:r>
              <a:rPr lang="ru-RU" sz="1600" smtClean="0">
                <a:latin typeface="Times New Roman" pitchFamily="18" charset="0"/>
                <a:cs typeface="Times New Roman" pitchFamily="18" charset="0"/>
              </a:rPr>
              <a:t>- осуществляют иные полномочия, предусмотренные ФЗ-44.</a:t>
            </a:r>
            <a:br>
              <a:rPr lang="ru-RU" sz="1600" smtClean="0">
                <a:latin typeface="Times New Roman" pitchFamily="18" charset="0"/>
                <a:cs typeface="Times New Roman" pitchFamily="18" charset="0"/>
              </a:rPr>
            </a:br>
            <a:r>
              <a:rPr lang="ru-RU" sz="1600" smtClean="0">
                <a:latin typeface="Times New Roman" pitchFamily="18" charset="0"/>
                <a:cs typeface="Times New Roman" pitchFamily="18" charset="0"/>
              </a:rPr>
              <a:t/>
            </a:r>
            <a:br>
              <a:rPr lang="ru-RU" sz="1600" smtClean="0">
                <a:latin typeface="Times New Roman" pitchFamily="18" charset="0"/>
                <a:cs typeface="Times New Roman" pitchFamily="18" charset="0"/>
              </a:rPr>
            </a:br>
            <a:r>
              <a:rPr lang="ru-RU" sz="1600" b="1" smtClean="0">
                <a:latin typeface="Times New Roman" pitchFamily="18" charset="0"/>
                <a:cs typeface="Times New Roman" pitchFamily="18" charset="0"/>
              </a:rPr>
              <a:t>Работники контрактной службы, контрактный управляющий должны иметь высшее образование или дополнительное профессиональное образование в сфере закупок.</a:t>
            </a:r>
            <a:br>
              <a:rPr lang="ru-RU" sz="1600" b="1" smtClean="0">
                <a:latin typeface="Times New Roman" pitchFamily="18" charset="0"/>
                <a:cs typeface="Times New Roman" pitchFamily="18" charset="0"/>
              </a:rPr>
            </a:br>
            <a:endParaRPr lang="ru-RU" sz="1600" b="1" smtClean="0">
              <a:latin typeface="Times New Roman" pitchFamily="18" charset="0"/>
              <a:cs typeface="Times New Roman" pitchFamily="18" charset="0"/>
            </a:endParaRPr>
          </a:p>
        </p:txBody>
      </p:sp>
      <p:pic>
        <p:nvPicPr>
          <p:cNvPr id="20482" name="Picture 1"/>
          <p:cNvPicPr>
            <a:picLocks noChangeAspect="1" noChangeArrowheads="1"/>
          </p:cNvPicPr>
          <p:nvPr/>
        </p:nvPicPr>
        <p:blipFill>
          <a:blip r:embed="rId2"/>
          <a:srcRect/>
          <a:stretch>
            <a:fillRect/>
          </a:stretch>
        </p:blipFill>
        <p:spPr bwMode="auto">
          <a:xfrm>
            <a:off x="6804025" y="290513"/>
            <a:ext cx="2014538" cy="10795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Заголовок 1"/>
          <p:cNvSpPr>
            <a:spLocks noGrp="1"/>
          </p:cNvSpPr>
          <p:nvPr>
            <p:ph type="title" idx="4294967295"/>
          </p:nvPr>
        </p:nvSpPr>
        <p:spPr>
          <a:xfrm>
            <a:off x="457200" y="274638"/>
            <a:ext cx="8229600" cy="490537"/>
          </a:xfrm>
        </p:spPr>
        <p:txBody>
          <a:bodyPr/>
          <a:lstStyle/>
          <a:p>
            <a:r>
              <a:rPr lang="ru-RU" sz="2800" b="1" smtClean="0">
                <a:latin typeface="Times New Roman" pitchFamily="18" charset="0"/>
              </a:rPr>
              <a:t>Письмо Минфина России № 24-06-08/9591</a:t>
            </a:r>
          </a:p>
        </p:txBody>
      </p:sp>
      <p:sp>
        <p:nvSpPr>
          <p:cNvPr id="95235" name="Объект 2"/>
          <p:cNvSpPr>
            <a:spLocks noGrp="1"/>
          </p:cNvSpPr>
          <p:nvPr>
            <p:ph idx="4294967295"/>
          </p:nvPr>
        </p:nvSpPr>
        <p:spPr>
          <a:xfrm>
            <a:off x="468313" y="836613"/>
            <a:ext cx="8229600" cy="4525962"/>
          </a:xfrm>
        </p:spPr>
        <p:txBody>
          <a:bodyPr/>
          <a:lstStyle/>
          <a:p>
            <a:r>
              <a:rPr lang="ru-RU" sz="2000" smtClean="0">
                <a:latin typeface="Times New Roman" pitchFamily="18" charset="0"/>
              </a:rPr>
              <a:t>В этой связи участнику предоставляется возможность указать в ПП различные товары, а также указать в отношении таких товаров (в т.ч., по необходимости отдельно в отношении каждого из них) несколько вариантов цены за единицу товара и срока поставки в зависимости от возможного места поставки и количества в соответствующем месте поставки.</a:t>
            </a:r>
          </a:p>
          <a:p>
            <a:r>
              <a:rPr lang="ru-RU" sz="2000" smtClean="0">
                <a:latin typeface="Times New Roman" pitchFamily="18" charset="0"/>
              </a:rPr>
              <a:t>Неуказание срока (сроков) означает согласие участника со сроком, указанным в извещении.</a:t>
            </a:r>
          </a:p>
          <a:p>
            <a:r>
              <a:rPr lang="ru-RU" sz="2000" smtClean="0">
                <a:latin typeface="Times New Roman" pitchFamily="18" charset="0"/>
              </a:rPr>
              <a:t>Одновременно следует отметить, что указанный принцип "множественности" на стороне заказчика ("корзина") не может быть внедрен без его предварительной проработки и соответствующего нормативного закрепления, поскольку может привести к существенному ограничению количества участников, не разместивших в составе ПП "комплект" различного товара, который может быть указан заказчиком в извещении.</a:t>
            </a:r>
          </a:p>
          <a:p>
            <a:endParaRPr lang="ru-RU" sz="2000" smtClean="0">
              <a:latin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Заголовок 1"/>
          <p:cNvSpPr>
            <a:spLocks noGrp="1"/>
          </p:cNvSpPr>
          <p:nvPr>
            <p:ph type="title"/>
          </p:nvPr>
        </p:nvSpPr>
        <p:spPr>
          <a:xfrm>
            <a:off x="457200" y="274638"/>
            <a:ext cx="8229600" cy="561975"/>
          </a:xfrm>
        </p:spPr>
        <p:txBody>
          <a:bodyPr/>
          <a:lstStyle/>
          <a:p>
            <a:r>
              <a:rPr lang="ru-RU" sz="2800" b="1" smtClean="0">
                <a:latin typeface="Times New Roman" pitchFamily="18" charset="0"/>
              </a:rPr>
              <a:t>Письмо Минфина России № 24-06-08/9591</a:t>
            </a:r>
          </a:p>
        </p:txBody>
      </p:sp>
      <p:sp>
        <p:nvSpPr>
          <p:cNvPr id="70658" name="Объект 2"/>
          <p:cNvSpPr>
            <a:spLocks noGrp="1"/>
          </p:cNvSpPr>
          <p:nvPr>
            <p:ph idx="1"/>
          </p:nvPr>
        </p:nvSpPr>
        <p:spPr>
          <a:xfrm>
            <a:off x="323850" y="981075"/>
            <a:ext cx="8229600" cy="4525963"/>
          </a:xfrm>
        </p:spPr>
        <p:txBody>
          <a:bodyPr/>
          <a:lstStyle/>
          <a:p>
            <a:pPr algn="ctr">
              <a:buFontTx/>
              <a:buNone/>
            </a:pPr>
            <a:r>
              <a:rPr lang="ru-RU" sz="2000" b="1" smtClean="0">
                <a:latin typeface="Times New Roman" pitchFamily="18" charset="0"/>
              </a:rPr>
              <a:t>Об отборе заявок оператором</a:t>
            </a:r>
            <a:endParaRPr lang="ru-RU" sz="2000" smtClean="0">
              <a:latin typeface="Times New Roman" pitchFamily="18" charset="0"/>
            </a:endParaRPr>
          </a:p>
          <a:p>
            <a:r>
              <a:rPr lang="ru-RU" sz="2000" smtClean="0">
                <a:latin typeface="Times New Roman" pitchFamily="18" charset="0"/>
              </a:rPr>
              <a:t>В течение 1  часа с момента размещения в ЕИС извещения оператор с использованием ЭлПл:</a:t>
            </a:r>
          </a:p>
          <a:p>
            <a:r>
              <a:rPr lang="ru-RU" sz="2000" smtClean="0">
                <a:latin typeface="Times New Roman" pitchFamily="18" charset="0"/>
              </a:rPr>
              <a:t>определяет из числа всех ПП не более 5 заявок, соответствующих извещению (то есть, в т.ч. в части количества товара, требуемого заказчику) и п/п "е" п. 3 ч. 12 ст. 93, и содержащих наименьшие цены за единицу товара. При этом при определении таких заявок не учитываются заявки участников, у которых отсутствует не заблокированное количество товара в размере количества закупаемого товара, предусмотренного в извещении;</a:t>
            </a:r>
          </a:p>
          <a:p>
            <a:r>
              <a:rPr lang="ru-RU" sz="2000" smtClean="0">
                <a:latin typeface="Times New Roman" pitchFamily="18" charset="0"/>
              </a:rPr>
              <a:t>в случае указания участником в ПП максимального количества товара оператор блокирует количество товара, указанное в ПП каждого участника, заявка которого направлена заказчику, в размере предусмотренного в извещении количества закупаемого товара.</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Заголовок 1"/>
          <p:cNvSpPr>
            <a:spLocks noGrp="1"/>
          </p:cNvSpPr>
          <p:nvPr>
            <p:ph type="title" idx="4294967295"/>
          </p:nvPr>
        </p:nvSpPr>
        <p:spPr>
          <a:xfrm>
            <a:off x="457200" y="274638"/>
            <a:ext cx="8229600" cy="633412"/>
          </a:xfrm>
        </p:spPr>
        <p:txBody>
          <a:bodyPr/>
          <a:lstStyle/>
          <a:p>
            <a:r>
              <a:rPr lang="ru-RU" sz="2800" b="1" smtClean="0">
                <a:latin typeface="Times New Roman" pitchFamily="18" charset="0"/>
              </a:rPr>
              <a:t>Письмо Минфина №24-06-08/9591</a:t>
            </a:r>
          </a:p>
        </p:txBody>
      </p:sp>
      <p:sp>
        <p:nvSpPr>
          <p:cNvPr id="71682" name="Объект 2"/>
          <p:cNvSpPr>
            <a:spLocks noGrp="1"/>
          </p:cNvSpPr>
          <p:nvPr>
            <p:ph idx="4294967295"/>
          </p:nvPr>
        </p:nvSpPr>
        <p:spPr>
          <a:xfrm>
            <a:off x="323850" y="836613"/>
            <a:ext cx="8229600" cy="4525962"/>
          </a:xfrm>
        </p:spPr>
        <p:txBody>
          <a:bodyPr/>
          <a:lstStyle/>
          <a:p>
            <a:r>
              <a:rPr lang="ru-RU" sz="1800" smtClean="0">
                <a:latin typeface="Times New Roman" pitchFamily="18" charset="0"/>
              </a:rPr>
              <a:t>Заявка отбирается (в части цены за единицу товара и срока поставки) оператором, если:</a:t>
            </a:r>
          </a:p>
          <a:p>
            <a:r>
              <a:rPr lang="ru-RU" sz="1800" smtClean="0">
                <a:latin typeface="Times New Roman" pitchFamily="18" charset="0"/>
              </a:rPr>
              <a:t>мин. (при его указании) срок поставки товара, указанный участником в ПП, не превышает срок поставки товара, установленный в извещении;</a:t>
            </a:r>
          </a:p>
          <a:p>
            <a:r>
              <a:rPr lang="ru-RU" sz="1800" smtClean="0">
                <a:latin typeface="Times New Roman" pitchFamily="18" charset="0"/>
              </a:rPr>
              <a:t>срок поставки товара, установленный в извещении, не превышает макс. (при его указании) срок поставки товара, указанный участником в ПП;</a:t>
            </a:r>
          </a:p>
          <a:p>
            <a:r>
              <a:rPr lang="ru-RU" sz="1800" smtClean="0">
                <a:latin typeface="Times New Roman" pitchFamily="18" charset="0"/>
              </a:rPr>
              <a:t>цена единицы товара, указанная участником в ПП, должна быть не более начальной цены единицы товара, установленной в извещении.</a:t>
            </a:r>
          </a:p>
          <a:p>
            <a:r>
              <a:rPr lang="ru-RU" sz="1800" smtClean="0">
                <a:latin typeface="Times New Roman" pitchFamily="18" charset="0"/>
              </a:rPr>
              <a:t>Таким образом, оператор отбирает заявки, количество товара в которых соответствует требованиям заказчика и при этом не заблокировано по ранее направленным заявкам – то есть, отбирает заявки содержащие "достаточное" "доступное" количество товара в размере не менее количества, указанного в извещении.</a:t>
            </a:r>
          </a:p>
          <a:p>
            <a:r>
              <a:rPr lang="ru-RU" sz="1800" smtClean="0">
                <a:latin typeface="Times New Roman" pitchFamily="18" charset="0"/>
              </a:rPr>
              <a:t>При этом механизм "блокировки количества" осуществляется исключительно в случае указания участником закупки в ПП макс. количества. В случае неуказания макс. количества (указания только мин. количества), механизм "блокировки" не применяется.</a:t>
            </a:r>
          </a:p>
          <a:p>
            <a:endParaRPr lang="ru-RU" sz="1800" smtClean="0">
              <a:latin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Заголовок 1"/>
          <p:cNvSpPr>
            <a:spLocks noGrp="1"/>
          </p:cNvSpPr>
          <p:nvPr>
            <p:ph type="title"/>
          </p:nvPr>
        </p:nvSpPr>
        <p:spPr>
          <a:xfrm>
            <a:off x="457200" y="274638"/>
            <a:ext cx="8229600" cy="561975"/>
          </a:xfrm>
        </p:spPr>
        <p:txBody>
          <a:bodyPr/>
          <a:lstStyle/>
          <a:p>
            <a:r>
              <a:rPr lang="ru-RU" sz="2800" b="1" smtClean="0">
                <a:latin typeface="Times New Roman" pitchFamily="18" charset="0"/>
              </a:rPr>
              <a:t>Письмо Минфина №24-06-08/9591</a:t>
            </a:r>
          </a:p>
        </p:txBody>
      </p:sp>
      <p:sp>
        <p:nvSpPr>
          <p:cNvPr id="72706" name="Объект 2"/>
          <p:cNvSpPr>
            <a:spLocks noGrp="1"/>
          </p:cNvSpPr>
          <p:nvPr>
            <p:ph idx="1"/>
          </p:nvPr>
        </p:nvSpPr>
        <p:spPr>
          <a:xfrm>
            <a:off x="468313" y="908050"/>
            <a:ext cx="8229600" cy="4525963"/>
          </a:xfrm>
        </p:spPr>
        <p:txBody>
          <a:bodyPr/>
          <a:lstStyle/>
          <a:p>
            <a:pPr algn="ctr">
              <a:buFontTx/>
              <a:buNone/>
            </a:pPr>
            <a:r>
              <a:rPr lang="ru-RU" sz="1800" b="1" smtClean="0">
                <a:latin typeface="Times New Roman" pitchFamily="18" charset="0"/>
              </a:rPr>
              <a:t>О количестве направляемых в установленном порядке оператором заказчикам заявок</a:t>
            </a:r>
            <a:endParaRPr lang="ru-RU" sz="1800" smtClean="0">
              <a:latin typeface="Times New Roman" pitchFamily="18" charset="0"/>
            </a:endParaRPr>
          </a:p>
          <a:p>
            <a:r>
              <a:rPr lang="ru-RU" sz="1800" smtClean="0">
                <a:latin typeface="Times New Roman" pitchFamily="18" charset="0"/>
              </a:rPr>
              <a:t>Размещение ПП (то есть, одного) означает согласие участника на направление оператором заказчикам (то есть, различным) предложений (то есть, множества) о поставке товаров, соответствующих извещениям.</a:t>
            </a:r>
          </a:p>
          <a:p>
            <a:r>
              <a:rPr lang="ru-RU" sz="1800" smtClean="0">
                <a:latin typeface="Times New Roman" pitchFamily="18" charset="0"/>
              </a:rPr>
              <a:t>Таким образом, количество направляемых в установленном порядке оператором заказчикам заявок (из состава ПП) ограничивается исключительно доступным количеством товара (не заблокированным в установленном порядке и соответствующим потребности заказчика, указанной в извещении).</a:t>
            </a:r>
          </a:p>
          <a:p>
            <a:endParaRPr lang="ru-RU" sz="1800" smtClean="0">
              <a:latin typeface="Times New Roman" pitchFamily="18" charset="0"/>
            </a:endParaRPr>
          </a:p>
          <a:p>
            <a:pPr algn="ctr">
              <a:buFontTx/>
              <a:buNone/>
            </a:pPr>
            <a:r>
              <a:rPr lang="ru-RU" sz="1800" b="1" smtClean="0">
                <a:latin typeface="Times New Roman" pitchFamily="18" charset="0"/>
              </a:rPr>
              <a:t>О подписании эл. подписью заявок, направляемых оператором</a:t>
            </a:r>
          </a:p>
          <a:p>
            <a:r>
              <a:rPr lang="ru-RU" sz="1800" smtClean="0">
                <a:latin typeface="Times New Roman" pitchFamily="18" charset="0"/>
              </a:rPr>
              <a:t>Требования к подписанию усиленной электронной подписью установлены в отношении ПП, извещения, протокола подведения итогов.</a:t>
            </a:r>
          </a:p>
          <a:p>
            <a:r>
              <a:rPr lang="ru-RU" sz="1800" smtClean="0">
                <a:latin typeface="Times New Roman" pitchFamily="18" charset="0"/>
              </a:rPr>
              <a:t>При этом требование к подписанию заявки, направляемой оператором из состава ранее подписанного участником ПП, не установлено.</a:t>
            </a:r>
          </a:p>
          <a:p>
            <a:endParaRPr lang="ru-RU" sz="1800" smtClean="0">
              <a:latin typeface="Times New Roman"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Заголовок 1"/>
          <p:cNvSpPr>
            <a:spLocks noGrp="1"/>
          </p:cNvSpPr>
          <p:nvPr>
            <p:ph type="title"/>
          </p:nvPr>
        </p:nvSpPr>
        <p:spPr>
          <a:xfrm>
            <a:off x="457200" y="274638"/>
            <a:ext cx="8229600" cy="561975"/>
          </a:xfrm>
        </p:spPr>
        <p:txBody>
          <a:bodyPr/>
          <a:lstStyle/>
          <a:p>
            <a:r>
              <a:rPr lang="ru-RU" sz="2800" b="1" smtClean="0">
                <a:latin typeface="Times New Roman" pitchFamily="18" charset="0"/>
              </a:rPr>
              <a:t>Письмо Минфина №24-06-08/9591</a:t>
            </a:r>
          </a:p>
        </p:txBody>
      </p:sp>
      <p:sp>
        <p:nvSpPr>
          <p:cNvPr id="73730" name="Объект 2"/>
          <p:cNvSpPr>
            <a:spLocks noGrp="1"/>
          </p:cNvSpPr>
          <p:nvPr>
            <p:ph idx="1"/>
          </p:nvPr>
        </p:nvSpPr>
        <p:spPr>
          <a:xfrm>
            <a:off x="457200" y="981075"/>
            <a:ext cx="8229600" cy="5145088"/>
          </a:xfrm>
        </p:spPr>
        <p:txBody>
          <a:bodyPr/>
          <a:lstStyle/>
          <a:p>
            <a:pPr algn="ctr">
              <a:buFontTx/>
              <a:buNone/>
            </a:pPr>
            <a:r>
              <a:rPr lang="ru-RU" sz="2000" b="1" smtClean="0">
                <a:latin typeface="Times New Roman" pitchFamily="18" charset="0"/>
              </a:rPr>
              <a:t>О присвоении каждой заявке порядкового номера</a:t>
            </a:r>
          </a:p>
          <a:p>
            <a:r>
              <a:rPr lang="ru-RU" sz="2000" smtClean="0">
                <a:latin typeface="Times New Roman" pitchFamily="18" charset="0"/>
              </a:rPr>
              <a:t>Заказчик присваивает каждой заявке, которая не отклонена, порядковый номер в порядке возрастания цены за единицу товара с учетом положений «национального режима».</a:t>
            </a:r>
          </a:p>
          <a:p>
            <a:r>
              <a:rPr lang="ru-RU" sz="2000" smtClean="0">
                <a:latin typeface="Times New Roman" pitchFamily="18" charset="0"/>
              </a:rPr>
              <a:t>Учитывая, что иного не определено, подлежат применению соответствующие НПА, принятые в соответствии со ст. 14 ФЗ-44, с учетом требований, непосредственно установленных такими актами.</a:t>
            </a:r>
          </a:p>
          <a:p>
            <a:r>
              <a:rPr lang="ru-RU" sz="2000" smtClean="0">
                <a:latin typeface="Times New Roman" pitchFamily="18" charset="0"/>
              </a:rPr>
              <a:t>При этом следует учесть, что установлены случаи, при которых положения указанной статьи не применяются.</a:t>
            </a:r>
          </a:p>
          <a:p>
            <a:r>
              <a:rPr lang="ru-RU" sz="2000" smtClean="0">
                <a:latin typeface="Times New Roman" pitchFamily="18" charset="0"/>
              </a:rPr>
              <a:t>Согласно п. 4 приказа Минфина № 126н приказ применяется исключительно при проведении </a:t>
            </a:r>
            <a:r>
              <a:rPr lang="ru-RU" sz="2000" i="1" smtClean="0">
                <a:latin typeface="Times New Roman" pitchFamily="18" charset="0"/>
              </a:rPr>
              <a:t>конкурентного</a:t>
            </a:r>
            <a:r>
              <a:rPr lang="ru-RU" sz="2000" smtClean="0">
                <a:latin typeface="Times New Roman" pitchFamily="18" charset="0"/>
              </a:rPr>
              <a:t> способа определения поставщика, к числу которых закупки у единственного (подрядчика, исполнителя), предусмотренные ч. 12 ст. 93, не относятся, в связи с чем приказ при осуществлении таких закупок </a:t>
            </a:r>
            <a:r>
              <a:rPr lang="ru-RU" sz="2000" i="1" smtClean="0">
                <a:latin typeface="Times New Roman" pitchFamily="18" charset="0"/>
              </a:rPr>
              <a:t>не применяется</a:t>
            </a:r>
            <a:r>
              <a:rPr lang="ru-RU" sz="2000" smtClean="0">
                <a:latin typeface="Times New Roman" pitchFamily="18" charset="0"/>
              </a:rPr>
              <a: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Заголовок 1"/>
          <p:cNvSpPr>
            <a:spLocks noGrp="1"/>
          </p:cNvSpPr>
          <p:nvPr>
            <p:ph type="title" idx="4294967295"/>
          </p:nvPr>
        </p:nvSpPr>
        <p:spPr>
          <a:xfrm>
            <a:off x="457200" y="274638"/>
            <a:ext cx="8229600" cy="346075"/>
          </a:xfrm>
        </p:spPr>
        <p:txBody>
          <a:bodyPr/>
          <a:lstStyle/>
          <a:p>
            <a:pPr eaLnBrk="1" hangingPunct="1"/>
            <a:r>
              <a:rPr lang="ru-RU" sz="2400" b="1" smtClean="0">
                <a:latin typeface="Times New Roman" pitchFamily="18" charset="0"/>
                <a:cs typeface="Times New Roman" pitchFamily="18" charset="0"/>
              </a:rPr>
              <a:t>Особенности исполнения контракта</a:t>
            </a:r>
          </a:p>
        </p:txBody>
      </p:sp>
      <p:sp>
        <p:nvSpPr>
          <p:cNvPr id="74754" name="Содержимое 2"/>
          <p:cNvSpPr>
            <a:spLocks noGrp="1"/>
          </p:cNvSpPr>
          <p:nvPr>
            <p:ph idx="4294967295"/>
          </p:nvPr>
        </p:nvSpPr>
        <p:spPr>
          <a:xfrm>
            <a:off x="457200" y="981075"/>
            <a:ext cx="8229600" cy="5145088"/>
          </a:xfrm>
        </p:spPr>
        <p:txBody>
          <a:bodyPr/>
          <a:lstStyle/>
          <a:p>
            <a:pPr marL="0" indent="355600" algn="just" eaLnBrk="1" hangingPunct="1">
              <a:buFontTx/>
              <a:buNone/>
            </a:pPr>
            <a:r>
              <a:rPr lang="ru-RU" sz="2000" b="1" smtClean="0">
                <a:latin typeface="Times New Roman" pitchFamily="18" charset="0"/>
                <a:cs typeface="Times New Roman" pitchFamily="18" charset="0"/>
              </a:rPr>
              <a:t>Исполнение контракта </a:t>
            </a:r>
            <a:r>
              <a:rPr lang="ru-RU" sz="2000" smtClean="0">
                <a:latin typeface="Times New Roman" pitchFamily="18" charset="0"/>
                <a:cs typeface="Times New Roman" pitchFamily="18" charset="0"/>
              </a:rPr>
              <a:t>- комплекс мер, реализуемых после заключения контракта и направленных на достижение целей осуществления закупки путем взаимодействия заказчика с поставщиком (подрядчиком, исполнителем)</a:t>
            </a:r>
          </a:p>
          <a:p>
            <a:pPr marL="0" indent="355600" algn="just" eaLnBrk="1" hangingPunct="1">
              <a:buFontTx/>
              <a:buNone/>
            </a:pPr>
            <a:r>
              <a:rPr lang="ru-RU" sz="2000" smtClean="0">
                <a:latin typeface="Times New Roman" pitchFamily="18" charset="0"/>
                <a:cs typeface="Times New Roman" pitchFamily="18" charset="0"/>
              </a:rPr>
              <a:t>1) </a:t>
            </a:r>
            <a:r>
              <a:rPr lang="ru-RU" sz="2000" b="1" u="sng" smtClean="0">
                <a:latin typeface="Times New Roman" pitchFamily="18" charset="0"/>
                <a:cs typeface="Times New Roman" pitchFamily="18" charset="0"/>
              </a:rPr>
              <a:t>приемку</a:t>
            </a:r>
            <a:r>
              <a:rPr lang="ru-RU" sz="2000" smtClean="0">
                <a:latin typeface="Times New Roman" pitchFamily="18" charset="0"/>
                <a:cs typeface="Times New Roman" pitchFamily="18" charset="0"/>
              </a:rPr>
              <a:t> поставленного товара, выполненной работы (ее результатов), оказанной услуги, а также отдельных этапов поставки товара, работы, услуги, предусмотренных контрактом, </a:t>
            </a:r>
            <a:r>
              <a:rPr lang="ru-RU" sz="2000" b="1" u="sng" smtClean="0">
                <a:latin typeface="Times New Roman" pitchFamily="18" charset="0"/>
                <a:cs typeface="Times New Roman" pitchFamily="18" charset="0"/>
              </a:rPr>
              <a:t>включая проведение экспертизы</a:t>
            </a:r>
            <a:r>
              <a:rPr lang="ru-RU" sz="2000" smtClean="0">
                <a:latin typeface="Times New Roman" pitchFamily="18" charset="0"/>
                <a:cs typeface="Times New Roman" pitchFamily="18" charset="0"/>
              </a:rPr>
              <a:t> поставленного товара, результатов работы, услуги, а также отдельных этапов исполнения контракта;</a:t>
            </a:r>
          </a:p>
          <a:p>
            <a:pPr marL="0" indent="355600" algn="just" eaLnBrk="1" hangingPunct="1">
              <a:buFontTx/>
              <a:buNone/>
            </a:pPr>
            <a:r>
              <a:rPr lang="ru-RU" sz="2000" smtClean="0">
                <a:latin typeface="Times New Roman" pitchFamily="18" charset="0"/>
                <a:cs typeface="Times New Roman" pitchFamily="18" charset="0"/>
              </a:rPr>
              <a:t>2) </a:t>
            </a:r>
            <a:r>
              <a:rPr lang="ru-RU" sz="2000" b="1" u="sng" smtClean="0">
                <a:latin typeface="Times New Roman" pitchFamily="18" charset="0"/>
                <a:cs typeface="Times New Roman" pitchFamily="18" charset="0"/>
              </a:rPr>
              <a:t>оплату</a:t>
            </a:r>
            <a:r>
              <a:rPr lang="ru-RU" sz="2000" smtClean="0">
                <a:latin typeface="Times New Roman" pitchFamily="18" charset="0"/>
                <a:cs typeface="Times New Roman" pitchFamily="18" charset="0"/>
              </a:rPr>
              <a:t> заказчиком поставленного товара, работы (ее результатов), услуги, а также отдельных этапов исполнения контракта;</a:t>
            </a:r>
          </a:p>
          <a:p>
            <a:pPr marL="0" indent="355600" algn="just" eaLnBrk="1" hangingPunct="1">
              <a:buFontTx/>
              <a:buNone/>
            </a:pPr>
            <a:r>
              <a:rPr lang="ru-RU" sz="2000" smtClean="0">
                <a:latin typeface="Times New Roman" pitchFamily="18" charset="0"/>
                <a:cs typeface="Times New Roman" pitchFamily="18" charset="0"/>
              </a:rPr>
              <a:t>3) </a:t>
            </a:r>
            <a:r>
              <a:rPr lang="ru-RU" sz="2000" b="1" u="sng" smtClean="0">
                <a:latin typeface="Times New Roman" pitchFamily="18" charset="0"/>
                <a:cs typeface="Times New Roman" pitchFamily="18" charset="0"/>
              </a:rPr>
              <a:t>взаимодействие</a:t>
            </a:r>
            <a:r>
              <a:rPr lang="ru-RU" sz="2000" smtClean="0">
                <a:latin typeface="Times New Roman" pitchFamily="18" charset="0"/>
                <a:cs typeface="Times New Roman" pitchFamily="18" charset="0"/>
              </a:rPr>
              <a:t> заказчика с поставщиком при изменении, расторжении контракта, применении мер ответственности и совершении иных действий в случае нарушения поставщиком или заказчиком условий контракта.</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Заголовок 1"/>
          <p:cNvSpPr>
            <a:spLocks noGrp="1"/>
          </p:cNvSpPr>
          <p:nvPr>
            <p:ph type="title" idx="4294967295"/>
          </p:nvPr>
        </p:nvSpPr>
        <p:spPr>
          <a:xfrm>
            <a:off x="457200" y="274638"/>
            <a:ext cx="8229600" cy="993775"/>
          </a:xfrm>
        </p:spPr>
        <p:txBody>
          <a:bodyPr/>
          <a:lstStyle/>
          <a:p>
            <a:pPr algn="l" eaLnBrk="1" hangingPunct="1"/>
            <a:r>
              <a:rPr lang="ru-RU" sz="3600" b="1" smtClean="0">
                <a:latin typeface="Times New Roman" pitchFamily="18" charset="0"/>
                <a:cs typeface="Times New Roman" pitchFamily="18" charset="0"/>
              </a:rPr>
              <a:t>Ключевые проблемы</a:t>
            </a:r>
          </a:p>
        </p:txBody>
      </p:sp>
      <p:sp>
        <p:nvSpPr>
          <p:cNvPr id="75778" name="Содержимое 2"/>
          <p:cNvSpPr>
            <a:spLocks noGrp="1"/>
          </p:cNvSpPr>
          <p:nvPr>
            <p:ph idx="4294967295"/>
          </p:nvPr>
        </p:nvSpPr>
        <p:spPr>
          <a:xfrm>
            <a:off x="457200" y="1484313"/>
            <a:ext cx="8229600" cy="4641850"/>
          </a:xfrm>
        </p:spPr>
        <p:txBody>
          <a:bodyPr/>
          <a:lstStyle/>
          <a:p>
            <a:pPr marL="457200" indent="-457200" eaLnBrk="1" hangingPunct="1">
              <a:buFontTx/>
              <a:buAutoNum type="arabicPeriod"/>
            </a:pPr>
            <a:r>
              <a:rPr lang="ru-RU" sz="2800" smtClean="0">
                <a:latin typeface="Times New Roman" pitchFamily="18" charset="0"/>
                <a:cs typeface="Times New Roman" pitchFamily="18" charset="0"/>
              </a:rPr>
              <a:t>Недостаточная квалификации лиц, осуществляющих приемку результатов исполнения контракта</a:t>
            </a:r>
          </a:p>
          <a:p>
            <a:pPr marL="457200" indent="-457200" eaLnBrk="1" hangingPunct="1">
              <a:buFontTx/>
              <a:buAutoNum type="arabicPeriod"/>
            </a:pPr>
            <a:r>
              <a:rPr lang="ru-RU" sz="2800" smtClean="0">
                <a:latin typeface="Times New Roman" pitchFamily="18" charset="0"/>
                <a:cs typeface="Times New Roman" pitchFamily="18" charset="0"/>
              </a:rPr>
              <a:t>Коррупционные факторы</a:t>
            </a:r>
          </a:p>
          <a:p>
            <a:pPr marL="457200" indent="-457200" eaLnBrk="1" hangingPunct="1">
              <a:buFontTx/>
              <a:buAutoNum type="arabicPeriod"/>
            </a:pPr>
            <a:r>
              <a:rPr lang="ru-RU" sz="2800" smtClean="0">
                <a:latin typeface="Times New Roman" pitchFamily="18" charset="0"/>
                <a:cs typeface="Times New Roman" pitchFamily="18" charset="0"/>
              </a:rPr>
              <a:t>Отсутствие прозрачного механизма проведения экспертизы </a:t>
            </a:r>
          </a:p>
          <a:p>
            <a:pPr marL="457200" indent="-457200" eaLnBrk="1" hangingPunct="1">
              <a:buFontTx/>
              <a:buAutoNum type="arabicPeriod"/>
            </a:pPr>
            <a:r>
              <a:rPr lang="ru-RU" sz="2800" smtClean="0">
                <a:latin typeface="Times New Roman" pitchFamily="18" charset="0"/>
                <a:cs typeface="Times New Roman" pitchFamily="18" charset="0"/>
              </a:rPr>
              <a:t>Недостаточное финансирование процесса экспертизы</a:t>
            </a:r>
          </a:p>
          <a:p>
            <a:pPr marL="457200" indent="-457200" eaLnBrk="1" hangingPunct="1">
              <a:buFontTx/>
              <a:buAutoNum type="arabicPeriod"/>
            </a:pPr>
            <a:r>
              <a:rPr lang="ru-RU" sz="2800" smtClean="0">
                <a:latin typeface="Times New Roman" pitchFamily="18" charset="0"/>
                <a:cs typeface="Times New Roman" pitchFamily="18" charset="0"/>
              </a:rPr>
              <a:t>Отсутствие контроля за результатами исполнения контракта </a:t>
            </a:r>
          </a:p>
        </p:txBody>
      </p:sp>
      <p:pic>
        <p:nvPicPr>
          <p:cNvPr id="75779" name="Picture 1"/>
          <p:cNvPicPr>
            <a:picLocks noChangeAspect="1" noChangeArrowheads="1"/>
          </p:cNvPicPr>
          <p:nvPr/>
        </p:nvPicPr>
        <p:blipFill>
          <a:blip r:embed="rId2"/>
          <a:srcRect/>
          <a:stretch>
            <a:fillRect/>
          </a:stretch>
        </p:blipFill>
        <p:spPr bwMode="auto">
          <a:xfrm>
            <a:off x="6732588" y="0"/>
            <a:ext cx="2087562" cy="1268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457200" y="188913"/>
            <a:ext cx="8229600" cy="5937250"/>
          </a:xfrm>
        </p:spPr>
        <p:txBody>
          <a:bodyPr/>
          <a:lstStyle/>
          <a:p>
            <a:pPr eaLnBrk="1" hangingPunct="1">
              <a:defRPr/>
            </a:pPr>
            <a:endParaRPr lang="ru-RU" sz="1200" dirty="0"/>
          </a:p>
          <a:p>
            <a:pPr eaLnBrk="1" hangingPunct="1">
              <a:defRPr/>
            </a:pPr>
            <a:endParaRPr lang="ru-RU" sz="1200" dirty="0"/>
          </a:p>
          <a:p>
            <a:pPr eaLnBrk="1" hangingPunct="1">
              <a:defRPr/>
            </a:pPr>
            <a:endParaRPr lang="ru-RU" sz="2600" dirty="0" smtClean="0">
              <a:latin typeface="Times New Roman" pitchFamily="18" charset="0"/>
            </a:endParaRPr>
          </a:p>
          <a:p>
            <a:pPr eaLnBrk="1" hangingPunct="1">
              <a:defRPr/>
            </a:pPr>
            <a:r>
              <a:rPr lang="ru-RU" sz="2800" dirty="0" smtClean="0">
                <a:latin typeface="Times New Roman" pitchFamily="18" charset="0"/>
              </a:rPr>
              <a:t>Важно</a:t>
            </a:r>
            <a:r>
              <a:rPr lang="en-US" sz="2800" dirty="0" smtClean="0">
                <a:latin typeface="Times New Roman" pitchFamily="18" charset="0"/>
              </a:rPr>
              <a:t>:</a:t>
            </a:r>
            <a:endParaRPr lang="ru-RU" sz="2800" dirty="0" smtClean="0">
              <a:latin typeface="Times New Roman" pitchFamily="18" charset="0"/>
            </a:endParaRPr>
          </a:p>
          <a:p>
            <a:pPr indent="15875" eaLnBrk="1" hangingPunct="1">
              <a:buFontTx/>
              <a:buNone/>
              <a:defRPr/>
            </a:pPr>
            <a:r>
              <a:rPr lang="ru-RU" sz="2800" dirty="0" smtClean="0">
                <a:latin typeface="Times New Roman" pitchFamily="18" charset="0"/>
              </a:rPr>
              <a:t>- законодательное регулирование закупок</a:t>
            </a:r>
            <a:r>
              <a:rPr lang="en-US" sz="2800" dirty="0" smtClean="0">
                <a:latin typeface="Times New Roman" pitchFamily="18" charset="0"/>
              </a:rPr>
              <a:t>:</a:t>
            </a:r>
            <a:r>
              <a:rPr lang="ru-RU" sz="2800" dirty="0" smtClean="0">
                <a:latin typeface="Times New Roman" pitchFamily="18" charset="0"/>
              </a:rPr>
              <a:t> ГК РФ, ФЗ-44, ФЗ-223</a:t>
            </a:r>
          </a:p>
          <a:p>
            <a:pPr indent="15875" eaLnBrk="1" hangingPunct="1">
              <a:buFontTx/>
              <a:buNone/>
              <a:defRPr/>
            </a:pPr>
            <a:r>
              <a:rPr lang="ru-RU" sz="2800" dirty="0" smtClean="0">
                <a:latin typeface="Times New Roman" pitchFamily="18" charset="0"/>
              </a:rPr>
              <a:t>- нормативная база, регулирующая процесс приемки и экспертизы (П-6, П-7, </a:t>
            </a:r>
            <a:r>
              <a:rPr lang="ru-RU" sz="2800" dirty="0" err="1" smtClean="0">
                <a:latin typeface="Times New Roman" pitchFamily="18" charset="0"/>
              </a:rPr>
              <a:t>ГОСТы</a:t>
            </a:r>
            <a:r>
              <a:rPr lang="ru-RU" sz="2800" dirty="0" smtClean="0">
                <a:latin typeface="Times New Roman" pitchFamily="18" charset="0"/>
              </a:rPr>
              <a:t>, </a:t>
            </a:r>
            <a:r>
              <a:rPr lang="ru-RU" sz="2800" dirty="0" err="1" smtClean="0">
                <a:latin typeface="Times New Roman" pitchFamily="18" charset="0"/>
              </a:rPr>
              <a:t>СНИПы</a:t>
            </a:r>
            <a:r>
              <a:rPr lang="ru-RU" sz="2800" dirty="0" smtClean="0">
                <a:latin typeface="Times New Roman" pitchFamily="18" charset="0"/>
              </a:rPr>
              <a:t>, </a:t>
            </a:r>
            <a:r>
              <a:rPr lang="ru-RU" sz="2800" dirty="0" err="1" smtClean="0">
                <a:latin typeface="Times New Roman" pitchFamily="18" charset="0"/>
              </a:rPr>
              <a:t>СанПИНы</a:t>
            </a:r>
            <a:r>
              <a:rPr lang="ru-RU" sz="2800" dirty="0" smtClean="0">
                <a:latin typeface="Times New Roman" pitchFamily="18" charset="0"/>
              </a:rPr>
              <a:t>, своды правил, методические рекомендации и т.д.)</a:t>
            </a:r>
          </a:p>
          <a:p>
            <a:pPr indent="15875" eaLnBrk="1" hangingPunct="1">
              <a:buFontTx/>
              <a:buNone/>
              <a:defRPr/>
            </a:pPr>
            <a:r>
              <a:rPr lang="ru-RU" sz="2800" dirty="0" smtClean="0">
                <a:latin typeface="Times New Roman" pitchFamily="18" charset="0"/>
              </a:rPr>
              <a:t>- порядок взаимодействия с заказчиками и поставщиками</a:t>
            </a:r>
            <a:r>
              <a:rPr lang="en-US" sz="2800" dirty="0" smtClean="0">
                <a:latin typeface="Times New Roman" pitchFamily="18" charset="0"/>
              </a:rPr>
              <a:t>;</a:t>
            </a:r>
            <a:endParaRPr lang="ru-RU" sz="2800" dirty="0" smtClean="0">
              <a:latin typeface="Times New Roman" pitchFamily="18" charset="0"/>
            </a:endParaRPr>
          </a:p>
          <a:p>
            <a:pPr indent="15875" eaLnBrk="1" hangingPunct="1">
              <a:buFontTx/>
              <a:buNone/>
              <a:defRPr/>
            </a:pPr>
            <a:r>
              <a:rPr lang="ru-RU" sz="2800" dirty="0" smtClean="0">
                <a:latin typeface="Times New Roman" pitchFamily="18" charset="0"/>
              </a:rPr>
              <a:t>- судебная практика, результаты ведомственного контроля, позиция общественных наблюдателей.</a:t>
            </a:r>
            <a:endParaRPr lang="ru-RU" sz="2800" dirty="0">
              <a:latin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457200" y="620713"/>
            <a:ext cx="8229600" cy="5505450"/>
          </a:xfrm>
        </p:spPr>
        <p:txBody>
          <a:bodyPr/>
          <a:lstStyle/>
          <a:p>
            <a:pPr marL="0" indent="0" algn="ctr" eaLnBrk="1" hangingPunct="1">
              <a:buFont typeface="Arial" charset="0"/>
              <a:buNone/>
              <a:defRPr/>
            </a:pPr>
            <a:r>
              <a:rPr lang="ru-RU" sz="2000" dirty="0">
                <a:effectLst>
                  <a:outerShdw blurRad="38100" dist="38100" dir="2700000" algn="tl">
                    <a:srgbClr val="C0C0C0"/>
                  </a:outerShdw>
                </a:effectLst>
              </a:rPr>
              <a:t> </a:t>
            </a:r>
            <a:r>
              <a:rPr lang="ru-RU" sz="2600" b="1" dirty="0">
                <a:latin typeface="Times New Roman" pitchFamily="18" charset="0"/>
                <a:cs typeface="Times New Roman" pitchFamily="18" charset="0"/>
              </a:rPr>
              <a:t>ВАЖНО</a:t>
            </a:r>
            <a:r>
              <a:rPr lang="en-US" sz="2600" b="1" dirty="0">
                <a:latin typeface="Times New Roman" pitchFamily="18" charset="0"/>
                <a:cs typeface="Times New Roman" pitchFamily="18" charset="0"/>
              </a:rPr>
              <a:t>:</a:t>
            </a:r>
            <a:r>
              <a:rPr lang="ru-RU" sz="2600" dirty="0">
                <a:latin typeface="Times New Roman" pitchFamily="18" charset="0"/>
                <a:cs typeface="Times New Roman" pitchFamily="18" charset="0"/>
              </a:rPr>
              <a:t> Для проверки предоставленных поставщиком результатов, предусмотренных контрактом, в части их соответствия условиям контракта </a:t>
            </a:r>
            <a:r>
              <a:rPr lang="ru-RU" sz="2600" b="1" dirty="0">
                <a:latin typeface="Times New Roman" pitchFamily="18" charset="0"/>
                <a:cs typeface="Times New Roman" pitchFamily="18" charset="0"/>
              </a:rPr>
              <a:t>заказчик обязан провести экспертизу!!! </a:t>
            </a:r>
          </a:p>
          <a:p>
            <a:pPr marL="0" indent="0" algn="just" eaLnBrk="1" hangingPunct="1">
              <a:buFont typeface="Arial" charset="0"/>
              <a:buNone/>
              <a:defRPr/>
            </a:pPr>
            <a:endParaRPr lang="ru-RU" sz="1000" dirty="0">
              <a:latin typeface="Times New Roman" pitchFamily="18" charset="0"/>
              <a:cs typeface="Times New Roman" pitchFamily="18" charset="0"/>
            </a:endParaRPr>
          </a:p>
          <a:p>
            <a:pPr marL="0" indent="0" algn="ctr" eaLnBrk="1" hangingPunct="1">
              <a:buFont typeface="Arial" charset="0"/>
              <a:buNone/>
              <a:defRPr/>
            </a:pPr>
            <a:r>
              <a:rPr lang="ru-RU" sz="2600" dirty="0">
                <a:latin typeface="Times New Roman" pitchFamily="18" charset="0"/>
                <a:cs typeface="Times New Roman" pitchFamily="18" charset="0"/>
              </a:rPr>
              <a:t>Экспертиза таких результатов </a:t>
            </a:r>
            <a:r>
              <a:rPr lang="ru-RU" sz="2600" b="1" dirty="0">
                <a:latin typeface="Times New Roman" pitchFamily="18" charset="0"/>
                <a:cs typeface="Times New Roman" pitchFamily="18" charset="0"/>
              </a:rPr>
              <a:t>может </a:t>
            </a:r>
            <a:r>
              <a:rPr lang="ru-RU" sz="2600" dirty="0">
                <a:latin typeface="Times New Roman" pitchFamily="18" charset="0"/>
                <a:cs typeface="Times New Roman" pitchFamily="18" charset="0"/>
              </a:rPr>
              <a:t>проводиться заказчиком </a:t>
            </a:r>
            <a:r>
              <a:rPr lang="ru-RU" sz="2600" b="1" dirty="0">
                <a:latin typeface="Times New Roman" pitchFamily="18" charset="0"/>
                <a:cs typeface="Times New Roman" pitchFamily="18" charset="0"/>
              </a:rPr>
              <a:t>своими силами</a:t>
            </a:r>
            <a:r>
              <a:rPr lang="ru-RU" sz="2600" dirty="0">
                <a:latin typeface="Times New Roman" pitchFamily="18" charset="0"/>
                <a:cs typeface="Times New Roman" pitchFamily="18" charset="0"/>
              </a:rPr>
              <a:t> или к ее проведению </a:t>
            </a:r>
            <a:r>
              <a:rPr lang="ru-RU" sz="2600" b="1" dirty="0">
                <a:latin typeface="Times New Roman" pitchFamily="18" charset="0"/>
                <a:cs typeface="Times New Roman" pitchFamily="18" charset="0"/>
              </a:rPr>
              <a:t>могут привлекаться эксперты</a:t>
            </a:r>
            <a:r>
              <a:rPr lang="ru-RU" sz="2600" dirty="0">
                <a:latin typeface="Times New Roman" pitchFamily="18" charset="0"/>
                <a:cs typeface="Times New Roman" pitchFamily="18" charset="0"/>
              </a:rPr>
              <a:t>, экспертные организации на основании </a:t>
            </a:r>
            <a:r>
              <a:rPr lang="ru-RU" sz="2600" b="1" dirty="0">
                <a:latin typeface="Times New Roman" pitchFamily="18" charset="0"/>
                <a:cs typeface="Times New Roman" pitchFamily="18" charset="0"/>
              </a:rPr>
              <a:t>контрактов</a:t>
            </a:r>
            <a:r>
              <a:rPr lang="ru-RU" sz="2600" dirty="0">
                <a:latin typeface="Times New Roman" pitchFamily="18" charset="0"/>
                <a:cs typeface="Times New Roman" pitchFamily="18" charset="0"/>
              </a:rPr>
              <a:t>...</a:t>
            </a:r>
          </a:p>
          <a:p>
            <a:pPr marL="0" indent="0" algn="ctr" eaLnBrk="1" hangingPunct="1">
              <a:buFont typeface="Arial" charset="0"/>
              <a:buNone/>
              <a:defRPr/>
            </a:pPr>
            <a:endParaRPr lang="ru-RU" sz="1000" dirty="0">
              <a:latin typeface="Times New Roman" pitchFamily="18" charset="0"/>
              <a:cs typeface="Times New Roman" pitchFamily="18" charset="0"/>
            </a:endParaRPr>
          </a:p>
          <a:p>
            <a:pPr marL="0" indent="0" algn="ctr" eaLnBrk="1" hangingPunct="1">
              <a:buFont typeface="Arial" charset="0"/>
              <a:buNone/>
              <a:defRPr/>
            </a:pPr>
            <a:r>
              <a:rPr lang="ru-RU" sz="2600" dirty="0">
                <a:latin typeface="Times New Roman" pitchFamily="18" charset="0"/>
                <a:cs typeface="Times New Roman" pitchFamily="18" charset="0"/>
              </a:rPr>
              <a:t>Правительство РФ вправе определить случаи обязательного проведения экспертами экспертизы …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Заголовок 1"/>
          <p:cNvSpPr>
            <a:spLocks noGrp="1"/>
          </p:cNvSpPr>
          <p:nvPr>
            <p:ph type="title"/>
          </p:nvPr>
        </p:nvSpPr>
        <p:spPr>
          <a:xfrm>
            <a:off x="457200" y="274638"/>
            <a:ext cx="8229600" cy="5891212"/>
          </a:xfrm>
        </p:spPr>
        <p:txBody>
          <a:bodyPr/>
          <a:lstStyle/>
          <a:p>
            <a:pPr eaLnBrk="1" hangingPunct="1"/>
            <a:r>
              <a:rPr lang="ru-RU" sz="3200" b="1" smtClean="0"/>
              <a:t>п. 15 ст. 3 ФЗ-44</a:t>
            </a:r>
            <a:br>
              <a:rPr lang="ru-RU" sz="3200" b="1" smtClean="0"/>
            </a:br>
            <a:r>
              <a:rPr lang="ru-RU" sz="3200" b="1" smtClean="0"/>
              <a:t> </a:t>
            </a:r>
            <a:r>
              <a:rPr lang="ru-RU" sz="3200" smtClean="0"/>
              <a:t/>
            </a:r>
            <a:br>
              <a:rPr lang="ru-RU" sz="3200" smtClean="0"/>
            </a:br>
            <a:r>
              <a:rPr lang="ru-RU" sz="3200" b="1" smtClean="0"/>
              <a:t>ЭКСПЕРТ</a:t>
            </a:r>
            <a:r>
              <a:rPr lang="ru-RU" sz="3200" smtClean="0"/>
              <a:t> - обладающее спец. </a:t>
            </a:r>
            <a:br>
              <a:rPr lang="ru-RU" sz="3200" smtClean="0"/>
            </a:br>
            <a:r>
              <a:rPr lang="ru-RU" sz="3200" smtClean="0"/>
              <a:t>познаниями, опытом, квалификацией в области науки, техники, искусства или ремесла лицо, которое осуществляют </a:t>
            </a:r>
            <a:r>
              <a:rPr lang="ru-RU" sz="3200" b="1" smtClean="0"/>
              <a:t>на основе договора </a:t>
            </a:r>
            <a:r>
              <a:rPr lang="ru-RU" sz="3200" smtClean="0"/>
              <a:t>деятельность по изучению и оценке предмета экспертизы, а также по подготовке </a:t>
            </a:r>
            <a:r>
              <a:rPr lang="ru-RU" sz="3200" b="1" u="sng" smtClean="0"/>
              <a:t>экспертных заключений</a:t>
            </a:r>
            <a:r>
              <a:rPr lang="ru-RU" sz="3200" smtClean="0"/>
              <a:t> по поставленным заказчиком, участником вопросам в случаях, предусмотренных ФЗ-44</a:t>
            </a:r>
          </a:p>
        </p:txBody>
      </p:sp>
      <p:sp>
        <p:nvSpPr>
          <p:cNvPr id="78850" name="Дата 2"/>
          <p:cNvSpPr>
            <a:spLocks noGrp="1"/>
          </p:cNvSpPr>
          <p:nvPr>
            <p:ph type="dt" sz="quarter" idx="10"/>
          </p:nvPr>
        </p:nvSpPr>
        <p:spPr>
          <a:noFill/>
        </p:spPr>
        <p:txBody>
          <a:bodyPr/>
          <a:lstStyle/>
          <a:p>
            <a:fld id="{766DFB48-26F4-466F-AA04-A825D028727B}" type="datetime1">
              <a:rPr lang="en-US" altLang="zh-CN" smtClean="0"/>
              <a:pPr/>
              <a:t>8/27/2023</a:t>
            </a:fld>
            <a:endParaRPr lang="ru-RU" altLang="zh-CN" sz="18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idx="4294967295"/>
          </p:nvPr>
        </p:nvSpPr>
        <p:spPr>
          <a:xfrm>
            <a:off x="457200" y="274638"/>
            <a:ext cx="8229600" cy="6107112"/>
          </a:xfrm>
        </p:spPr>
        <p:txBody>
          <a:bodyPr/>
          <a:lstStyle/>
          <a:p>
            <a:pPr algn="l" eaLnBrk="1" hangingPunct="1"/>
            <a:r>
              <a:rPr lang="ru-RU" sz="1800" b="1" smtClean="0">
                <a:latin typeface="Times New Roman" pitchFamily="18" charset="0"/>
                <a:cs typeface="Times New Roman" pitchFamily="18" charset="0"/>
              </a:rPr>
              <a:t>Приказ Минфина РФ от 31.07.20 г. № 158н </a:t>
            </a:r>
            <a:br>
              <a:rPr lang="ru-RU" sz="1800" b="1" smtClean="0">
                <a:latin typeface="Times New Roman" pitchFamily="18" charset="0"/>
                <a:cs typeface="Times New Roman" pitchFamily="18" charset="0"/>
              </a:rPr>
            </a:br>
            <a:r>
              <a:rPr lang="ru-RU" sz="1800" b="1" smtClean="0">
                <a:latin typeface="Times New Roman" pitchFamily="18" charset="0"/>
                <a:cs typeface="Times New Roman" pitchFamily="18" charset="0"/>
              </a:rPr>
              <a:t>«Об утверждении типового положения (регламента) </a:t>
            </a:r>
            <a:br>
              <a:rPr lang="ru-RU" sz="1800" b="1" smtClean="0">
                <a:latin typeface="Times New Roman" pitchFamily="18" charset="0"/>
                <a:cs typeface="Times New Roman" pitchFamily="18" charset="0"/>
              </a:rPr>
            </a:br>
            <a:r>
              <a:rPr lang="ru-RU" sz="1800" b="1" smtClean="0">
                <a:latin typeface="Times New Roman" pitchFamily="18" charset="0"/>
                <a:cs typeface="Times New Roman" pitchFamily="18" charset="0"/>
              </a:rPr>
              <a:t>о контрактной службе»</a:t>
            </a:r>
            <a:br>
              <a:rPr lang="ru-RU" sz="1800" b="1" smtClean="0">
                <a:latin typeface="Times New Roman" pitchFamily="18" charset="0"/>
                <a:cs typeface="Times New Roman" pitchFamily="18" charset="0"/>
              </a:rPr>
            </a:br>
            <a:r>
              <a:rPr lang="ru-RU" sz="1800" smtClean="0">
                <a:latin typeface="Times New Roman" pitchFamily="18" charset="0"/>
                <a:cs typeface="Times New Roman" pitchFamily="18" charset="0"/>
              </a:rPr>
              <a:t> </a:t>
            </a:r>
            <a:br>
              <a:rPr lang="ru-RU" sz="1800" smtClean="0">
                <a:latin typeface="Times New Roman" pitchFamily="18" charset="0"/>
                <a:cs typeface="Times New Roman" pitchFamily="18" charset="0"/>
              </a:rPr>
            </a:br>
            <a:r>
              <a:rPr lang="ru-RU" sz="1800" b="1" smtClean="0">
                <a:latin typeface="Times New Roman" pitchFamily="18" charset="0"/>
                <a:cs typeface="Times New Roman" pitchFamily="18" charset="0"/>
              </a:rPr>
              <a:t>Раньше </a:t>
            </a:r>
            <a:r>
              <a:rPr lang="ru-RU" sz="1800" smtClean="0">
                <a:latin typeface="Times New Roman" pitchFamily="18" charset="0"/>
                <a:cs typeface="Times New Roman" pitchFamily="18" charset="0"/>
              </a:rPr>
              <a:t>(приказ 631)</a:t>
            </a:r>
            <a:r>
              <a:rPr lang="en-US" sz="1800" smtClean="0">
                <a:latin typeface="Times New Roman" pitchFamily="18" charset="0"/>
                <a:cs typeface="Times New Roman" pitchFamily="18" charset="0"/>
              </a:rPr>
              <a:t>:</a:t>
            </a:r>
            <a:r>
              <a:rPr lang="ru-RU" sz="1800" smtClean="0">
                <a:latin typeface="Times New Roman" pitchFamily="18" charset="0"/>
                <a:cs typeface="Times New Roman" pitchFamily="18" charset="0"/>
              </a:rPr>
              <a:t> КС «</a:t>
            </a:r>
            <a:r>
              <a:rPr lang="ru-RU" sz="1800" b="1" smtClean="0">
                <a:latin typeface="Times New Roman" pitchFamily="18" charset="0"/>
                <a:cs typeface="Times New Roman" pitchFamily="18" charset="0"/>
              </a:rPr>
              <a:t>организует подготовку</a:t>
            </a:r>
            <a:r>
              <a:rPr lang="ru-RU" sz="1800" smtClean="0">
                <a:latin typeface="Times New Roman" pitchFamily="18" charset="0"/>
                <a:cs typeface="Times New Roman" pitchFamily="18" charset="0"/>
              </a:rPr>
              <a:t> описания объекта закупки»</a:t>
            </a:r>
            <a:br>
              <a:rPr lang="ru-RU" sz="1800" smtClean="0">
                <a:latin typeface="Times New Roman" pitchFamily="18" charset="0"/>
                <a:cs typeface="Times New Roman" pitchFamily="18" charset="0"/>
              </a:rPr>
            </a:br>
            <a:r>
              <a:rPr lang="ru-RU" sz="1800" b="1" smtClean="0">
                <a:latin typeface="Times New Roman" pitchFamily="18" charset="0"/>
                <a:cs typeface="Times New Roman" pitchFamily="18" charset="0"/>
              </a:rPr>
              <a:t>Сейчас </a:t>
            </a:r>
            <a:r>
              <a:rPr lang="ru-RU" sz="1800" smtClean="0">
                <a:latin typeface="Times New Roman" pitchFamily="18" charset="0"/>
                <a:cs typeface="Times New Roman" pitchFamily="18" charset="0"/>
              </a:rPr>
              <a:t>(приказ 158н): КС «</a:t>
            </a:r>
            <a:r>
              <a:rPr lang="ru-RU" sz="1800" b="1" smtClean="0">
                <a:latin typeface="Times New Roman" pitchFamily="18" charset="0"/>
                <a:cs typeface="Times New Roman" pitchFamily="18" charset="0"/>
              </a:rPr>
              <a:t>осуществляет описание</a:t>
            </a:r>
            <a:r>
              <a:rPr lang="ru-RU" sz="1800" smtClean="0">
                <a:latin typeface="Times New Roman" pitchFamily="18" charset="0"/>
                <a:cs typeface="Times New Roman" pitchFamily="18" charset="0"/>
              </a:rPr>
              <a:t> объекта закупки»</a:t>
            </a:r>
            <a:br>
              <a:rPr lang="ru-RU" sz="1800" smtClean="0">
                <a:latin typeface="Times New Roman" pitchFamily="18" charset="0"/>
                <a:cs typeface="Times New Roman" pitchFamily="18" charset="0"/>
              </a:rPr>
            </a:br>
            <a:r>
              <a:rPr lang="ru-RU" sz="1800" smtClean="0">
                <a:latin typeface="Times New Roman" pitchFamily="18" charset="0"/>
                <a:cs typeface="Times New Roman" pitchFamily="18" charset="0"/>
              </a:rPr>
              <a:t/>
            </a:r>
            <a:br>
              <a:rPr lang="ru-RU" sz="1800" smtClean="0">
                <a:latin typeface="Times New Roman" pitchFamily="18" charset="0"/>
                <a:cs typeface="Times New Roman" pitchFamily="18" charset="0"/>
              </a:rPr>
            </a:br>
            <a:r>
              <a:rPr lang="ru-RU" sz="1800" b="1" smtClean="0">
                <a:latin typeface="Times New Roman" pitchFamily="18" charset="0"/>
                <a:cs typeface="Times New Roman" pitchFamily="18" charset="0"/>
              </a:rPr>
              <a:t>Варианты организации описания закупки с учетом Приказа 158н:</a:t>
            </a:r>
            <a:br>
              <a:rPr lang="ru-RU" sz="1800" b="1" smtClean="0">
                <a:latin typeface="Times New Roman" pitchFamily="18" charset="0"/>
                <a:cs typeface="Times New Roman" pitchFamily="18" charset="0"/>
              </a:rPr>
            </a:br>
            <a:r>
              <a:rPr lang="ru-RU" sz="1800" smtClean="0">
                <a:latin typeface="Times New Roman" pitchFamily="18" charset="0"/>
                <a:cs typeface="Times New Roman" pitchFamily="18" charset="0"/>
              </a:rPr>
              <a:t/>
            </a:r>
            <a:br>
              <a:rPr lang="ru-RU" sz="1800" smtClean="0">
                <a:latin typeface="Times New Roman" pitchFamily="18" charset="0"/>
                <a:cs typeface="Times New Roman" pitchFamily="18" charset="0"/>
              </a:rPr>
            </a:br>
            <a:r>
              <a:rPr lang="ru-RU" sz="1800" smtClean="0">
                <a:latin typeface="Times New Roman" pitchFamily="18" charset="0"/>
                <a:cs typeface="Times New Roman" pitchFamily="18" charset="0"/>
              </a:rPr>
              <a:t>- «</a:t>
            </a:r>
            <a:r>
              <a:rPr lang="ru-RU" sz="1800" b="1" smtClean="0">
                <a:latin typeface="Times New Roman" pitchFamily="18" charset="0"/>
                <a:cs typeface="Times New Roman" pitchFamily="18" charset="0"/>
              </a:rPr>
              <a:t>жизнь по старинке</a:t>
            </a:r>
            <a:r>
              <a:rPr lang="ru-RU" sz="1800" smtClean="0">
                <a:latin typeface="Times New Roman" pitchFamily="18" charset="0"/>
                <a:cs typeface="Times New Roman" pitchFamily="18" charset="0"/>
              </a:rPr>
              <a:t>» – сохранение существующего процесса взаимодействия между подразделениями по схеме, сложившейся в рамках взаимодействия по Приказу № 631</a:t>
            </a:r>
            <a:br>
              <a:rPr lang="ru-RU" sz="1800" smtClean="0">
                <a:latin typeface="Times New Roman" pitchFamily="18" charset="0"/>
                <a:cs typeface="Times New Roman" pitchFamily="18" charset="0"/>
              </a:rPr>
            </a:br>
            <a:r>
              <a:rPr lang="ru-RU" sz="1800" smtClean="0">
                <a:latin typeface="Times New Roman" pitchFamily="18" charset="0"/>
                <a:cs typeface="Times New Roman" pitchFamily="18" charset="0"/>
              </a:rPr>
              <a:t>- </a:t>
            </a:r>
            <a:r>
              <a:rPr lang="ru-RU" sz="1800" b="1" smtClean="0">
                <a:latin typeface="Times New Roman" pitchFamily="18" charset="0"/>
                <a:cs typeface="Times New Roman" pitchFamily="18" charset="0"/>
              </a:rPr>
              <a:t>возложение</a:t>
            </a:r>
            <a:r>
              <a:rPr lang="ru-RU" sz="1800" smtClean="0">
                <a:latin typeface="Times New Roman" pitchFamily="18" charset="0"/>
                <a:cs typeface="Times New Roman" pitchFamily="18" charset="0"/>
              </a:rPr>
              <a:t> на работников КС полномочий по подготовке ПОЛНОЦЕННЫХ описаний объекта закупки</a:t>
            </a:r>
            <a:br>
              <a:rPr lang="ru-RU" sz="1800" smtClean="0">
                <a:latin typeface="Times New Roman" pitchFamily="18" charset="0"/>
                <a:cs typeface="Times New Roman" pitchFamily="18" charset="0"/>
              </a:rPr>
            </a:br>
            <a:r>
              <a:rPr lang="ru-RU" sz="1800" smtClean="0">
                <a:latin typeface="Times New Roman" pitchFamily="18" charset="0"/>
                <a:cs typeface="Times New Roman" pitchFamily="18" charset="0"/>
              </a:rPr>
              <a:t>- </a:t>
            </a:r>
            <a:r>
              <a:rPr lang="ru-RU" sz="1800" b="1" smtClean="0">
                <a:latin typeface="Times New Roman" pitchFamily="18" charset="0"/>
                <a:cs typeface="Times New Roman" pitchFamily="18" charset="0"/>
              </a:rPr>
              <a:t>включение</a:t>
            </a:r>
            <a:r>
              <a:rPr lang="ru-RU" sz="1800" smtClean="0">
                <a:latin typeface="Times New Roman" pitchFamily="18" charset="0"/>
                <a:cs typeface="Times New Roman" pitchFamily="18" charset="0"/>
              </a:rPr>
              <a:t> в состав КС специалистов, обладающих познаниями, связанными со ВСЕМИ объектами закупки</a:t>
            </a:r>
            <a:br>
              <a:rPr lang="ru-RU" sz="1800" smtClean="0">
                <a:latin typeface="Times New Roman" pitchFamily="18" charset="0"/>
                <a:cs typeface="Times New Roman" pitchFamily="18" charset="0"/>
              </a:rPr>
            </a:br>
            <a:r>
              <a:rPr lang="ru-RU" sz="1800" smtClean="0">
                <a:latin typeface="Times New Roman" pitchFamily="18" charset="0"/>
                <a:cs typeface="Times New Roman" pitchFamily="18" charset="0"/>
              </a:rPr>
              <a:t>- </a:t>
            </a:r>
            <a:r>
              <a:rPr lang="ru-RU" sz="1800" b="1" smtClean="0">
                <a:latin typeface="Times New Roman" pitchFamily="18" charset="0"/>
                <a:cs typeface="Times New Roman" pitchFamily="18" charset="0"/>
              </a:rPr>
              <a:t>упрощение</a:t>
            </a:r>
            <a:r>
              <a:rPr lang="ru-RU" sz="1800" smtClean="0">
                <a:latin typeface="Times New Roman" pitchFamily="18" charset="0"/>
                <a:cs typeface="Times New Roman" pitchFamily="18" charset="0"/>
              </a:rPr>
              <a:t> описания объекта закупки до требуемого и допустимого минимума</a:t>
            </a:r>
            <a:br>
              <a:rPr lang="ru-RU" sz="1800" smtClean="0">
                <a:latin typeface="Times New Roman" pitchFamily="18" charset="0"/>
                <a:cs typeface="Times New Roman" pitchFamily="18" charset="0"/>
              </a:rPr>
            </a:br>
            <a:r>
              <a:rPr lang="ru-RU" sz="1800" smtClean="0">
                <a:latin typeface="Times New Roman" pitchFamily="18" charset="0"/>
                <a:cs typeface="Times New Roman" pitchFamily="18" charset="0"/>
              </a:rPr>
              <a:t>- </a:t>
            </a:r>
            <a:r>
              <a:rPr lang="ru-RU" sz="1800" b="1" smtClean="0">
                <a:latin typeface="Times New Roman" pitchFamily="18" charset="0"/>
                <a:cs typeface="Times New Roman" pitchFamily="18" charset="0"/>
              </a:rPr>
              <a:t>реализация</a:t>
            </a:r>
            <a:r>
              <a:rPr lang="ru-RU" sz="1800" smtClean="0">
                <a:latin typeface="Times New Roman" pitchFamily="18" charset="0"/>
                <a:cs typeface="Times New Roman" pitchFamily="18" charset="0"/>
              </a:rPr>
              <a:t> негласного принципа: «нет описания объекта закупки  – нет закупки» </a:t>
            </a:r>
            <a:br>
              <a:rPr lang="ru-RU" sz="1800" smtClean="0">
                <a:latin typeface="Times New Roman" pitchFamily="18" charset="0"/>
                <a:cs typeface="Times New Roman" pitchFamily="18" charset="0"/>
              </a:rPr>
            </a:br>
            <a:r>
              <a:rPr lang="ru-RU" sz="1800" smtClean="0">
                <a:latin typeface="Times New Roman" pitchFamily="18" charset="0"/>
                <a:cs typeface="Times New Roman" pitchFamily="18" charset="0"/>
              </a:rPr>
              <a:t>- </a:t>
            </a:r>
            <a:r>
              <a:rPr lang="ru-RU" sz="1800" b="1" smtClean="0">
                <a:latin typeface="Times New Roman" pitchFamily="18" charset="0"/>
                <a:cs typeface="Times New Roman" pitchFamily="18" charset="0"/>
              </a:rPr>
              <a:t>копирование</a:t>
            </a:r>
            <a:r>
              <a:rPr lang="ru-RU" sz="1800" smtClean="0">
                <a:latin typeface="Times New Roman" pitchFamily="18" charset="0"/>
                <a:cs typeface="Times New Roman" pitchFamily="18" charset="0"/>
              </a:rPr>
              <a:t> работниками КС описаний объектов закупки из «чужих» документаций</a:t>
            </a:r>
            <a:endParaRPr lang="ru-RU" sz="1400" smtClean="0"/>
          </a:p>
        </p:txBody>
      </p:sp>
      <p:pic>
        <p:nvPicPr>
          <p:cNvPr id="21506" name="Picture 1"/>
          <p:cNvPicPr>
            <a:picLocks noChangeAspect="1" noChangeArrowheads="1"/>
          </p:cNvPicPr>
          <p:nvPr/>
        </p:nvPicPr>
        <p:blipFill>
          <a:blip r:embed="rId2"/>
          <a:srcRect/>
          <a:stretch>
            <a:fillRect/>
          </a:stretch>
        </p:blipFill>
        <p:spPr bwMode="auto">
          <a:xfrm>
            <a:off x="6372225" y="333375"/>
            <a:ext cx="2014538" cy="1079500"/>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3375"/>
            <a:ext cx="8229600" cy="6191250"/>
          </a:xfrm>
        </p:spPr>
        <p:txBody>
          <a:bodyPr/>
          <a:lstStyle/>
          <a:p>
            <a:pPr marL="0" indent="361950" eaLnBrk="1" hangingPunct="1">
              <a:buFontTx/>
              <a:buNone/>
              <a:defRPr/>
            </a:pPr>
            <a:endParaRPr lang="ru-RU" sz="2600" b="1" dirty="0" smtClean="0">
              <a:latin typeface="Times New Roman" pitchFamily="18" charset="0"/>
              <a:cs typeface="Times New Roman" pitchFamily="18" charset="0"/>
            </a:endParaRPr>
          </a:p>
          <a:p>
            <a:pPr marL="0" indent="361950" eaLnBrk="1" hangingPunct="1">
              <a:buFontTx/>
              <a:buNone/>
              <a:defRPr/>
            </a:pPr>
            <a:r>
              <a:rPr lang="ru-RU" sz="2600" b="1" dirty="0" smtClean="0">
                <a:latin typeface="Times New Roman" pitchFamily="18" charset="0"/>
                <a:cs typeface="Times New Roman" pitchFamily="18" charset="0"/>
              </a:rPr>
              <a:t>ч. 2 ст. 41 ФЗ-44</a:t>
            </a:r>
          </a:p>
          <a:p>
            <a:pPr marL="0" indent="361950" algn="just" eaLnBrk="1" hangingPunct="1">
              <a:spcBef>
                <a:spcPts val="200"/>
              </a:spcBef>
              <a:buFontTx/>
              <a:buNone/>
              <a:defRPr/>
            </a:pPr>
            <a:r>
              <a:rPr lang="ru-RU" sz="2600" dirty="0" smtClean="0">
                <a:latin typeface="Times New Roman" pitchFamily="18" charset="0"/>
                <a:cs typeface="Times New Roman" pitchFamily="18" charset="0"/>
              </a:rPr>
              <a:t>К проведению экспертизы </a:t>
            </a:r>
          </a:p>
          <a:p>
            <a:pPr marL="0" indent="361950" algn="just" eaLnBrk="1" hangingPunct="1">
              <a:spcBef>
                <a:spcPts val="200"/>
              </a:spcBef>
              <a:buFontTx/>
              <a:buNone/>
              <a:defRPr/>
            </a:pPr>
            <a:r>
              <a:rPr lang="ru-RU" sz="2600" b="1" dirty="0" smtClean="0">
                <a:latin typeface="Times New Roman" pitchFamily="18" charset="0"/>
                <a:cs typeface="Times New Roman" pitchFamily="18" charset="0"/>
              </a:rPr>
              <a:t>не могут быть допущены </a:t>
            </a:r>
            <a:r>
              <a:rPr lang="ru-RU" sz="2600" dirty="0" smtClean="0">
                <a:latin typeface="Times New Roman" pitchFamily="18" charset="0"/>
                <a:cs typeface="Times New Roman" pitchFamily="18" charset="0"/>
              </a:rPr>
              <a:t>физические лица:</a:t>
            </a:r>
          </a:p>
          <a:p>
            <a:pPr marL="0" indent="361950" algn="just" eaLnBrk="1" hangingPunct="1">
              <a:spcBef>
                <a:spcPts val="200"/>
              </a:spcBef>
              <a:buFontTx/>
              <a:buChar char="-"/>
              <a:defRPr/>
            </a:pPr>
            <a:r>
              <a:rPr lang="ru-RU" sz="2600" b="1" dirty="0" smtClean="0">
                <a:latin typeface="Times New Roman" pitchFamily="18" charset="0"/>
                <a:cs typeface="Times New Roman" pitchFamily="18" charset="0"/>
              </a:rPr>
              <a:t>являющиеся</a:t>
            </a:r>
            <a:r>
              <a:rPr lang="ru-RU" sz="2600" dirty="0" smtClean="0">
                <a:latin typeface="Times New Roman" pitchFamily="18" charset="0"/>
                <a:cs typeface="Times New Roman" pitchFamily="18" charset="0"/>
              </a:rPr>
              <a:t> либо в течение менее чем 2-х лет, </a:t>
            </a:r>
            <a:r>
              <a:rPr lang="ru-RU" sz="2600" b="1" dirty="0" smtClean="0">
                <a:latin typeface="Times New Roman" pitchFamily="18" charset="0"/>
                <a:cs typeface="Times New Roman" pitchFamily="18" charset="0"/>
              </a:rPr>
              <a:t>являвшиеся</a:t>
            </a:r>
            <a:r>
              <a:rPr lang="ru-RU" sz="2600" dirty="0" smtClean="0">
                <a:latin typeface="Times New Roman" pitchFamily="18" charset="0"/>
                <a:cs typeface="Times New Roman" pitchFamily="18" charset="0"/>
              </a:rPr>
              <a:t> должностными лицами или работниками заказчика, либо поставщика;</a:t>
            </a:r>
          </a:p>
          <a:p>
            <a:pPr marL="0" indent="361950" algn="just" eaLnBrk="1" hangingPunct="1">
              <a:spcBef>
                <a:spcPts val="200"/>
              </a:spcBef>
              <a:buFontTx/>
              <a:buChar char="-"/>
              <a:defRPr/>
            </a:pPr>
            <a:r>
              <a:rPr lang="ru-RU" sz="2600" dirty="0" smtClean="0">
                <a:latin typeface="Times New Roman" pitchFamily="18" charset="0"/>
                <a:cs typeface="Times New Roman" pitchFamily="18" charset="0"/>
              </a:rPr>
              <a:t>являющиеся близкими </a:t>
            </a:r>
            <a:r>
              <a:rPr lang="ru-RU" sz="2600" b="1" dirty="0" smtClean="0">
                <a:latin typeface="Times New Roman" pitchFamily="18" charset="0"/>
                <a:cs typeface="Times New Roman" pitchFamily="18" charset="0"/>
              </a:rPr>
              <a:t>родственниками</a:t>
            </a:r>
            <a:r>
              <a:rPr lang="ru-RU" sz="2600" dirty="0" smtClean="0">
                <a:latin typeface="Times New Roman" pitchFamily="18" charset="0"/>
                <a:cs typeface="Times New Roman" pitchFamily="18" charset="0"/>
              </a:rPr>
              <a:t>, усыновителями или усыновленными с руководителем заказчика, членами комиссии, руководителем контрактной службы, контрактным управляющим, должностными лицами или работниками поставщика либо состоящие с ним </a:t>
            </a:r>
            <a:r>
              <a:rPr lang="ru-RU" sz="2600" b="1" dirty="0" smtClean="0">
                <a:latin typeface="Times New Roman" pitchFamily="18" charset="0"/>
                <a:cs typeface="Times New Roman" pitchFamily="18" charset="0"/>
              </a:rPr>
              <a:t>в браке</a:t>
            </a:r>
            <a:r>
              <a:rPr lang="ru-RU" sz="2600" dirty="0" smtClean="0">
                <a:latin typeface="Times New Roman" pitchFamily="18" charset="0"/>
                <a:cs typeface="Times New Roman" pitchFamily="18" charset="0"/>
              </a:rPr>
              <a:t> …</a:t>
            </a:r>
          </a:p>
          <a:p>
            <a:pPr marL="0" indent="361950" algn="just" eaLnBrk="1" hangingPunct="1">
              <a:spcBef>
                <a:spcPts val="200"/>
              </a:spcBef>
              <a:buFontTx/>
              <a:buNone/>
              <a:defRPr/>
            </a:pPr>
            <a:endParaRPr lang="ru-RU" sz="2000" dirty="0" smtClean="0"/>
          </a:p>
          <a:p>
            <a:pPr eaLnBrk="1" hangingPunct="1">
              <a:defRPr/>
            </a:pPr>
            <a:endParaRPr lang="ru-RU"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Заголовок 1"/>
          <p:cNvSpPr>
            <a:spLocks noGrp="1"/>
          </p:cNvSpPr>
          <p:nvPr>
            <p:ph type="title"/>
          </p:nvPr>
        </p:nvSpPr>
        <p:spPr>
          <a:xfrm>
            <a:off x="457200" y="274638"/>
            <a:ext cx="8229600" cy="633412"/>
          </a:xfrm>
        </p:spPr>
        <p:txBody>
          <a:bodyPr/>
          <a:lstStyle/>
          <a:p>
            <a:pPr algn="l" eaLnBrk="1" hangingPunct="1"/>
            <a:r>
              <a:rPr lang="ru-RU" sz="3200" b="1" smtClean="0">
                <a:latin typeface="Times New Roman" pitchFamily="18" charset="0"/>
                <a:cs typeface="Times New Roman" pitchFamily="18" charset="0"/>
              </a:rPr>
              <a:t/>
            </a:r>
            <a:br>
              <a:rPr lang="ru-RU" sz="3200" b="1" smtClean="0">
                <a:latin typeface="Times New Roman" pitchFamily="18" charset="0"/>
                <a:cs typeface="Times New Roman" pitchFamily="18" charset="0"/>
              </a:rPr>
            </a:br>
            <a:r>
              <a:rPr lang="ru-RU" sz="3200" b="1" smtClean="0">
                <a:latin typeface="Times New Roman" pitchFamily="18" charset="0"/>
                <a:cs typeface="Times New Roman" pitchFamily="18" charset="0"/>
              </a:rPr>
              <a:t/>
            </a:r>
            <a:br>
              <a:rPr lang="ru-RU" sz="3200" b="1" smtClean="0">
                <a:latin typeface="Times New Roman" pitchFamily="18" charset="0"/>
                <a:cs typeface="Times New Roman" pitchFamily="18" charset="0"/>
              </a:rPr>
            </a:br>
            <a:r>
              <a:rPr lang="ru-RU" sz="3200" b="1" smtClean="0">
                <a:latin typeface="Times New Roman" pitchFamily="18" charset="0"/>
                <a:cs typeface="Times New Roman" pitchFamily="18" charset="0"/>
              </a:rPr>
              <a:t>Особенности исполнения </a:t>
            </a:r>
            <a:br>
              <a:rPr lang="ru-RU" sz="3200" b="1" smtClean="0">
                <a:latin typeface="Times New Roman" pitchFamily="18" charset="0"/>
                <a:cs typeface="Times New Roman" pitchFamily="18" charset="0"/>
              </a:rPr>
            </a:br>
            <a:r>
              <a:rPr lang="ru-RU" sz="3200" b="1" smtClean="0">
                <a:latin typeface="Times New Roman" pitchFamily="18" charset="0"/>
                <a:cs typeface="Times New Roman" pitchFamily="18" charset="0"/>
              </a:rPr>
              <a:t>контракта</a:t>
            </a:r>
          </a:p>
        </p:txBody>
      </p:sp>
      <p:sp>
        <p:nvSpPr>
          <p:cNvPr id="80898" name="Содержимое 2"/>
          <p:cNvSpPr>
            <a:spLocks noGrp="1"/>
          </p:cNvSpPr>
          <p:nvPr>
            <p:ph idx="1"/>
          </p:nvPr>
        </p:nvSpPr>
        <p:spPr>
          <a:xfrm>
            <a:off x="457200" y="692150"/>
            <a:ext cx="8229600" cy="5434013"/>
          </a:xfrm>
        </p:spPr>
        <p:txBody>
          <a:bodyPr/>
          <a:lstStyle/>
          <a:p>
            <a:pPr marL="0" indent="355600" algn="just" eaLnBrk="1" hangingPunct="1">
              <a:buFontTx/>
              <a:buNone/>
            </a:pPr>
            <a:endParaRPr lang="ru-RU" smtClean="0">
              <a:latin typeface="Times New Roman" pitchFamily="18" charset="0"/>
              <a:cs typeface="Times New Roman" pitchFamily="18" charset="0"/>
            </a:endParaRPr>
          </a:p>
          <a:p>
            <a:pPr marL="0" indent="355600" algn="just" eaLnBrk="1" hangingPunct="1">
              <a:buFontTx/>
              <a:buNone/>
            </a:pPr>
            <a:endParaRPr lang="ru-RU" smtClean="0">
              <a:latin typeface="Times New Roman" pitchFamily="18" charset="0"/>
              <a:cs typeface="Times New Roman" pitchFamily="18" charset="0"/>
            </a:endParaRPr>
          </a:p>
          <a:p>
            <a:pPr marL="0" indent="355600" algn="just" eaLnBrk="1" hangingPunct="1">
              <a:buFontTx/>
              <a:buNone/>
            </a:pPr>
            <a:r>
              <a:rPr lang="ru-RU" smtClean="0">
                <a:latin typeface="Times New Roman" pitchFamily="18" charset="0"/>
                <a:cs typeface="Times New Roman" pitchFamily="18" charset="0"/>
              </a:rPr>
              <a:t>Результаты экспертизы оформляются в виде </a:t>
            </a:r>
            <a:r>
              <a:rPr lang="ru-RU" b="1" smtClean="0">
                <a:latin typeface="Times New Roman" pitchFamily="18" charset="0"/>
                <a:cs typeface="Times New Roman" pitchFamily="18" charset="0"/>
              </a:rPr>
              <a:t>заключения</a:t>
            </a:r>
            <a:r>
              <a:rPr lang="ru-RU" smtClean="0">
                <a:latin typeface="Times New Roman" pitchFamily="18" charset="0"/>
                <a:cs typeface="Times New Roman" pitchFamily="18" charset="0"/>
              </a:rPr>
              <a:t>, которое подписывается </a:t>
            </a:r>
            <a:r>
              <a:rPr lang="ru-RU" b="1" smtClean="0">
                <a:latin typeface="Times New Roman" pitchFamily="18" charset="0"/>
                <a:cs typeface="Times New Roman" pitchFamily="18" charset="0"/>
              </a:rPr>
              <a:t>экспертом</a:t>
            </a:r>
            <a:r>
              <a:rPr lang="ru-RU" smtClean="0">
                <a:latin typeface="Times New Roman" pitchFamily="18" charset="0"/>
                <a:cs typeface="Times New Roman" pitchFamily="18" charset="0"/>
              </a:rPr>
              <a:t> и должно быть объективным и обоснованным. </a:t>
            </a:r>
          </a:p>
          <a:p>
            <a:pPr marL="0" indent="355600" algn="just" eaLnBrk="1" hangingPunct="1">
              <a:buFontTx/>
              <a:buNone/>
            </a:pPr>
            <a:r>
              <a:rPr lang="ru-RU" smtClean="0">
                <a:latin typeface="Times New Roman" pitchFamily="18" charset="0"/>
                <a:cs typeface="Times New Roman" pitchFamily="18" charset="0"/>
              </a:rPr>
              <a:t>По решению заказчика для приемки товара, работы или услуги, результатов отдельного этапа </a:t>
            </a:r>
            <a:r>
              <a:rPr lang="ru-RU" b="1" smtClean="0">
                <a:latin typeface="Times New Roman" pitchFamily="18" charset="0"/>
                <a:cs typeface="Times New Roman" pitchFamily="18" charset="0"/>
              </a:rPr>
              <a:t>может</a:t>
            </a:r>
            <a:r>
              <a:rPr lang="ru-RU" smtClean="0">
                <a:latin typeface="Times New Roman" pitchFamily="18" charset="0"/>
                <a:cs typeface="Times New Roman" pitchFamily="18" charset="0"/>
              </a:rPr>
              <a:t> создаваться </a:t>
            </a:r>
            <a:r>
              <a:rPr lang="ru-RU" b="1" smtClean="0">
                <a:latin typeface="Times New Roman" pitchFamily="18" charset="0"/>
                <a:cs typeface="Times New Roman" pitchFamily="18" charset="0"/>
              </a:rPr>
              <a:t>приемочная комиссия</a:t>
            </a:r>
            <a:r>
              <a:rPr lang="ru-RU" smtClean="0">
                <a:latin typeface="Times New Roman" pitchFamily="18" charset="0"/>
                <a:cs typeface="Times New Roman" pitchFamily="18" charset="0"/>
              </a:rPr>
              <a:t>, которая состоит </a:t>
            </a:r>
            <a:r>
              <a:rPr lang="ru-RU" b="1" smtClean="0">
                <a:latin typeface="Times New Roman" pitchFamily="18" charset="0"/>
                <a:cs typeface="Times New Roman" pitchFamily="18" charset="0"/>
              </a:rPr>
              <a:t>не</a:t>
            </a:r>
            <a:r>
              <a:rPr lang="ru-RU" smtClean="0">
                <a:latin typeface="Times New Roman" pitchFamily="18" charset="0"/>
                <a:cs typeface="Times New Roman" pitchFamily="18" charset="0"/>
              </a:rPr>
              <a:t> </a:t>
            </a:r>
            <a:r>
              <a:rPr lang="ru-RU" b="1" smtClean="0">
                <a:latin typeface="Times New Roman" pitchFamily="18" charset="0"/>
                <a:cs typeface="Times New Roman" pitchFamily="18" charset="0"/>
              </a:rPr>
              <a:t>менее чем из пяти человек</a:t>
            </a:r>
            <a:r>
              <a:rPr lang="ru-RU"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Содержимое 2"/>
          <p:cNvSpPr>
            <a:spLocks noGrp="1"/>
          </p:cNvSpPr>
          <p:nvPr>
            <p:ph idx="4294967295"/>
          </p:nvPr>
        </p:nvSpPr>
        <p:spPr>
          <a:xfrm>
            <a:off x="457200" y="404813"/>
            <a:ext cx="8229600" cy="5761037"/>
          </a:xfrm>
        </p:spPr>
        <p:txBody>
          <a:bodyPr/>
          <a:lstStyle/>
          <a:p>
            <a:pPr marL="0" indent="0" algn="ctr" defTabSz="0">
              <a:spcBef>
                <a:spcPct val="0"/>
              </a:spcBef>
              <a:buFontTx/>
              <a:buNone/>
            </a:pPr>
            <a:r>
              <a:rPr lang="ru-RU" sz="2600" b="1" smtClean="0">
                <a:latin typeface="Times New Roman" pitchFamily="18" charset="0"/>
                <a:cs typeface="Times New Roman" pitchFamily="18" charset="0"/>
              </a:rPr>
              <a:t>Письмо Минфина от 06.02.18 №24-03-08/6839 </a:t>
            </a:r>
          </a:p>
          <a:p>
            <a:pPr marL="0" indent="0" algn="ctr" defTabSz="0">
              <a:spcBef>
                <a:spcPct val="0"/>
              </a:spcBef>
              <a:buFontTx/>
              <a:buNone/>
            </a:pPr>
            <a:r>
              <a:rPr lang="ru-RU" sz="2600" b="1" smtClean="0">
                <a:latin typeface="Times New Roman" pitchFamily="18" charset="0"/>
                <a:cs typeface="Times New Roman" pitchFamily="18" charset="0"/>
              </a:rPr>
              <a:t>«О приемке результатов исполнения контракта …»</a:t>
            </a:r>
          </a:p>
          <a:p>
            <a:pPr marL="0" indent="0" algn="just" defTabSz="0">
              <a:buFontTx/>
              <a:buNone/>
            </a:pPr>
            <a:endParaRPr lang="ru-RU" sz="800" smtClean="0">
              <a:latin typeface="Times New Roman" pitchFamily="18" charset="0"/>
              <a:cs typeface="Times New Roman" pitchFamily="18" charset="0"/>
            </a:endParaRPr>
          </a:p>
          <a:p>
            <a:pPr marL="0" indent="0" algn="just" defTabSz="0">
              <a:buFontTx/>
              <a:buNone/>
            </a:pPr>
            <a:r>
              <a:rPr lang="ru-RU" sz="2600" smtClean="0">
                <a:latin typeface="Times New Roman" pitchFamily="18" charset="0"/>
                <a:cs typeface="Times New Roman" pitchFamily="18" charset="0"/>
              </a:rPr>
              <a:t>… заказчик либо самостоятельно подписывает документ о приемке …, либо в случае создания приемочной комиссии документ … подписывается всеми членами … комиссии.</a:t>
            </a:r>
          </a:p>
          <a:p>
            <a:pPr marL="0" indent="0" algn="just" defTabSz="0">
              <a:buFontTx/>
              <a:buNone/>
            </a:pPr>
            <a:r>
              <a:rPr lang="ru-RU" sz="2600" smtClean="0">
                <a:latin typeface="Times New Roman" pitchFamily="18" charset="0"/>
                <a:cs typeface="Times New Roman" pitchFamily="18" charset="0"/>
              </a:rPr>
              <a:t>В случае привлечения … для … экспертизы экспертов, … при принятии решения … приемочная комиссия должна учитывать … предложения экспертов</a:t>
            </a:r>
          </a:p>
          <a:p>
            <a:pPr marL="0" indent="0" algn="just" defTabSz="0">
              <a:buFontTx/>
              <a:buNone/>
            </a:pPr>
            <a:r>
              <a:rPr lang="ru-RU" sz="2600" smtClean="0">
                <a:latin typeface="Times New Roman" pitchFamily="18" charset="0"/>
                <a:cs typeface="Times New Roman" pitchFamily="18" charset="0"/>
              </a:rPr>
              <a:t>В случае если заказчик не привлекает экспертов … , документом, подтверждающим проведение экспертизы силами сотрудников заказчика, является оформленный и подписанный заказчиком документ о приемке ...</a:t>
            </a:r>
          </a:p>
        </p:txBody>
      </p:sp>
      <p:sp>
        <p:nvSpPr>
          <p:cNvPr id="4" name="Дата 3"/>
          <p:cNvSpPr txBox="1">
            <a:spLocks noGrp="1"/>
          </p:cNvSpPr>
          <p:nvPr/>
        </p:nvSpPr>
        <p:spPr bwMode="auto">
          <a:xfrm>
            <a:off x="457200" y="6356350"/>
            <a:ext cx="2133600" cy="365125"/>
          </a:xfrm>
          <a:prstGeom prst="rect">
            <a:avLst/>
          </a:prstGeom>
          <a:noFill/>
          <a:ln>
            <a:miter lim="800000"/>
            <a:headEnd/>
            <a:tailEnd/>
          </a:ln>
        </p:spPr>
        <p:txBody>
          <a:bodyPr anchor="ctr"/>
          <a:lstStyle/>
          <a:p>
            <a:pPr eaLnBrk="0" hangingPunct="0">
              <a:buFont typeface="Arial" pitchFamily="34" charset="0"/>
              <a:buNone/>
              <a:defRPr/>
            </a:pPr>
            <a:fld id="{009EC40C-453E-4FCC-8340-09217533E2E5}" type="datetime1">
              <a:rPr lang="en-US" altLang="zh-CN" sz="1200">
                <a:solidFill>
                  <a:srgbClr val="898989"/>
                </a:solidFill>
                <a:latin typeface="+mn-lt"/>
                <a:ea typeface="SimSun" pitchFamily="2" charset="-122"/>
                <a:cs typeface="+mn-cs"/>
                <a:sym typeface="Calibri" pitchFamily="34" charset="0"/>
              </a:rPr>
              <a:pPr eaLnBrk="0" hangingPunct="0">
                <a:buFont typeface="Arial" pitchFamily="34" charset="0"/>
                <a:buNone/>
                <a:defRPr/>
              </a:pPr>
              <a:t>8/27/2023</a:t>
            </a:fld>
            <a:endParaRPr lang="ru-RU" altLang="zh-CN">
              <a:latin typeface="Arial" pitchFamily="34" charset="0"/>
              <a:ea typeface="SimSun" pitchFamily="2" charset="-122"/>
              <a:cs typeface="+mn-cs"/>
              <a:sym typeface="Calibri"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Объект 4"/>
          <p:cNvPicPr>
            <a:picLocks noGrp="1" noChangeAspect="1"/>
          </p:cNvPicPr>
          <p:nvPr>
            <p:ph idx="4294967295"/>
          </p:nvPr>
        </p:nvPicPr>
        <p:blipFill>
          <a:blip r:embed="rId2"/>
          <a:srcRect/>
          <a:stretch>
            <a:fillRect/>
          </a:stretch>
        </p:blipFill>
        <p:spPr>
          <a:xfrm>
            <a:off x="755650" y="908050"/>
            <a:ext cx="7670800" cy="4525963"/>
          </a:xfrm>
        </p:spPr>
      </p:pic>
      <p:sp>
        <p:nvSpPr>
          <p:cNvPr id="4" name="Дата 3"/>
          <p:cNvSpPr txBox="1">
            <a:spLocks noGrp="1"/>
          </p:cNvSpPr>
          <p:nvPr/>
        </p:nvSpPr>
        <p:spPr bwMode="auto">
          <a:xfrm>
            <a:off x="457200" y="6356350"/>
            <a:ext cx="2133600" cy="365125"/>
          </a:xfrm>
          <a:prstGeom prst="rect">
            <a:avLst/>
          </a:prstGeom>
          <a:noFill/>
          <a:ln>
            <a:miter lim="800000"/>
            <a:headEnd/>
            <a:tailEnd/>
          </a:ln>
        </p:spPr>
        <p:txBody>
          <a:bodyPr anchor="ctr"/>
          <a:lstStyle/>
          <a:p>
            <a:pPr eaLnBrk="0" hangingPunct="0">
              <a:buFont typeface="Arial" pitchFamily="34" charset="0"/>
              <a:buNone/>
              <a:defRPr/>
            </a:pPr>
            <a:fld id="{9B7A084A-103E-404A-957F-26BDD2C20DAC}" type="datetime1">
              <a:rPr lang="en-US" altLang="zh-CN" sz="1200">
                <a:solidFill>
                  <a:srgbClr val="898989"/>
                </a:solidFill>
                <a:latin typeface="+mn-lt"/>
                <a:ea typeface="SimSun" pitchFamily="2" charset="-122"/>
                <a:cs typeface="+mn-cs"/>
                <a:sym typeface="Calibri" pitchFamily="34" charset="0"/>
              </a:rPr>
              <a:pPr eaLnBrk="0" hangingPunct="0">
                <a:buFont typeface="Arial" pitchFamily="34" charset="0"/>
                <a:buNone/>
                <a:defRPr/>
              </a:pPr>
              <a:t>8/27/2023</a:t>
            </a:fld>
            <a:endParaRPr lang="ru-RU" altLang="zh-CN">
              <a:latin typeface="Arial" pitchFamily="34" charset="0"/>
              <a:ea typeface="SimSun" pitchFamily="2" charset="-122"/>
              <a:cs typeface="+mn-cs"/>
              <a:sym typeface="Calibri" pitchFamily="34" charset="0"/>
            </a:endParaRPr>
          </a:p>
        </p:txBody>
      </p:sp>
      <p:pic>
        <p:nvPicPr>
          <p:cNvPr id="82947" name="Рисунок 5"/>
          <p:cNvPicPr>
            <a:picLocks noChangeAspect="1"/>
          </p:cNvPicPr>
          <p:nvPr/>
        </p:nvPicPr>
        <p:blipFill>
          <a:blip r:embed="rId3"/>
          <a:srcRect/>
          <a:stretch>
            <a:fillRect/>
          </a:stretch>
        </p:blipFill>
        <p:spPr bwMode="auto">
          <a:xfrm>
            <a:off x="5003800" y="1844675"/>
            <a:ext cx="2952750" cy="3105150"/>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Заголовок 1"/>
          <p:cNvSpPr>
            <a:spLocks noGrp="1"/>
          </p:cNvSpPr>
          <p:nvPr>
            <p:ph type="title" idx="4294967295"/>
          </p:nvPr>
        </p:nvSpPr>
        <p:spPr>
          <a:xfrm>
            <a:off x="395288" y="404813"/>
            <a:ext cx="8229600" cy="5832475"/>
          </a:xfrm>
        </p:spPr>
        <p:txBody>
          <a:bodyPr anchorCtr="1"/>
          <a:lstStyle/>
          <a:p>
            <a:pPr eaLnBrk="1" fontAlgn="t" hangingPunct="1"/>
            <a:r>
              <a:rPr lang="ru-RU" altLang="en-US" sz="3200" b="1" smtClean="0">
                <a:latin typeface="Times New Roman" pitchFamily="18" charset="0"/>
                <a:sym typeface="Times New Roman" pitchFamily="18" charset="0"/>
              </a:rPr>
              <a:t/>
            </a:r>
            <a:br>
              <a:rPr lang="ru-RU" altLang="en-US" sz="3200" b="1" smtClean="0">
                <a:latin typeface="Times New Roman" pitchFamily="18" charset="0"/>
                <a:sym typeface="Times New Roman" pitchFamily="18" charset="0"/>
              </a:rPr>
            </a:br>
            <a:r>
              <a:rPr lang="ru-RU" altLang="en-US" sz="3200" b="1" smtClean="0">
                <a:latin typeface="Times New Roman" pitchFamily="18" charset="0"/>
                <a:sym typeface="Times New Roman" pitchFamily="18" charset="0"/>
              </a:rPr>
              <a:t/>
            </a:r>
            <a:br>
              <a:rPr lang="ru-RU" altLang="en-US" sz="3200" b="1" smtClean="0">
                <a:latin typeface="Times New Roman" pitchFamily="18" charset="0"/>
                <a:sym typeface="Times New Roman" pitchFamily="18" charset="0"/>
              </a:rPr>
            </a:br>
            <a:r>
              <a:rPr lang="ru-RU" altLang="en-US" sz="3200" b="1" smtClean="0">
                <a:latin typeface="Times New Roman" pitchFamily="18" charset="0"/>
                <a:sym typeface="Times New Roman" pitchFamily="18" charset="0"/>
              </a:rPr>
              <a:t/>
            </a:r>
            <a:br>
              <a:rPr lang="ru-RU" altLang="en-US" sz="3200" b="1" smtClean="0">
                <a:latin typeface="Times New Roman" pitchFamily="18" charset="0"/>
                <a:sym typeface="Times New Roman" pitchFamily="18" charset="0"/>
              </a:rPr>
            </a:br>
            <a:r>
              <a:rPr lang="ru-RU" altLang="en-US" sz="3200" b="1" smtClean="0">
                <a:latin typeface="Times New Roman" pitchFamily="18" charset="0"/>
                <a:sym typeface="Times New Roman" pitchFamily="18" charset="0"/>
              </a:rPr>
              <a:t/>
            </a:r>
            <a:br>
              <a:rPr lang="ru-RU" altLang="en-US" sz="3200" b="1" smtClean="0">
                <a:latin typeface="Times New Roman" pitchFamily="18" charset="0"/>
                <a:sym typeface="Times New Roman" pitchFamily="18" charset="0"/>
              </a:rPr>
            </a:br>
            <a:r>
              <a:rPr lang="ru-RU" altLang="en-US" sz="3200" b="1" smtClean="0">
                <a:latin typeface="Times New Roman" pitchFamily="18" charset="0"/>
                <a:sym typeface="Times New Roman" pitchFamily="18" charset="0"/>
              </a:rPr>
              <a:t/>
            </a:r>
            <a:br>
              <a:rPr lang="ru-RU" altLang="en-US" sz="3200" b="1" smtClean="0">
                <a:latin typeface="Times New Roman" pitchFamily="18" charset="0"/>
                <a:sym typeface="Times New Roman" pitchFamily="18" charset="0"/>
              </a:rPr>
            </a:br>
            <a:r>
              <a:rPr lang="ru-RU" altLang="en-US" sz="2800" b="1" smtClean="0">
                <a:latin typeface="Times New Roman" pitchFamily="18" charset="0"/>
                <a:cs typeface="Times New Roman" pitchFamily="18" charset="0"/>
                <a:sym typeface="Times New Roman" pitchFamily="18" charset="0"/>
              </a:rPr>
              <a:t>СПАСИБО ЗА ВНИМАНИЕ!</a:t>
            </a:r>
            <a:br>
              <a:rPr lang="ru-RU" altLang="en-US" sz="2800" b="1" smtClean="0">
                <a:latin typeface="Times New Roman" pitchFamily="18" charset="0"/>
                <a:cs typeface="Times New Roman" pitchFamily="18" charset="0"/>
                <a:sym typeface="Times New Roman" pitchFamily="18" charset="0"/>
              </a:rPr>
            </a:br>
            <a:r>
              <a:rPr lang="ru-RU" sz="2000" b="1" smtClean="0"/>
              <a:t/>
            </a:r>
            <a:br>
              <a:rPr lang="ru-RU" sz="2000" b="1" smtClean="0"/>
            </a:br>
            <a:r>
              <a:rPr lang="ru-RU" altLang="en-US" sz="2400" b="1" smtClean="0">
                <a:latin typeface="Times New Roman" pitchFamily="18" charset="0"/>
                <a:sym typeface="Times New Roman" pitchFamily="18" charset="0"/>
              </a:rPr>
              <a:t>Лисин Павел Владимирович</a:t>
            </a:r>
            <a:r>
              <a:rPr lang="ru-RU" altLang="en-US" sz="3200" b="1" smtClean="0">
                <a:latin typeface="Times New Roman" pitchFamily="18" charset="0"/>
                <a:sym typeface="Times New Roman" pitchFamily="18" charset="0"/>
              </a:rPr>
              <a:t/>
            </a:r>
            <a:br>
              <a:rPr lang="ru-RU" altLang="en-US" sz="3200" b="1" smtClean="0">
                <a:latin typeface="Times New Roman" pitchFamily="18" charset="0"/>
                <a:sym typeface="Times New Roman" pitchFamily="18" charset="0"/>
              </a:rPr>
            </a:br>
            <a:r>
              <a:rPr lang="ru-RU" altLang="en-US" sz="2000" b="1" smtClean="0">
                <a:latin typeface="Times New Roman" pitchFamily="18" charset="0"/>
                <a:sym typeface="Times New Roman" pitchFamily="18" charset="0"/>
              </a:rPr>
              <a:t>руководитель АНО ДПО «Академия Контрактных Отношений»</a:t>
            </a:r>
            <a:br>
              <a:rPr lang="ru-RU" altLang="en-US" sz="2000" b="1" smtClean="0">
                <a:latin typeface="Times New Roman" pitchFamily="18" charset="0"/>
                <a:sym typeface="Times New Roman" pitchFamily="18" charset="0"/>
              </a:rPr>
            </a:br>
            <a:r>
              <a:rPr lang="en-US" altLang="en-US" sz="2000" b="1" smtClean="0">
                <a:solidFill>
                  <a:srgbClr val="C00000"/>
                </a:solidFill>
                <a:latin typeface="Times New Roman" pitchFamily="18" charset="0"/>
                <a:sym typeface="Times New Roman" pitchFamily="18" charset="0"/>
              </a:rPr>
              <a:t>www.ako-goszakaz.ru</a:t>
            </a:r>
            <a:r>
              <a:rPr lang="ru-RU" altLang="en-US" sz="2000" b="1" smtClean="0">
                <a:solidFill>
                  <a:srgbClr val="C00000"/>
                </a:solidFill>
                <a:latin typeface="Times New Roman" pitchFamily="18" charset="0"/>
                <a:sym typeface="Times New Roman" pitchFamily="18" charset="0"/>
              </a:rPr>
              <a:t/>
            </a:r>
            <a:br>
              <a:rPr lang="ru-RU" altLang="en-US" sz="2000" b="1" smtClean="0">
                <a:solidFill>
                  <a:srgbClr val="C00000"/>
                </a:solidFill>
                <a:latin typeface="Times New Roman" pitchFamily="18" charset="0"/>
                <a:sym typeface="Times New Roman" pitchFamily="18" charset="0"/>
              </a:rPr>
            </a:br>
            <a:r>
              <a:rPr lang="ru-RU" altLang="en-US" sz="2000" b="1" smtClean="0">
                <a:latin typeface="Times New Roman" pitchFamily="18" charset="0"/>
                <a:sym typeface="Times New Roman" pitchFamily="18" charset="0"/>
              </a:rPr>
              <a:t>главный редактор сетевого издания «Цифровые Закупки»</a:t>
            </a:r>
            <a:r>
              <a:rPr lang="ru-RU" altLang="en-US" sz="3200" b="1" smtClean="0">
                <a:latin typeface="Times New Roman" pitchFamily="18" charset="0"/>
                <a:sym typeface="Times New Roman" pitchFamily="18" charset="0"/>
              </a:rPr>
              <a:t/>
            </a:r>
            <a:br>
              <a:rPr lang="ru-RU" altLang="en-US" sz="3200" b="1" smtClean="0">
                <a:latin typeface="Times New Roman" pitchFamily="18" charset="0"/>
                <a:sym typeface="Times New Roman" pitchFamily="18" charset="0"/>
              </a:rPr>
            </a:br>
            <a:r>
              <a:rPr lang="ru-RU" altLang="en-US" sz="2000" b="1" smtClean="0">
                <a:solidFill>
                  <a:srgbClr val="C00000"/>
                </a:solidFill>
                <a:latin typeface="Times New Roman" pitchFamily="18" charset="0"/>
                <a:sym typeface="Times New Roman" pitchFamily="18" charset="0"/>
              </a:rPr>
              <a:t>цифровые-закупки.рф</a:t>
            </a:r>
            <a:r>
              <a:rPr lang="ru-RU" altLang="en-US" sz="3200" b="1" smtClean="0">
                <a:latin typeface="Times New Roman" pitchFamily="18" charset="0"/>
                <a:sym typeface="Times New Roman" pitchFamily="18" charset="0"/>
              </a:rPr>
              <a:t/>
            </a:r>
            <a:br>
              <a:rPr lang="ru-RU" altLang="en-US" sz="3200" b="1" smtClean="0">
                <a:latin typeface="Times New Roman" pitchFamily="18" charset="0"/>
                <a:sym typeface="Times New Roman" pitchFamily="18" charset="0"/>
              </a:rPr>
            </a:br>
            <a:r>
              <a:rPr lang="ru-RU" altLang="en-US" sz="3200" b="1" smtClean="0">
                <a:latin typeface="Times New Roman" pitchFamily="18" charset="0"/>
                <a:sym typeface="Times New Roman" pitchFamily="18" charset="0"/>
              </a:rPr>
              <a:t/>
            </a:r>
            <a:br>
              <a:rPr lang="ru-RU" altLang="en-US" sz="3200" b="1" smtClean="0">
                <a:latin typeface="Times New Roman" pitchFamily="18" charset="0"/>
                <a:sym typeface="Times New Roman" pitchFamily="18" charset="0"/>
              </a:rPr>
            </a:br>
            <a:r>
              <a:rPr lang="ru-RU" sz="2400" smtClean="0">
                <a:solidFill>
                  <a:schemeClr val="tx1"/>
                </a:solidFill>
                <a:latin typeface="Times New Roman" pitchFamily="18" charset="0"/>
              </a:rPr>
              <a:t/>
            </a:r>
            <a:br>
              <a:rPr lang="ru-RU" sz="2400" smtClean="0">
                <a:solidFill>
                  <a:schemeClr val="tx1"/>
                </a:solidFill>
                <a:latin typeface="Times New Roman" pitchFamily="18" charset="0"/>
              </a:rPr>
            </a:br>
            <a:endParaRPr lang="ru-RU" sz="1600" smtClean="0"/>
          </a:p>
        </p:txBody>
      </p:sp>
      <p:pic>
        <p:nvPicPr>
          <p:cNvPr id="83970" name="Picture 1"/>
          <p:cNvPicPr>
            <a:picLocks noChangeAspect="1" noChangeArrowheads="1"/>
          </p:cNvPicPr>
          <p:nvPr/>
        </p:nvPicPr>
        <p:blipFill>
          <a:blip r:embed="rId2"/>
          <a:srcRect/>
          <a:stretch>
            <a:fillRect/>
          </a:stretch>
        </p:blipFill>
        <p:spPr bwMode="auto">
          <a:xfrm>
            <a:off x="252413" y="404813"/>
            <a:ext cx="2519362" cy="1368425"/>
          </a:xfrm>
          <a:prstGeom prst="rect">
            <a:avLst/>
          </a:prstGeom>
          <a:noFill/>
          <a:ln w="9525">
            <a:noFill/>
            <a:miter lim="800000"/>
            <a:headEnd/>
            <a:tailEnd/>
          </a:ln>
        </p:spPr>
      </p:pic>
      <p:pic>
        <p:nvPicPr>
          <p:cNvPr id="83971" name="Picture 5"/>
          <p:cNvPicPr>
            <a:picLocks noChangeAspect="1" noChangeArrowheads="1"/>
          </p:cNvPicPr>
          <p:nvPr/>
        </p:nvPicPr>
        <p:blipFill>
          <a:blip r:embed="rId3"/>
          <a:srcRect/>
          <a:stretch>
            <a:fillRect/>
          </a:stretch>
        </p:blipFill>
        <p:spPr bwMode="auto">
          <a:xfrm>
            <a:off x="5003800" y="817563"/>
            <a:ext cx="3419475" cy="542925"/>
          </a:xfrm>
          <a:prstGeom prst="rect">
            <a:avLst/>
          </a:prstGeom>
          <a:noFill/>
          <a:ln w="9525">
            <a:noFill/>
            <a:miter lim="800000"/>
            <a:headEnd/>
            <a:tailEnd/>
          </a:ln>
        </p:spPr>
      </p:pic>
    </p:spTree>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Содержимое 5"/>
          <p:cNvSpPr>
            <a:spLocks noGrp="1"/>
          </p:cNvSpPr>
          <p:nvPr>
            <p:ph idx="4294967295"/>
          </p:nvPr>
        </p:nvSpPr>
        <p:spPr>
          <a:xfrm>
            <a:off x="457200" y="549275"/>
            <a:ext cx="8229600" cy="5576888"/>
          </a:xfrm>
        </p:spPr>
        <p:txBody>
          <a:bodyPr/>
          <a:lstStyle/>
          <a:p>
            <a:pPr marL="0" indent="360363" algn="ctr" eaLnBrk="1" hangingPunct="1">
              <a:buFontTx/>
              <a:buNone/>
            </a:pPr>
            <a:r>
              <a:rPr lang="ru-RU" smtClean="0"/>
              <a:t>Для инициирования процедуры закупки, инициатор подготавливает комплект документов:</a:t>
            </a:r>
          </a:p>
          <a:p>
            <a:pPr marL="0" indent="360363" algn="ctr" eaLnBrk="1" hangingPunct="1">
              <a:buFontTx/>
              <a:buNone/>
            </a:pPr>
            <a:endParaRPr lang="ru-RU" smtClean="0"/>
          </a:p>
          <a:p>
            <a:pPr marL="0" indent="360363" algn="ctr" eaLnBrk="1" hangingPunct="1">
              <a:buFontTx/>
              <a:buNone/>
            </a:pPr>
            <a:endParaRPr lang="ru-RU" smtClean="0"/>
          </a:p>
          <a:p>
            <a:pPr marL="0" indent="360363" algn="just" eaLnBrk="1" hangingPunct="1">
              <a:buFontTx/>
              <a:buNone/>
            </a:pPr>
            <a:r>
              <a:rPr lang="ru-RU" smtClean="0"/>
              <a:t>      Заявка                                   ТЗ</a:t>
            </a:r>
          </a:p>
          <a:p>
            <a:pPr marL="0" indent="360363" algn="just" eaLnBrk="1" hangingPunct="1">
              <a:buFontTx/>
              <a:buNone/>
            </a:pPr>
            <a:endParaRPr lang="ru-RU" smtClean="0"/>
          </a:p>
          <a:p>
            <a:pPr marL="0" indent="360363" algn="just" eaLnBrk="1" hangingPunct="1">
              <a:buFontTx/>
              <a:buNone/>
            </a:pPr>
            <a:r>
              <a:rPr lang="ru-RU" smtClean="0"/>
              <a:t>                     Обоснование</a:t>
            </a:r>
          </a:p>
          <a:p>
            <a:pPr marL="0" indent="360363" algn="just" eaLnBrk="1" hangingPunct="1">
              <a:buFontTx/>
              <a:buNone/>
            </a:pPr>
            <a:r>
              <a:rPr lang="ru-RU" smtClean="0"/>
              <a:t>                          Н(М)ЦК</a:t>
            </a:r>
          </a:p>
        </p:txBody>
      </p:sp>
      <p:cxnSp>
        <p:nvCxnSpPr>
          <p:cNvPr id="23554" name="Прямая со стрелкой 3"/>
          <p:cNvCxnSpPr>
            <a:cxnSpLocks noChangeShapeType="1"/>
          </p:cNvCxnSpPr>
          <p:nvPr/>
        </p:nvCxnSpPr>
        <p:spPr bwMode="auto">
          <a:xfrm flipH="1">
            <a:off x="2268538" y="2205038"/>
            <a:ext cx="2232025" cy="1079500"/>
          </a:xfrm>
          <a:prstGeom prst="straightConnector1">
            <a:avLst/>
          </a:prstGeom>
          <a:noFill/>
          <a:ln w="9525" algn="ctr">
            <a:solidFill>
              <a:schemeClr val="tx1"/>
            </a:solidFill>
            <a:round/>
            <a:headEnd/>
            <a:tailEnd type="arrow" w="med" len="med"/>
          </a:ln>
        </p:spPr>
      </p:cxnSp>
      <p:cxnSp>
        <p:nvCxnSpPr>
          <p:cNvPr id="23555" name="Прямая со стрелкой 5"/>
          <p:cNvCxnSpPr>
            <a:cxnSpLocks noChangeShapeType="1"/>
          </p:cNvCxnSpPr>
          <p:nvPr/>
        </p:nvCxnSpPr>
        <p:spPr bwMode="auto">
          <a:xfrm>
            <a:off x="4500563" y="2205038"/>
            <a:ext cx="0" cy="2016125"/>
          </a:xfrm>
          <a:prstGeom prst="straightConnector1">
            <a:avLst/>
          </a:prstGeom>
          <a:noFill/>
          <a:ln w="9525" algn="ctr">
            <a:solidFill>
              <a:schemeClr val="tx1"/>
            </a:solidFill>
            <a:round/>
            <a:headEnd/>
            <a:tailEnd type="arrow" w="med" len="med"/>
          </a:ln>
        </p:spPr>
      </p:cxnSp>
      <p:cxnSp>
        <p:nvCxnSpPr>
          <p:cNvPr id="23556" name="Прямая со стрелкой 7"/>
          <p:cNvCxnSpPr>
            <a:cxnSpLocks noChangeShapeType="1"/>
          </p:cNvCxnSpPr>
          <p:nvPr/>
        </p:nvCxnSpPr>
        <p:spPr bwMode="auto">
          <a:xfrm>
            <a:off x="4500563" y="2205038"/>
            <a:ext cx="2374900" cy="1079500"/>
          </a:xfrm>
          <a:prstGeom prst="straightConnector1">
            <a:avLst/>
          </a:prstGeom>
          <a:noFill/>
          <a:ln w="9525" algn="ctr">
            <a:solidFill>
              <a:schemeClr val="tx1"/>
            </a:solidFill>
            <a:round/>
            <a:headEnd/>
            <a:tailEnd type="arrow" w="med" len="med"/>
          </a:ln>
        </p:spPr>
      </p:cxnSp>
      <p:pic>
        <p:nvPicPr>
          <p:cNvPr id="23557" name="Picture 1"/>
          <p:cNvPicPr>
            <a:picLocks noChangeAspect="1" noChangeArrowheads="1"/>
          </p:cNvPicPr>
          <p:nvPr/>
        </p:nvPicPr>
        <p:blipFill>
          <a:blip r:embed="rId2"/>
          <a:srcRect/>
          <a:stretch>
            <a:fillRect/>
          </a:stretch>
        </p:blipFill>
        <p:spPr bwMode="auto">
          <a:xfrm>
            <a:off x="6732588" y="4940300"/>
            <a:ext cx="2071687" cy="118903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a:xfrm>
            <a:off x="457200" y="274638"/>
            <a:ext cx="8229600" cy="633412"/>
          </a:xfrm>
        </p:spPr>
        <p:txBody>
          <a:bodyPr/>
          <a:lstStyle/>
          <a:p>
            <a:r>
              <a:rPr lang="ru-RU" sz="2800" b="1" smtClean="0">
                <a:latin typeface="Times New Roman" pitchFamily="18" charset="0"/>
                <a:cs typeface="Times New Roman" pitchFamily="18" charset="0"/>
              </a:rPr>
              <a:t>Ключевые изменения, внесенные ФЗ-420</a:t>
            </a:r>
            <a:endParaRPr lang="ru-RU" sz="2800" smtClean="0">
              <a:latin typeface="Times New Roman" pitchFamily="18" charset="0"/>
              <a:cs typeface="Times New Roman" pitchFamily="18" charset="0"/>
            </a:endParaRPr>
          </a:p>
        </p:txBody>
      </p:sp>
      <p:sp>
        <p:nvSpPr>
          <p:cNvPr id="24578" name="Объект 2"/>
          <p:cNvSpPr>
            <a:spLocks noGrp="1"/>
          </p:cNvSpPr>
          <p:nvPr>
            <p:ph idx="1"/>
          </p:nvPr>
        </p:nvSpPr>
        <p:spPr>
          <a:xfrm>
            <a:off x="457200" y="908050"/>
            <a:ext cx="8229600" cy="5218113"/>
          </a:xfrm>
        </p:spPr>
        <p:txBody>
          <a:bodyPr/>
          <a:lstStyle/>
          <a:p>
            <a:r>
              <a:rPr lang="ru-RU" sz="1800" smtClean="0">
                <a:latin typeface="Times New Roman" pitchFamily="18" charset="0"/>
                <a:cs typeface="Times New Roman" pitchFamily="18" charset="0"/>
              </a:rPr>
              <a:t>Можно изменять существенные условия контрактов, заключенных до 01.01.24 г., если при исполнении возникнут независящие от сторон обстоятельства, влекущие невозможность его исполнения, но </a:t>
            </a:r>
            <a:r>
              <a:rPr lang="ru-RU" sz="1800" b="1" smtClean="0">
                <a:latin typeface="Times New Roman" pitchFamily="18" charset="0"/>
                <a:cs typeface="Times New Roman" pitchFamily="18" charset="0"/>
              </a:rPr>
              <a:t>НЕОБХОДИМО</a:t>
            </a:r>
            <a:r>
              <a:rPr lang="ru-RU" sz="1800" smtClean="0">
                <a:latin typeface="Times New Roman" pitchFamily="18" charset="0"/>
                <a:cs typeface="Times New Roman" pitchFamily="18" charset="0"/>
              </a:rPr>
              <a:t> решение Правительства, высшего исполнительного органа гос. власти субъекта РФ, местной администрации</a:t>
            </a:r>
          </a:p>
          <a:p>
            <a:r>
              <a:rPr lang="ru-RU" sz="1800" smtClean="0">
                <a:latin typeface="Times New Roman" pitchFamily="18" charset="0"/>
                <a:cs typeface="Times New Roman" pitchFamily="18" charset="0"/>
              </a:rPr>
              <a:t>Продлена до 31.12.23 г. возможность изменения существенных условий контракта на поставку </a:t>
            </a:r>
            <a:r>
              <a:rPr lang="ru-RU" sz="1800" b="1" smtClean="0">
                <a:latin typeface="Times New Roman" pitchFamily="18" charset="0"/>
                <a:cs typeface="Times New Roman" pitchFamily="18" charset="0"/>
              </a:rPr>
              <a:t>лек. препаратов, мед. изделий, расходных материалов</a:t>
            </a:r>
            <a:endParaRPr lang="ru-RU" sz="1800" smtClean="0">
              <a:latin typeface="Times New Roman" pitchFamily="18" charset="0"/>
              <a:cs typeface="Times New Roman" pitchFamily="18" charset="0"/>
            </a:endParaRPr>
          </a:p>
          <a:p>
            <a:r>
              <a:rPr lang="ru-RU" sz="1800" smtClean="0">
                <a:latin typeface="Times New Roman" pitchFamily="18" charset="0"/>
                <a:cs typeface="Times New Roman" pitchFamily="18" charset="0"/>
              </a:rPr>
              <a:t>Можно до 31.12.23 г. </a:t>
            </a:r>
            <a:r>
              <a:rPr lang="ru-RU" sz="1800" b="1" smtClean="0">
                <a:latin typeface="Times New Roman" pitchFamily="18" charset="0"/>
                <a:cs typeface="Times New Roman" pitchFamily="18" charset="0"/>
              </a:rPr>
              <a:t>изменять любые существенные условия контрактов с ед. поставщиками</a:t>
            </a:r>
            <a:r>
              <a:rPr lang="ru-RU" sz="1800" smtClean="0">
                <a:latin typeface="Times New Roman" pitchFamily="18" charset="0"/>
                <a:cs typeface="Times New Roman" pitchFamily="18" charset="0"/>
              </a:rPr>
              <a:t> по п. 3, 40, 41, 46, 52, 56, 59 и 62 ч. 1 ст. 93</a:t>
            </a:r>
          </a:p>
          <a:p>
            <a:r>
              <a:rPr lang="ru-RU" sz="1800" b="1" smtClean="0">
                <a:latin typeface="Times New Roman" pitchFamily="18" charset="0"/>
                <a:cs typeface="Times New Roman" pitchFamily="18" charset="0"/>
              </a:rPr>
              <a:t>Расширен перечень </a:t>
            </a:r>
            <a:r>
              <a:rPr lang="ru-RU" sz="1800" smtClean="0">
                <a:latin typeface="Times New Roman" pitchFamily="18" charset="0"/>
                <a:cs typeface="Times New Roman" pitchFamily="18" charset="0"/>
              </a:rPr>
              <a:t>контрактов у ед. поставщика, информация и документы по которым не размещается на оф. сайте ЕИС (п. 3, 20, 21, 26, 30, 40, 41, 50, 51, 59, 61, 62 ч. 1 ст. 93)</a:t>
            </a:r>
          </a:p>
          <a:p>
            <a:r>
              <a:rPr lang="ru-RU" sz="1800" smtClean="0">
                <a:latin typeface="Times New Roman" pitchFamily="18" charset="0"/>
                <a:cs typeface="Times New Roman" pitchFamily="18" charset="0"/>
              </a:rPr>
              <a:t>Новый случай закупки у ед. поставщика - услуги по хранению материальных ценностей гос. материального резерва.</a:t>
            </a:r>
          </a:p>
          <a:p>
            <a:r>
              <a:rPr lang="ru-RU" sz="1800" smtClean="0">
                <a:latin typeface="Times New Roman" pitchFamily="18" charset="0"/>
                <a:cs typeface="Times New Roman" pitchFamily="18" charset="0"/>
              </a:rPr>
              <a:t>С 01.01.23 г. – право заказчиков осуществлять по п. 8 ч. 1 ст. 93 закупки услуг по обращению с отходами I и II классов опасности (сейчас - ТКО). </a:t>
            </a:r>
          </a:p>
          <a:p>
            <a:endParaRPr lang="ru-RU" smtClean="0"/>
          </a:p>
        </p:txBody>
      </p:sp>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Clouds</Template>
  <TotalTime>12262</TotalTime>
  <Pages>0</Pages>
  <Words>5671</Words>
  <Characters>0</Characters>
  <Application>Microsoft Office PowerPoint</Application>
  <DocSecurity>0</DocSecurity>
  <PresentationFormat>Экран (4:3)</PresentationFormat>
  <Lines>0</Lines>
  <Paragraphs>383</Paragraphs>
  <Slides>74</Slides>
  <Notes>0</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2</vt:i4>
      </vt:variant>
      <vt:variant>
        <vt:lpstr>Заголовки слайдов</vt:lpstr>
      </vt:variant>
      <vt:variant>
        <vt:i4>74</vt:i4>
      </vt:variant>
    </vt:vector>
  </HeadingPairs>
  <TitlesOfParts>
    <vt:vector size="80" baseType="lpstr">
      <vt:lpstr>Arial</vt:lpstr>
      <vt:lpstr>SimSun</vt:lpstr>
      <vt:lpstr>Calibri</vt:lpstr>
      <vt:lpstr>Times New Roman</vt:lpstr>
      <vt:lpstr>Оформление по умолчанию</vt:lpstr>
      <vt:lpstr>Оформление по умолчанию</vt:lpstr>
      <vt:lpstr>       ЗАКУПКИ С ПОЛКИ:  порядок и сроки осуществления,  практика применения,  типовые ошибки   ЛИСИН ПАВЕЛ ВЛАДИМИРОВИЧ руководитель АНО ДПО «Академия Контрактных Отношений» www.ako-goszakaz.ru главный редактор сетевого издания «Цифровые Закупки» цифровые-закупки.рф      </vt:lpstr>
      <vt:lpstr>Слайд 2</vt:lpstr>
      <vt:lpstr>  </vt:lpstr>
      <vt:lpstr>Ключевые функции заказчика:  - планирование закупки   - определение объекта закупки, источника финансирования  - обоснование Н(М)ЦК)  - реализация конкурентного (неконкурентного) способа определения поставщика  - заключение и исполнение контракта</vt:lpstr>
      <vt:lpstr>Структуры заказчика,  участвующие в организации и  проведении закупки:  - контрактная служба (контрактный управляющий)  - комиссия по осуществлению закупки Важно! «Заказчик включает в состав комиссии преимущественно лиц, прошедших проф. переподготовку или повышение квалификации в сфере закупок, а также лиц, обладающих специальными знаниями, относящимися к объекту закупки»  - приемочная комиссия  - иные подразделения (бухгалтерия, плановый отдел, юридический отдел, СМТС и т.д.) </vt:lpstr>
      <vt:lpstr> Статья 38. Должностные лица заказчика,  контрактная служба, контрактный управляющий  Функции и полномочия контрактной службы:  - разрабатывают план-график, осуществляют подготовку изменений в план-график, размещают в ЕИС план-график и внесенные в него изменения; - осуществляют подготовку и размещение в ЕИС извещений об осуществлении закупок, документации о закупках и проектов контрактов, подготовку и направление приглашений принять участие в определении поставщиков закрытыми способами; - обеспечивают осуществление закупок, в т.ч. заключение контрактов; - участвуют в рассмотрении дел об обжаловании результатов определения поставщиков и осуществляют подготовку материалов для выполнения претензионно-исковой работы; - организуют в случае необходимости на стадии планирования закупок консультации с поставщиками и участвуют в таких консультациях в целях определения состояния конкурентной среды на соответствующих рынках товаров, работ, услуг, определения наилучших технологий и других решений для обеспечения гос. и мун. нужд; - осуществляют иные полномочия, предусмотренные ФЗ-44.  Работники контрактной службы, контрактный управляющий должны иметь высшее образование или дополнительное профессиональное образование в сфере закупок. </vt:lpstr>
      <vt:lpstr>Приказ Минфина РФ от 31.07.20 г. № 158н  «Об утверждении типового положения (регламента)  о контрактной службе»   Раньше (приказ 631): КС «организует подготовку описания объекта закупки» Сейчас (приказ 158н): КС «осуществляет описание объекта закупки»  Варианты организации описания закупки с учетом Приказа 158н:  - «жизнь по старинке» – сохранение существующего процесса взаимодействия между подразделениями по схеме, сложившейся в рамках взаимодействия по Приказу № 631 - возложение на работников КС полномочий по подготовке ПОЛНОЦЕННЫХ описаний объекта закупки - включение в состав КС специалистов, обладающих познаниями, связанными со ВСЕМИ объектами закупки - упрощение описания объекта закупки до требуемого и допустимого минимума - реализация негласного принципа: «нет описания объекта закупки  – нет закупки»  - копирование работниками КС описаний объектов закупки из «чужих» документаций</vt:lpstr>
      <vt:lpstr>Слайд 8</vt:lpstr>
      <vt:lpstr>Ключевые изменения, внесенные ФЗ-420</vt:lpstr>
      <vt:lpstr>Ключевые изменения, внесенные ФЗ-420</vt:lpstr>
      <vt:lpstr>Слайд 11</vt:lpstr>
      <vt:lpstr>«Офсетные» контракты</vt:lpstr>
      <vt:lpstr>«Офсетные» контракты</vt:lpstr>
      <vt:lpstr>Способы определения поставщиков          </vt:lpstr>
      <vt:lpstr>Закупки по ч. 12 ст. 93: </vt:lpstr>
      <vt:lpstr>Сравнение условий закупок  у единственного поставщика</vt:lpstr>
      <vt:lpstr>  Условия закупки у единственного поставщика   ВАЖНО! Осуществленные в соответствии с ч. 12 ст. 93 закупки товара  НЕ УЧИТЫВАЮТСЯ в составе годового объема закупок п. 4 и п. 5 ч. 1 ст. 93</vt:lpstr>
      <vt:lpstr>Электронная площадка -</vt:lpstr>
      <vt:lpstr>РП-1447-р от 12.07.18 г. «Об утверждении перечней операторов  электронных площадок …»  1. АО «Агентство по государственному заказу Республики Татарстан»  2. АО «Единая электронная торговая площадка»  3. АО «Российский аукционный дом»  4. АО «ТЭК – Торг»  5. АО «Электронные торговые системы»  6. ЗАО «Сбербанк - Автоматизированная система торгов»   7. ООО «РТС – тендер»  8. ООО «Электронная торговая площадка ГПБ»</vt:lpstr>
      <vt:lpstr>Слайд 20</vt:lpstr>
      <vt:lpstr>Планирование</vt:lpstr>
      <vt:lpstr>Идентификационный код</vt:lpstr>
      <vt:lpstr>Использование каталога</vt:lpstr>
      <vt:lpstr>Искусственное дробление</vt:lpstr>
      <vt:lpstr>Конфиденциальность</vt:lpstr>
      <vt:lpstr>Электронные процедуры</vt:lpstr>
      <vt:lpstr>Требования к контракту</vt:lpstr>
      <vt:lpstr>Обжалование</vt:lpstr>
      <vt:lpstr>Порядок осуществления закупки в соответствии с ч. 12 ст. 93</vt:lpstr>
      <vt:lpstr>Состав предварительного предложения о поставке товаров, содержащее в отношении каждого товара:</vt:lpstr>
      <vt:lpstr>Слайд 31</vt:lpstr>
      <vt:lpstr>Состав предварительного предложения </vt:lpstr>
      <vt:lpstr>«Национальный» режим</vt:lpstr>
      <vt:lpstr>Состав предварительного предложения </vt:lpstr>
      <vt:lpstr>Статья 31. Требования к участникам закупки</vt:lpstr>
      <vt:lpstr>Состав предварительного предложения</vt:lpstr>
      <vt:lpstr>Состав извещения:</vt:lpstr>
      <vt:lpstr>Состав извещения:</vt:lpstr>
      <vt:lpstr>Состав извещения:</vt:lpstr>
      <vt:lpstr>Состав извещения:</vt:lpstr>
      <vt:lpstr>Состав извещения:</vt:lpstr>
      <vt:lpstr>Состав извещения:</vt:lpstr>
      <vt:lpstr>Состав извещения:</vt:lpstr>
      <vt:lpstr>Порядок осуществления закупки  в соответствии с ч. 12 ст. 93:</vt:lpstr>
      <vt:lpstr>Порядок осуществления закупки  в соответствии с ч. 12 ст. 93:</vt:lpstr>
      <vt:lpstr>Порядок осуществления закупки  в соответствии с ч. 12 ст. 93:</vt:lpstr>
      <vt:lpstr>Порядок осуществления закупки  в соответствии с ч. 12 ст. 93:</vt:lpstr>
      <vt:lpstr>Порядок осуществления закупки  в соответствии с ч. 12 ст. 93:</vt:lpstr>
      <vt:lpstr>Порядок осуществления закупки  в соответствии с ч. 12 ст. 93:</vt:lpstr>
      <vt:lpstr>Порядок осуществления закупки  в соответствии с ч. 12 ст. 93:</vt:lpstr>
      <vt:lpstr>Порядок осуществления закупки  в соответствии с ч. 12 ст. 93:</vt:lpstr>
      <vt:lpstr>Порядок осуществления закупки  в соответствии с ч. 12 ст. 93:</vt:lpstr>
      <vt:lpstr>Порядок заключения контракта в соответствии с ч. 12 ст. 93:</vt:lpstr>
      <vt:lpstr>Порядок заключения контракта в соответствии с ч. 12 ст. 93:</vt:lpstr>
      <vt:lpstr>Порядок осуществления закупки в соответствии с ч. 12 ст. 93:</vt:lpstr>
      <vt:lpstr>Слайд 56</vt:lpstr>
      <vt:lpstr>Слайд 57</vt:lpstr>
      <vt:lpstr>Письмо Минфина России № 24-06-08/9591</vt:lpstr>
      <vt:lpstr>Письмо Минфина России № 24-06-08/9591</vt:lpstr>
      <vt:lpstr>Письмо Минфина России № 24-06-08/9591</vt:lpstr>
      <vt:lpstr>Письмо Минфина России № 24-06-08/9591</vt:lpstr>
      <vt:lpstr>Письмо Минфина №24-06-08/9591</vt:lpstr>
      <vt:lpstr>Письмо Минфина №24-06-08/9591</vt:lpstr>
      <vt:lpstr>Письмо Минфина №24-06-08/9591</vt:lpstr>
      <vt:lpstr>Особенности исполнения контракта</vt:lpstr>
      <vt:lpstr>Ключевые проблемы</vt:lpstr>
      <vt:lpstr>Слайд 67</vt:lpstr>
      <vt:lpstr>Слайд 68</vt:lpstr>
      <vt:lpstr>п. 15 ст. 3 ФЗ-44   ЭКСПЕРТ - обладающее спец.  познаниями, опытом, квалификацией в области науки, техники, искусства или ремесла лицо, которое осуществляют на основе договора деятельность по изучению и оценке предмета экспертизы, а также по подготовке экспертных заключений по поставленным заказчиком, участником вопросам в случаях, предусмотренных ФЗ-44</vt:lpstr>
      <vt:lpstr>Слайд 70</vt:lpstr>
      <vt:lpstr>  Особенности исполнения  контракта</vt:lpstr>
      <vt:lpstr>Слайд 72</vt:lpstr>
      <vt:lpstr>Слайд 73</vt:lpstr>
      <vt:lpstr>     СПАСИБО ЗА ВНИМАНИЕ!  Лисин Павел Владимирович руководитель АНО ДПО «Академия Контрактных Отношений» www.ako-goszakaz.ru главный редактор сетевого издания «Цифровые Закупки» цифровые-закупки.рф   </vt:lpstr>
    </vt:vector>
  </TitlesOfParts>
  <Company>support</Company>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LisinPV</dc:creator>
  <cp:lastModifiedBy>NoteBook PC</cp:lastModifiedBy>
  <cp:revision>1319</cp:revision>
  <dcterms:created xsi:type="dcterms:W3CDTF">2013-02-27T06:45:00Z</dcterms:created>
  <dcterms:modified xsi:type="dcterms:W3CDTF">2023-08-27T07:32:46Z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1033-9.1.0.4550</vt:lpwstr>
  </property>
</Properties>
</file>