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2" r:id="rId5"/>
    <p:sldId id="264" r:id="rId6"/>
    <p:sldId id="265" r:id="rId7"/>
    <p:sldId id="276" r:id="rId8"/>
    <p:sldId id="277" r:id="rId9"/>
    <p:sldId id="280" r:id="rId10"/>
    <p:sldId id="266" r:id="rId11"/>
    <p:sldId id="267" r:id="rId12"/>
    <p:sldId id="268" r:id="rId13"/>
    <p:sldId id="270" r:id="rId14"/>
    <p:sldId id="269" r:id="rId15"/>
    <p:sldId id="271" r:id="rId16"/>
    <p:sldId id="272" r:id="rId17"/>
    <p:sldId id="279" r:id="rId18"/>
    <p:sldId id="273" r:id="rId19"/>
    <p:sldId id="274" r:id="rId20"/>
    <p:sldId id="282" r:id="rId21"/>
    <p:sldId id="287" r:id="rId22"/>
    <p:sldId id="283" r:id="rId23"/>
    <p:sldId id="284" r:id="rId24"/>
    <p:sldId id="285" r:id="rId25"/>
    <p:sldId id="286" r:id="rId26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Relationship Id="rId4" Type="http://schemas.openxmlformats.org/officeDocument/2006/relationships/image" Target="../media/image32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Relationship Id="rId4" Type="http://schemas.openxmlformats.org/officeDocument/2006/relationships/image" Target="../media/image3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19DA00-337D-46E6-844A-C28421E03C82}" type="doc">
      <dgm:prSet loTypeId="urn:microsoft.com/office/officeart/2005/8/layout/process4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83C87889-9E68-44A3-89E4-7BC89A836632}">
      <dgm:prSet custT="1"/>
      <dgm:spPr/>
      <dgm:t>
        <a:bodyPr/>
        <a:lstStyle/>
        <a:p>
          <a:endParaRPr lang="ru-RU" sz="2000" b="1" dirty="0" smtClean="0">
            <a:latin typeface="PT Astra Serif" panose="020A0603040505020204" pitchFamily="18" charset="-52"/>
            <a:ea typeface="PT Astra Serif" panose="020A0603040505020204" pitchFamily="18" charset="-52"/>
          </a:endParaRPr>
        </a:p>
        <a:p>
          <a:r>
            <a:rPr lang="ru-RU" sz="2000" b="1" dirty="0" smtClean="0">
              <a:latin typeface="PT Astra Serif" panose="020A0603040505020204" pitchFamily="18" charset="-52"/>
              <a:ea typeface="PT Astra Serif" panose="020A0603040505020204" pitchFamily="18" charset="-52"/>
            </a:rPr>
            <a:t>4. РАССМОТРЕНИЕ ЗАЯВОК, РАЗМЕЩЕНИЕ ПРОТОКОЛА ЗАКАЗЧИКОМ</a:t>
          </a:r>
        </a:p>
        <a:p>
          <a:r>
            <a:rPr lang="ru-RU" sz="1800" b="0" dirty="0" smtClean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</a:rPr>
            <a:t>один рабочий день со дня, следующего за днем получения заявок</a:t>
          </a:r>
          <a:endParaRPr lang="ru-RU" sz="1800" b="0" dirty="0">
            <a:solidFill>
              <a:schemeClr val="tx1"/>
            </a:solidFill>
            <a:latin typeface="PT Astra Serif" panose="020A0603040505020204" pitchFamily="18" charset="-52"/>
            <a:ea typeface="PT Astra Serif" panose="020A0603040505020204" pitchFamily="18" charset="-52"/>
          </a:endParaRPr>
        </a:p>
      </dgm:t>
    </dgm:pt>
    <dgm:pt modelId="{8F9DBEB2-D3F5-4AD9-BDC6-5199194B88ED}" type="parTrans" cxnId="{E986C340-2C6F-43BD-92B5-9426FCF3DB18}">
      <dgm:prSet/>
      <dgm:spPr/>
      <dgm:t>
        <a:bodyPr/>
        <a:lstStyle/>
        <a:p>
          <a:endParaRPr lang="ru-RU"/>
        </a:p>
      </dgm:t>
    </dgm:pt>
    <dgm:pt modelId="{501F935D-21CB-462E-8389-7EAD34DB90C4}" type="sibTrans" cxnId="{E986C340-2C6F-43BD-92B5-9426FCF3DB18}">
      <dgm:prSet/>
      <dgm:spPr/>
      <dgm:t>
        <a:bodyPr/>
        <a:lstStyle/>
        <a:p>
          <a:endParaRPr lang="ru-RU"/>
        </a:p>
      </dgm:t>
    </dgm:pt>
    <dgm:pt modelId="{17F97623-C799-44CD-B3B4-9825671EDB5F}">
      <dgm:prSet custT="1"/>
      <dgm:spPr/>
      <dgm:t>
        <a:bodyPr/>
        <a:lstStyle/>
        <a:p>
          <a:r>
            <a:rPr lang="ru-RU" sz="2000" b="1" dirty="0" smtClean="0">
              <a:solidFill>
                <a:schemeClr val="bg1"/>
              </a:solidFill>
              <a:latin typeface="PT Astra Serif" panose="020A0603040505020204" pitchFamily="18" charset="-52"/>
              <a:ea typeface="PT Astra Serif" panose="020A0603040505020204" pitchFamily="18" charset="-52"/>
            </a:rPr>
            <a:t>3. НАПРАВЛЕНИЕ ОПЕРАТОРОМ ЭЛЕКТРОННОЙ ПЛОЩАДКИ ЗАЯВОК ЗАКАЗЧИКУ</a:t>
          </a:r>
        </a:p>
        <a:p>
          <a:r>
            <a:rPr lang="ru-RU" sz="1800" b="0" dirty="0" smtClean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</a:rPr>
            <a:t>один час с момента размещения в ЕИС извещения </a:t>
          </a:r>
          <a:endParaRPr lang="ru-RU" sz="1800" b="0" dirty="0">
            <a:solidFill>
              <a:schemeClr val="tx1"/>
            </a:solidFill>
            <a:latin typeface="PT Astra Serif" panose="020A0603040505020204" pitchFamily="18" charset="-52"/>
            <a:ea typeface="PT Astra Serif" panose="020A0603040505020204" pitchFamily="18" charset="-52"/>
          </a:endParaRPr>
        </a:p>
      </dgm:t>
    </dgm:pt>
    <dgm:pt modelId="{DABCD4C8-2D8D-43B8-861B-CC7E34466FA6}" type="parTrans" cxnId="{0A7765F0-F52B-45B9-9301-81CAC8C99E74}">
      <dgm:prSet/>
      <dgm:spPr/>
      <dgm:t>
        <a:bodyPr/>
        <a:lstStyle/>
        <a:p>
          <a:endParaRPr lang="ru-RU"/>
        </a:p>
      </dgm:t>
    </dgm:pt>
    <dgm:pt modelId="{14933166-A0E9-480D-9CA7-6E18C1EF9979}" type="sibTrans" cxnId="{0A7765F0-F52B-45B9-9301-81CAC8C99E74}">
      <dgm:prSet/>
      <dgm:spPr/>
      <dgm:t>
        <a:bodyPr/>
        <a:lstStyle/>
        <a:p>
          <a:endParaRPr lang="ru-RU"/>
        </a:p>
      </dgm:t>
    </dgm:pt>
    <dgm:pt modelId="{CA5F6F35-AA64-4DA7-A9E7-6099FBF381A5}">
      <dgm:prSet phldrT="[Текст]"/>
      <dgm:spPr/>
      <dgm:t>
        <a:bodyPr/>
        <a:lstStyle/>
        <a:p>
          <a:r>
            <a:rPr lang="ru-RU" b="1" dirty="0" smtClean="0">
              <a:solidFill>
                <a:srgbClr val="C00000"/>
              </a:solidFill>
              <a:latin typeface="PT Astra Serif" panose="020A0603040505020204" pitchFamily="18" charset="-52"/>
              <a:ea typeface="PT Astra Serif" panose="020A0603040505020204" pitchFamily="18" charset="-52"/>
            </a:rPr>
            <a:t>По итогам подведения итогов в РИС «АЦК-Госзаказ» автоматически создаётся электронный документ «Контракт» со статусом «Новый». После заключения контракта заказчик осуществляет </a:t>
          </a:r>
          <a:r>
            <a:rPr lang="ru-RU" b="1" i="1" dirty="0" smtClean="0">
              <a:solidFill>
                <a:srgbClr val="C00000"/>
              </a:solidFill>
              <a:latin typeface="PT Astra Serif" panose="020A0603040505020204" pitchFamily="18" charset="-52"/>
              <a:ea typeface="PT Astra Serif" panose="020A0603040505020204" pitchFamily="18" charset="-52"/>
            </a:rPr>
            <a:t>стандартные действия </a:t>
          </a:r>
          <a:r>
            <a:rPr lang="ru-RU" b="1" dirty="0" smtClean="0">
              <a:solidFill>
                <a:srgbClr val="C00000"/>
              </a:solidFill>
              <a:latin typeface="PT Astra Serif" panose="020A0603040505020204" pitchFamily="18" charset="-52"/>
              <a:ea typeface="PT Astra Serif" panose="020A0603040505020204" pitchFamily="18" charset="-52"/>
            </a:rPr>
            <a:t>в РИС «АЦК-Госзаказ» для включения сведений о контракте в реестр контрактов.</a:t>
          </a:r>
          <a:endParaRPr lang="ru-RU" b="1" dirty="0">
            <a:solidFill>
              <a:srgbClr val="C00000"/>
            </a:solidFill>
          </a:endParaRPr>
        </a:p>
      </dgm:t>
    </dgm:pt>
    <dgm:pt modelId="{79A03559-F755-40FC-A732-A48C093A0C6B}" type="sibTrans" cxnId="{F8419FE2-B5ED-4EBB-ACB7-157FC552829A}">
      <dgm:prSet/>
      <dgm:spPr/>
      <dgm:t>
        <a:bodyPr/>
        <a:lstStyle/>
        <a:p>
          <a:endParaRPr lang="ru-RU"/>
        </a:p>
      </dgm:t>
    </dgm:pt>
    <dgm:pt modelId="{BE533578-463C-40AF-A20E-768DFDA02B8C}" type="parTrans" cxnId="{F8419FE2-B5ED-4EBB-ACB7-157FC552829A}">
      <dgm:prSet/>
      <dgm:spPr/>
      <dgm:t>
        <a:bodyPr/>
        <a:lstStyle/>
        <a:p>
          <a:endParaRPr lang="ru-RU"/>
        </a:p>
      </dgm:t>
    </dgm:pt>
    <dgm:pt modelId="{8311C798-5A2E-4847-9717-741DAE915E01}">
      <dgm:prSet phldrT="[Текст]" custT="1"/>
      <dgm:spPr/>
      <dgm:t>
        <a:bodyPr/>
        <a:lstStyle/>
        <a:p>
          <a:endParaRPr lang="ru-RU" sz="1500" dirty="0" smtClean="0"/>
        </a:p>
        <a:p>
          <a:endParaRPr lang="ru-RU" sz="1800" b="1" dirty="0" smtClean="0">
            <a:latin typeface="PT Astra Serif" panose="020A0603040505020204" pitchFamily="18" charset="-52"/>
            <a:ea typeface="PT Astra Serif" panose="020A0603040505020204" pitchFamily="18" charset="-52"/>
          </a:endParaRPr>
        </a:p>
        <a:p>
          <a:endParaRPr lang="ru-RU" sz="2400" b="1" dirty="0" smtClean="0">
            <a:latin typeface="PT Astra Serif" panose="020A0603040505020204" pitchFamily="18" charset="-52"/>
            <a:ea typeface="PT Astra Serif" panose="020A0603040505020204" pitchFamily="18" charset="-52"/>
          </a:endParaRPr>
        </a:p>
        <a:p>
          <a:endParaRPr lang="ru-RU" sz="2400" b="1" dirty="0" smtClean="0">
            <a:latin typeface="PT Astra Serif" panose="020A0603040505020204" pitchFamily="18" charset="-52"/>
            <a:ea typeface="PT Astra Serif" panose="020A0603040505020204" pitchFamily="18" charset="-52"/>
          </a:endParaRPr>
        </a:p>
        <a:p>
          <a:endParaRPr lang="ru-RU" sz="2000" b="1" dirty="0" smtClean="0">
            <a:latin typeface="PT Astra Serif" panose="020A0603040505020204" pitchFamily="18" charset="-52"/>
            <a:ea typeface="PT Astra Serif" panose="020A0603040505020204" pitchFamily="18" charset="-52"/>
          </a:endParaRPr>
        </a:p>
        <a:p>
          <a:r>
            <a:rPr lang="ru-RU" sz="2000" b="1" dirty="0" smtClean="0">
              <a:latin typeface="PT Astra Serif" panose="020A0603040505020204" pitchFamily="18" charset="-52"/>
              <a:ea typeface="PT Astra Serif" panose="020A0603040505020204" pitchFamily="18" charset="-52"/>
            </a:rPr>
            <a:t>5. ЗАКЛЮЧЕНИЕ КОНТРАКТА</a:t>
          </a:r>
        </a:p>
        <a:p>
          <a:r>
            <a:rPr lang="ru-RU" sz="1800" b="0" dirty="0" smtClean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</a:rPr>
            <a:t>в порядке, установленном статьей 51 44-ФЗ, с учетом особенностей, предусмотренных частью 6 статьи 50 44-ФЗ:</a:t>
          </a:r>
        </a:p>
        <a:p>
          <a:r>
            <a:rPr lang="ru-RU" sz="1400" b="0" i="0" dirty="0" smtClean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</a:rPr>
            <a:t>1) размещение заказчиком проекта контракта - </a:t>
          </a:r>
          <a:r>
            <a:rPr lang="ru-RU" sz="1400" b="0" i="0" u="sng" dirty="0" smtClean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</a:rPr>
            <a:t>не позднее одного рабочего дня</a:t>
          </a:r>
          <a:r>
            <a:rPr lang="ru-RU" sz="1400" b="0" i="0" dirty="0" smtClean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</a:rPr>
            <a:t>, следующего за днем размещения в ЕИС протокола подведения итогов определения поставщика (подрядчика, исполнителя)</a:t>
          </a:r>
        </a:p>
        <a:p>
          <a:r>
            <a:rPr lang="ru-RU" sz="1400" b="0" i="0" dirty="0" smtClean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</a:rPr>
            <a:t>2) подписание и размещение проекта контракта участником закупки - </a:t>
          </a:r>
          <a:r>
            <a:rPr lang="ru-RU" sz="1400" b="0" i="0" u="sng" dirty="0" smtClean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</a:rPr>
            <a:t>не позднее одного рабочего дня</a:t>
          </a:r>
          <a:r>
            <a:rPr lang="ru-RU" sz="1400" b="0" i="0" dirty="0" smtClean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</a:rPr>
            <a:t>, следующего за днем размещения заказчиком проекта контракта </a:t>
          </a:r>
        </a:p>
        <a:p>
          <a:r>
            <a:rPr lang="ru-RU" sz="1400" b="0" i="0" dirty="0" smtClean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</a:rPr>
            <a:t>3) подписание и размещение заказчиком контракта - </a:t>
          </a:r>
          <a:r>
            <a:rPr lang="ru-RU" sz="1400" b="0" i="0" u="sng" dirty="0" smtClean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</a:rPr>
            <a:t>не позднее одного рабочего дня</a:t>
          </a:r>
          <a:r>
            <a:rPr lang="ru-RU" sz="1400" b="0" i="0" dirty="0" smtClean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</a:rPr>
            <a:t>, следующего за днем подписания и размещения проекта контракта участником закупки , </a:t>
          </a:r>
          <a:r>
            <a:rPr lang="ru-RU" sz="1400" b="0" i="0" u="sng" dirty="0" smtClean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</a:rPr>
            <a:t>НО НЕ РАНЕЕ ЧЕМ ЧЕРЕЗ ДВА РАБОЧИХ ДНЯ</a:t>
          </a:r>
          <a:r>
            <a:rPr lang="ru-RU" sz="1400" b="0" i="0" dirty="0" smtClean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</a:rPr>
            <a:t>, следующих за днем размещения в ЕИС протокола подведения итогов определения поставщика (подрядчика, исполнителя)</a:t>
          </a:r>
          <a:endParaRPr lang="ru-RU" sz="1400" b="0" i="0" dirty="0">
            <a:solidFill>
              <a:schemeClr val="tx1"/>
            </a:solidFill>
            <a:latin typeface="PT Astra Serif" panose="020A0603040505020204" pitchFamily="18" charset="-52"/>
            <a:ea typeface="PT Astra Serif" panose="020A0603040505020204" pitchFamily="18" charset="-52"/>
          </a:endParaRPr>
        </a:p>
      </dgm:t>
    </dgm:pt>
    <dgm:pt modelId="{F7187A95-87B1-4EC7-A514-64A4E9FFE4CD}" type="sibTrans" cxnId="{B0E881CE-C67E-46A1-BD5F-F59EC1E91C22}">
      <dgm:prSet/>
      <dgm:spPr/>
      <dgm:t>
        <a:bodyPr/>
        <a:lstStyle/>
        <a:p>
          <a:endParaRPr lang="ru-RU"/>
        </a:p>
      </dgm:t>
    </dgm:pt>
    <dgm:pt modelId="{C353E4E7-273B-47AD-B12E-9F6F633310FD}" type="parTrans" cxnId="{B0E881CE-C67E-46A1-BD5F-F59EC1E91C22}">
      <dgm:prSet/>
      <dgm:spPr/>
      <dgm:t>
        <a:bodyPr/>
        <a:lstStyle/>
        <a:p>
          <a:endParaRPr lang="ru-RU"/>
        </a:p>
      </dgm:t>
    </dgm:pt>
    <dgm:pt modelId="{20110949-63B4-4634-8932-EC90C7DBDEB6}" type="pres">
      <dgm:prSet presAssocID="{FF19DA00-337D-46E6-844A-C28421E03C8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178E5C-B788-4F57-ACCC-17B2726CC106}" type="pres">
      <dgm:prSet presAssocID="{8311C798-5A2E-4847-9717-741DAE915E01}" presName="boxAndChildren" presStyleCnt="0"/>
      <dgm:spPr/>
      <dgm:t>
        <a:bodyPr/>
        <a:lstStyle/>
        <a:p>
          <a:endParaRPr lang="ru-RU"/>
        </a:p>
      </dgm:t>
    </dgm:pt>
    <dgm:pt modelId="{608B4029-5712-4990-9094-2553C84B1861}" type="pres">
      <dgm:prSet presAssocID="{8311C798-5A2E-4847-9717-741DAE915E01}" presName="parentTextBox" presStyleLbl="node1" presStyleIdx="0" presStyleCnt="3"/>
      <dgm:spPr/>
      <dgm:t>
        <a:bodyPr/>
        <a:lstStyle/>
        <a:p>
          <a:endParaRPr lang="ru-RU"/>
        </a:p>
      </dgm:t>
    </dgm:pt>
    <dgm:pt modelId="{7DF3CA43-1337-4A06-A13A-2A47C35DB0CE}" type="pres">
      <dgm:prSet presAssocID="{8311C798-5A2E-4847-9717-741DAE915E01}" presName="entireBox" presStyleLbl="node1" presStyleIdx="0" presStyleCnt="3" custScaleY="242210" custLinFactNeighborY="-62751"/>
      <dgm:spPr/>
      <dgm:t>
        <a:bodyPr/>
        <a:lstStyle/>
        <a:p>
          <a:endParaRPr lang="ru-RU"/>
        </a:p>
      </dgm:t>
    </dgm:pt>
    <dgm:pt modelId="{DBBE9EA6-7945-4D01-B37D-D7FC48EFE009}" type="pres">
      <dgm:prSet presAssocID="{8311C798-5A2E-4847-9717-741DAE915E01}" presName="descendantBox" presStyleCnt="0"/>
      <dgm:spPr/>
      <dgm:t>
        <a:bodyPr/>
        <a:lstStyle/>
        <a:p>
          <a:endParaRPr lang="ru-RU"/>
        </a:p>
      </dgm:t>
    </dgm:pt>
    <dgm:pt modelId="{0F705764-9BCE-4A20-853B-B493151509E5}" type="pres">
      <dgm:prSet presAssocID="{CA5F6F35-AA64-4DA7-A9E7-6099FBF381A5}" presName="childTextBox" presStyleLbl="fgAccFollowNode1" presStyleIdx="0" presStyleCnt="1" custScaleY="123431" custLinFactY="43978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1E59FC-6380-4D1A-A4C9-AD2A056D7FB2}" type="pres">
      <dgm:prSet presAssocID="{501F935D-21CB-462E-8389-7EAD34DB90C4}" presName="sp" presStyleCnt="0"/>
      <dgm:spPr/>
      <dgm:t>
        <a:bodyPr/>
        <a:lstStyle/>
        <a:p>
          <a:endParaRPr lang="ru-RU"/>
        </a:p>
      </dgm:t>
    </dgm:pt>
    <dgm:pt modelId="{8D07374B-E090-4EBA-B174-D646C8C41DE5}" type="pres">
      <dgm:prSet presAssocID="{83C87889-9E68-44A3-89E4-7BC89A836632}" presName="arrowAndChildren" presStyleCnt="0"/>
      <dgm:spPr/>
      <dgm:t>
        <a:bodyPr/>
        <a:lstStyle/>
        <a:p>
          <a:endParaRPr lang="ru-RU"/>
        </a:p>
      </dgm:t>
    </dgm:pt>
    <dgm:pt modelId="{3D9B06EF-2141-40F1-9BA2-CBC76B60CFBD}" type="pres">
      <dgm:prSet presAssocID="{83C87889-9E68-44A3-89E4-7BC89A836632}" presName="parentTextArrow" presStyleLbl="node1" presStyleIdx="1" presStyleCnt="3" custScaleY="92238" custLinFactNeighborY="-17248"/>
      <dgm:spPr/>
      <dgm:t>
        <a:bodyPr/>
        <a:lstStyle/>
        <a:p>
          <a:endParaRPr lang="ru-RU"/>
        </a:p>
      </dgm:t>
    </dgm:pt>
    <dgm:pt modelId="{C571BC57-58FD-4A22-A1FA-D703ADF517EE}" type="pres">
      <dgm:prSet presAssocID="{14933166-A0E9-480D-9CA7-6E18C1EF9979}" presName="sp" presStyleCnt="0"/>
      <dgm:spPr/>
      <dgm:t>
        <a:bodyPr/>
        <a:lstStyle/>
        <a:p>
          <a:endParaRPr lang="ru-RU"/>
        </a:p>
      </dgm:t>
    </dgm:pt>
    <dgm:pt modelId="{657F2CAD-C0CA-441B-B8BD-48C29B9E1350}" type="pres">
      <dgm:prSet presAssocID="{17F97623-C799-44CD-B3B4-9825671EDB5F}" presName="arrowAndChildren" presStyleCnt="0"/>
      <dgm:spPr/>
      <dgm:t>
        <a:bodyPr/>
        <a:lstStyle/>
        <a:p>
          <a:endParaRPr lang="ru-RU"/>
        </a:p>
      </dgm:t>
    </dgm:pt>
    <dgm:pt modelId="{FBBE9061-4C5E-4924-8111-C509365BD492}" type="pres">
      <dgm:prSet presAssocID="{17F97623-C799-44CD-B3B4-9825671EDB5F}" presName="parentTextArrow" presStyleLbl="node1" presStyleIdx="2" presStyleCnt="3" custScaleY="73019" custLinFactNeighborY="-3361"/>
      <dgm:spPr/>
      <dgm:t>
        <a:bodyPr/>
        <a:lstStyle/>
        <a:p>
          <a:endParaRPr lang="ru-RU"/>
        </a:p>
      </dgm:t>
    </dgm:pt>
  </dgm:ptLst>
  <dgm:cxnLst>
    <dgm:cxn modelId="{7B815E90-B68C-42B4-85AF-119C757CC1F7}" type="presOf" srcId="{FF19DA00-337D-46E6-844A-C28421E03C82}" destId="{20110949-63B4-4634-8932-EC90C7DBDEB6}" srcOrd="0" destOrd="0" presId="urn:microsoft.com/office/officeart/2005/8/layout/process4"/>
    <dgm:cxn modelId="{0A7765F0-F52B-45B9-9301-81CAC8C99E74}" srcId="{FF19DA00-337D-46E6-844A-C28421E03C82}" destId="{17F97623-C799-44CD-B3B4-9825671EDB5F}" srcOrd="0" destOrd="0" parTransId="{DABCD4C8-2D8D-43B8-861B-CC7E34466FA6}" sibTransId="{14933166-A0E9-480D-9CA7-6E18C1EF9979}"/>
    <dgm:cxn modelId="{F467FF01-2393-4C10-ADE8-26CD0E6555B9}" type="presOf" srcId="{8311C798-5A2E-4847-9717-741DAE915E01}" destId="{608B4029-5712-4990-9094-2553C84B1861}" srcOrd="0" destOrd="0" presId="urn:microsoft.com/office/officeart/2005/8/layout/process4"/>
    <dgm:cxn modelId="{6EF166E1-33BA-41E7-BBF9-A30707D0C08D}" type="presOf" srcId="{8311C798-5A2E-4847-9717-741DAE915E01}" destId="{7DF3CA43-1337-4A06-A13A-2A47C35DB0CE}" srcOrd="1" destOrd="0" presId="urn:microsoft.com/office/officeart/2005/8/layout/process4"/>
    <dgm:cxn modelId="{E986C340-2C6F-43BD-92B5-9426FCF3DB18}" srcId="{FF19DA00-337D-46E6-844A-C28421E03C82}" destId="{83C87889-9E68-44A3-89E4-7BC89A836632}" srcOrd="1" destOrd="0" parTransId="{8F9DBEB2-D3F5-4AD9-BDC6-5199194B88ED}" sibTransId="{501F935D-21CB-462E-8389-7EAD34DB90C4}"/>
    <dgm:cxn modelId="{21B33619-A507-4AA5-A07B-B3BF289EFB65}" type="presOf" srcId="{CA5F6F35-AA64-4DA7-A9E7-6099FBF381A5}" destId="{0F705764-9BCE-4A20-853B-B493151509E5}" srcOrd="0" destOrd="0" presId="urn:microsoft.com/office/officeart/2005/8/layout/process4"/>
    <dgm:cxn modelId="{B0E881CE-C67E-46A1-BD5F-F59EC1E91C22}" srcId="{FF19DA00-337D-46E6-844A-C28421E03C82}" destId="{8311C798-5A2E-4847-9717-741DAE915E01}" srcOrd="2" destOrd="0" parTransId="{C353E4E7-273B-47AD-B12E-9F6F633310FD}" sibTransId="{F7187A95-87B1-4EC7-A514-64A4E9FFE4CD}"/>
    <dgm:cxn modelId="{3909CAFC-1815-4F4D-94EB-27FF324F27C4}" type="presOf" srcId="{83C87889-9E68-44A3-89E4-7BC89A836632}" destId="{3D9B06EF-2141-40F1-9BA2-CBC76B60CFBD}" srcOrd="0" destOrd="0" presId="urn:microsoft.com/office/officeart/2005/8/layout/process4"/>
    <dgm:cxn modelId="{F8419FE2-B5ED-4EBB-ACB7-157FC552829A}" srcId="{8311C798-5A2E-4847-9717-741DAE915E01}" destId="{CA5F6F35-AA64-4DA7-A9E7-6099FBF381A5}" srcOrd="0" destOrd="0" parTransId="{BE533578-463C-40AF-A20E-768DFDA02B8C}" sibTransId="{79A03559-F755-40FC-A732-A48C093A0C6B}"/>
    <dgm:cxn modelId="{8C3D39D2-1687-46D6-B091-A175BE052E45}" type="presOf" srcId="{17F97623-C799-44CD-B3B4-9825671EDB5F}" destId="{FBBE9061-4C5E-4924-8111-C509365BD492}" srcOrd="0" destOrd="0" presId="urn:microsoft.com/office/officeart/2005/8/layout/process4"/>
    <dgm:cxn modelId="{D95259D4-8393-42AC-B9CE-E14CCE41B6FB}" type="presParOf" srcId="{20110949-63B4-4634-8932-EC90C7DBDEB6}" destId="{A5178E5C-B788-4F57-ACCC-17B2726CC106}" srcOrd="0" destOrd="0" presId="urn:microsoft.com/office/officeart/2005/8/layout/process4"/>
    <dgm:cxn modelId="{FC43F046-D265-41D4-9A9E-E0AB5E2E7F90}" type="presParOf" srcId="{A5178E5C-B788-4F57-ACCC-17B2726CC106}" destId="{608B4029-5712-4990-9094-2553C84B1861}" srcOrd="0" destOrd="0" presId="urn:microsoft.com/office/officeart/2005/8/layout/process4"/>
    <dgm:cxn modelId="{EA7645CD-87F5-44B8-9B81-FBD24B8C50A0}" type="presParOf" srcId="{A5178E5C-B788-4F57-ACCC-17B2726CC106}" destId="{7DF3CA43-1337-4A06-A13A-2A47C35DB0CE}" srcOrd="1" destOrd="0" presId="urn:microsoft.com/office/officeart/2005/8/layout/process4"/>
    <dgm:cxn modelId="{90489748-02F2-4D95-AC55-08B7D6575263}" type="presParOf" srcId="{A5178E5C-B788-4F57-ACCC-17B2726CC106}" destId="{DBBE9EA6-7945-4D01-B37D-D7FC48EFE009}" srcOrd="2" destOrd="0" presId="urn:microsoft.com/office/officeart/2005/8/layout/process4"/>
    <dgm:cxn modelId="{19F89D20-9A8B-40B1-8189-53543E5C189D}" type="presParOf" srcId="{DBBE9EA6-7945-4D01-B37D-D7FC48EFE009}" destId="{0F705764-9BCE-4A20-853B-B493151509E5}" srcOrd="0" destOrd="0" presId="urn:microsoft.com/office/officeart/2005/8/layout/process4"/>
    <dgm:cxn modelId="{6CD30980-F61E-4C34-AE95-72B8EEA5768C}" type="presParOf" srcId="{20110949-63B4-4634-8932-EC90C7DBDEB6}" destId="{021E59FC-6380-4D1A-A4C9-AD2A056D7FB2}" srcOrd="1" destOrd="0" presId="urn:microsoft.com/office/officeart/2005/8/layout/process4"/>
    <dgm:cxn modelId="{9F924C7F-53DE-43E4-A981-7083492A139E}" type="presParOf" srcId="{20110949-63B4-4634-8932-EC90C7DBDEB6}" destId="{8D07374B-E090-4EBA-B174-D646C8C41DE5}" srcOrd="2" destOrd="0" presId="urn:microsoft.com/office/officeart/2005/8/layout/process4"/>
    <dgm:cxn modelId="{0B5B0D1E-E7A1-46A5-AAE0-BDD1D10EA755}" type="presParOf" srcId="{8D07374B-E090-4EBA-B174-D646C8C41DE5}" destId="{3D9B06EF-2141-40F1-9BA2-CBC76B60CFBD}" srcOrd="0" destOrd="0" presId="urn:microsoft.com/office/officeart/2005/8/layout/process4"/>
    <dgm:cxn modelId="{33E9A761-9213-40AA-A572-85A4ABC4E0FE}" type="presParOf" srcId="{20110949-63B4-4634-8932-EC90C7DBDEB6}" destId="{C571BC57-58FD-4A22-A1FA-D703ADF517EE}" srcOrd="3" destOrd="0" presId="urn:microsoft.com/office/officeart/2005/8/layout/process4"/>
    <dgm:cxn modelId="{04029196-338C-4F0B-A69E-32A5467BF088}" type="presParOf" srcId="{20110949-63B4-4634-8932-EC90C7DBDEB6}" destId="{657F2CAD-C0CA-441B-B8BD-48C29B9E1350}" srcOrd="4" destOrd="0" presId="urn:microsoft.com/office/officeart/2005/8/layout/process4"/>
    <dgm:cxn modelId="{BF7D4417-9F01-4F9F-951E-66C8E4A6E233}" type="presParOf" srcId="{657F2CAD-C0CA-441B-B8BD-48C29B9E1350}" destId="{FBBE9061-4C5E-4924-8111-C509365BD492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4FD12D-6B1D-4988-801B-3459281EDD1F}" type="doc">
      <dgm:prSet loTypeId="urn:microsoft.com/office/officeart/2005/8/layout/hProcess10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1F22E35-4EE3-48EE-AB3F-EC8A20820D5D}">
      <dgm:prSet phldrT="[Текст]" custT="1"/>
      <dgm:spPr/>
      <dgm:t>
        <a:bodyPr/>
        <a:lstStyle/>
        <a:p>
          <a:r>
            <a:rPr lang="ru-RU" sz="1500" b="1" kern="1200" dirty="0" smtClean="0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+mn-cs"/>
            </a:rPr>
            <a:t>Обработать</a:t>
          </a:r>
          <a:endParaRPr lang="ru-RU" sz="1500" b="1" kern="1200" dirty="0">
            <a:solidFill>
              <a:srgbClr val="002060"/>
            </a:solidFill>
            <a:latin typeface="PT Astra Serif" panose="020A0603040505020204" pitchFamily="18" charset="-52"/>
            <a:ea typeface="PT Astra Serif" panose="020A0603040505020204" pitchFamily="18" charset="-52"/>
            <a:cs typeface="+mn-cs"/>
          </a:endParaRPr>
        </a:p>
      </dgm:t>
    </dgm:pt>
    <dgm:pt modelId="{6A82B967-B361-46B8-949D-DD8CF24B9443}" type="sibTrans" cxnId="{4952F5CB-2219-4C9E-A339-400EFE467F7D}">
      <dgm:prSet/>
      <dgm:spPr/>
      <dgm:t>
        <a:bodyPr/>
        <a:lstStyle/>
        <a:p>
          <a:endParaRPr lang="ru-RU"/>
        </a:p>
      </dgm:t>
    </dgm:pt>
    <dgm:pt modelId="{9ECB3B88-BD5B-43E4-A7E6-E4B199EBA573}" type="parTrans" cxnId="{4952F5CB-2219-4C9E-A339-400EFE467F7D}">
      <dgm:prSet/>
      <dgm:spPr/>
      <dgm:t>
        <a:bodyPr/>
        <a:lstStyle/>
        <a:p>
          <a:endParaRPr lang="ru-RU"/>
        </a:p>
      </dgm:t>
    </dgm:pt>
    <dgm:pt modelId="{D970299B-102B-439A-B19F-47A7A6618C8D}">
      <dgm:prSet phldrT="[Текст]" custT="1"/>
      <dgm:spPr/>
      <dgm:t>
        <a:bodyPr/>
        <a:lstStyle/>
        <a:p>
          <a:r>
            <a:rPr lang="ru-RU" sz="1500" b="1" kern="1200" dirty="0" smtClean="0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+mn-cs"/>
            </a:rPr>
            <a:t>Согласовать</a:t>
          </a:r>
          <a:endParaRPr lang="ru-RU" sz="1500" b="1" kern="1200" dirty="0">
            <a:solidFill>
              <a:srgbClr val="002060"/>
            </a:solidFill>
            <a:latin typeface="PT Astra Serif" panose="020A0603040505020204" pitchFamily="18" charset="-52"/>
            <a:ea typeface="PT Astra Serif" panose="020A0603040505020204" pitchFamily="18" charset="-52"/>
            <a:cs typeface="+mn-cs"/>
          </a:endParaRPr>
        </a:p>
      </dgm:t>
    </dgm:pt>
    <dgm:pt modelId="{18E7B656-C02E-4CF4-9D12-11790E17004F}" type="sibTrans" cxnId="{45EDE210-3DB5-4EE4-953D-B84B07346014}">
      <dgm:prSet/>
      <dgm:spPr/>
      <dgm:t>
        <a:bodyPr/>
        <a:lstStyle/>
        <a:p>
          <a:endParaRPr lang="ru-RU"/>
        </a:p>
      </dgm:t>
    </dgm:pt>
    <dgm:pt modelId="{B336AD73-742B-4914-9CC2-D950FBD871BE}" type="parTrans" cxnId="{45EDE210-3DB5-4EE4-953D-B84B07346014}">
      <dgm:prSet/>
      <dgm:spPr/>
      <dgm:t>
        <a:bodyPr/>
        <a:lstStyle/>
        <a:p>
          <a:endParaRPr lang="ru-RU"/>
        </a:p>
      </dgm:t>
    </dgm:pt>
    <dgm:pt modelId="{172751D7-5A04-484B-B3AF-8B42EEA66B0A}">
      <dgm:prSet phldrT="[Текст]" custT="1"/>
      <dgm:spPr/>
      <dgm:t>
        <a:bodyPr/>
        <a:lstStyle/>
        <a:p>
          <a:r>
            <a:rPr lang="ru-RU" sz="1500" b="1" kern="1200" dirty="0" smtClean="0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+mn-cs"/>
            </a:rPr>
            <a:t>Отправить</a:t>
          </a:r>
          <a:endParaRPr lang="ru-RU" sz="1500" b="1" kern="1200" dirty="0">
            <a:solidFill>
              <a:srgbClr val="002060"/>
            </a:solidFill>
            <a:latin typeface="PT Astra Serif" panose="020A0603040505020204" pitchFamily="18" charset="-52"/>
            <a:ea typeface="PT Astra Serif" panose="020A0603040505020204" pitchFamily="18" charset="-52"/>
            <a:cs typeface="+mn-cs"/>
          </a:endParaRPr>
        </a:p>
      </dgm:t>
    </dgm:pt>
    <dgm:pt modelId="{2456E43B-8057-4F80-9435-00E4864A81BB}" type="sibTrans" cxnId="{BA22BF96-E525-4A42-83D0-18CBEF960E79}">
      <dgm:prSet/>
      <dgm:spPr/>
      <dgm:t>
        <a:bodyPr/>
        <a:lstStyle/>
        <a:p>
          <a:endParaRPr lang="ru-RU"/>
        </a:p>
      </dgm:t>
    </dgm:pt>
    <dgm:pt modelId="{B7A0DD87-CA2C-42F7-B791-8C4D47F36356}" type="parTrans" cxnId="{BA22BF96-E525-4A42-83D0-18CBEF960E79}">
      <dgm:prSet/>
      <dgm:spPr/>
      <dgm:t>
        <a:bodyPr/>
        <a:lstStyle/>
        <a:p>
          <a:endParaRPr lang="ru-RU"/>
        </a:p>
      </dgm:t>
    </dgm:pt>
    <dgm:pt modelId="{34BD181E-35D0-40F4-B35A-C0E5E8C05BD7}">
      <dgm:prSet phldrT="[Текст]" custT="1"/>
      <dgm:spPr>
        <a:solidFill>
          <a:schemeClr val="bg1"/>
        </a:solidFill>
      </dgm:spPr>
      <dgm:t>
        <a:bodyPr/>
        <a:lstStyle/>
        <a:p>
          <a:endParaRPr lang="ru-RU" sz="1500" b="1" kern="1200" dirty="0">
            <a:solidFill>
              <a:srgbClr val="002060"/>
            </a:solidFill>
            <a:latin typeface="PT Astra Serif" panose="020A0603040505020204" pitchFamily="18" charset="-52"/>
            <a:ea typeface="PT Astra Serif" panose="020A0603040505020204" pitchFamily="18" charset="-52"/>
            <a:cs typeface="+mn-cs"/>
          </a:endParaRPr>
        </a:p>
      </dgm:t>
    </dgm:pt>
    <dgm:pt modelId="{C781D849-4AB4-46D8-880A-8C61BE8E96F3}" type="sibTrans" cxnId="{6FCB767D-F409-4C1E-AB64-BB2AFB9C1E56}">
      <dgm:prSet/>
      <dgm:spPr/>
      <dgm:t>
        <a:bodyPr/>
        <a:lstStyle/>
        <a:p>
          <a:endParaRPr lang="ru-RU"/>
        </a:p>
      </dgm:t>
    </dgm:pt>
    <dgm:pt modelId="{301D79CD-B058-4CCD-B1EF-23EFC9B8CA52}" type="parTrans" cxnId="{6FCB767D-F409-4C1E-AB64-BB2AFB9C1E56}">
      <dgm:prSet/>
      <dgm:spPr/>
      <dgm:t>
        <a:bodyPr/>
        <a:lstStyle/>
        <a:p>
          <a:endParaRPr lang="ru-RU"/>
        </a:p>
      </dgm:t>
    </dgm:pt>
    <dgm:pt modelId="{AA08DBBA-AEC1-4C11-AB1A-C88C5D7964A2}" type="pres">
      <dgm:prSet presAssocID="{5A4FD12D-6B1D-4988-801B-3459281EDD1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28332AC-9FE7-4D29-A3DF-556A7ED4FDAA}" type="pres">
      <dgm:prSet presAssocID="{71F22E35-4EE3-48EE-AB3F-EC8A20820D5D}" presName="composite" presStyleCnt="0"/>
      <dgm:spPr/>
    </dgm:pt>
    <dgm:pt modelId="{0F3D767C-C059-46A0-91EE-A34452C17EAE}" type="pres">
      <dgm:prSet presAssocID="{71F22E35-4EE3-48EE-AB3F-EC8A20820D5D}" presName="imagSh" presStyleLbl="bgImgPlace1" presStyleIdx="0" presStyleCnt="4" custLinFactNeighborX="28" custLinFactNeighborY="-154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BDF7BBE-24BE-4B2E-9E8F-A21BB4473637}" type="pres">
      <dgm:prSet presAssocID="{71F22E35-4EE3-48EE-AB3F-EC8A20820D5D}" presName="txNode" presStyleLbl="node1" presStyleIdx="0" presStyleCnt="4" custScaleX="107855" custScaleY="19582" custLinFactNeighborX="56814" custLinFactNeighborY="124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A24B64-DD73-4037-AB2B-8239C622C388}" type="pres">
      <dgm:prSet presAssocID="{6A82B967-B361-46B8-949D-DD8CF24B9443}" presName="sibTrans" presStyleLbl="sibTrans2D1" presStyleIdx="0" presStyleCnt="3" custLinFactY="46930" custLinFactNeighborX="-2999" custLinFactNeighborY="100000"/>
      <dgm:spPr/>
      <dgm:t>
        <a:bodyPr/>
        <a:lstStyle/>
        <a:p>
          <a:endParaRPr lang="ru-RU"/>
        </a:p>
      </dgm:t>
    </dgm:pt>
    <dgm:pt modelId="{35545865-9D82-42F1-AAAF-3D10DFA6C647}" type="pres">
      <dgm:prSet presAssocID="{6A82B967-B361-46B8-949D-DD8CF24B9443}" presName="connTx" presStyleLbl="sibTrans2D1" presStyleIdx="0" presStyleCnt="3"/>
      <dgm:spPr/>
      <dgm:t>
        <a:bodyPr/>
        <a:lstStyle/>
        <a:p>
          <a:endParaRPr lang="ru-RU"/>
        </a:p>
      </dgm:t>
    </dgm:pt>
    <dgm:pt modelId="{69E67D09-63EA-41C7-8E0F-BC4F5BFECFD5}" type="pres">
      <dgm:prSet presAssocID="{D970299B-102B-439A-B19F-47A7A6618C8D}" presName="composite" presStyleCnt="0"/>
      <dgm:spPr/>
    </dgm:pt>
    <dgm:pt modelId="{AE656B5E-E277-41BA-834C-5F0BCFCCDA13}" type="pres">
      <dgm:prSet presAssocID="{D970299B-102B-439A-B19F-47A7A6618C8D}" presName="imagSh" presStyleLbl="b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839C0B4-9496-4234-81E5-A958DD7CE4D6}" type="pres">
      <dgm:prSet presAssocID="{D970299B-102B-439A-B19F-47A7A6618C8D}" presName="txNode" presStyleLbl="node1" presStyleIdx="1" presStyleCnt="4" custScaleX="120413" custScaleY="18128" custLinFactNeighborX="70040" custLinFactNeighborY="117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7B4C0E-68AF-41A9-950B-74DABFC48AEB}" type="pres">
      <dgm:prSet presAssocID="{18E7B656-C02E-4CF4-9D12-11790E17004F}" presName="sibTrans" presStyleLbl="sibTrans2D1" presStyleIdx="1" presStyleCnt="3" custLinFactY="46217" custLinFactNeighborX="2188" custLinFactNeighborY="100000"/>
      <dgm:spPr/>
      <dgm:t>
        <a:bodyPr/>
        <a:lstStyle/>
        <a:p>
          <a:endParaRPr lang="ru-RU"/>
        </a:p>
      </dgm:t>
    </dgm:pt>
    <dgm:pt modelId="{0121B4EE-BA6E-4311-9922-E4C25E6F1E2E}" type="pres">
      <dgm:prSet presAssocID="{18E7B656-C02E-4CF4-9D12-11790E17004F}" presName="connTx" presStyleLbl="sibTrans2D1" presStyleIdx="1" presStyleCnt="3"/>
      <dgm:spPr/>
      <dgm:t>
        <a:bodyPr/>
        <a:lstStyle/>
        <a:p>
          <a:endParaRPr lang="ru-RU"/>
        </a:p>
      </dgm:t>
    </dgm:pt>
    <dgm:pt modelId="{F7912F58-2F84-4738-9F08-2EBEB31E9934}" type="pres">
      <dgm:prSet presAssocID="{172751D7-5A04-484B-B3AF-8B42EEA66B0A}" presName="composite" presStyleCnt="0"/>
      <dgm:spPr/>
    </dgm:pt>
    <dgm:pt modelId="{726BFBFD-1E7B-4CB0-A063-D7FDCABAF0D3}" type="pres">
      <dgm:prSet presAssocID="{172751D7-5A04-484B-B3AF-8B42EEA66B0A}" presName="imagSh" presStyleLbl="b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F27A051-585F-4C99-89D3-A7F26C3537AA}" type="pres">
      <dgm:prSet presAssocID="{172751D7-5A04-484B-B3AF-8B42EEA66B0A}" presName="txNode" presStyleLbl="node1" presStyleIdx="2" presStyleCnt="4" custScaleX="133327" custScaleY="20466" custLinFactNeighborX="78855" custLinFactNeighborY="127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C0A6CB-D358-4268-AD5F-FB093EC4F78D}" type="pres">
      <dgm:prSet presAssocID="{2456E43B-8057-4F80-9435-00E4864A81BB}" presName="sibTrans" presStyleLbl="sibTrans2D1" presStyleIdx="2" presStyleCnt="3" custLinFactY="42434" custLinFactNeighborX="-20218" custLinFactNeighborY="100000"/>
      <dgm:spPr/>
      <dgm:t>
        <a:bodyPr/>
        <a:lstStyle/>
        <a:p>
          <a:endParaRPr lang="ru-RU"/>
        </a:p>
      </dgm:t>
    </dgm:pt>
    <dgm:pt modelId="{A0855823-BBED-46AA-9701-5AD1CA333F2B}" type="pres">
      <dgm:prSet presAssocID="{2456E43B-8057-4F80-9435-00E4864A81BB}" presName="connTx" presStyleLbl="sibTrans2D1" presStyleIdx="2" presStyleCnt="3"/>
      <dgm:spPr/>
      <dgm:t>
        <a:bodyPr/>
        <a:lstStyle/>
        <a:p>
          <a:endParaRPr lang="ru-RU"/>
        </a:p>
      </dgm:t>
    </dgm:pt>
    <dgm:pt modelId="{ECDE474F-747F-48FF-9492-4B2F75F25955}" type="pres">
      <dgm:prSet presAssocID="{34BD181E-35D0-40F4-B35A-C0E5E8C05BD7}" presName="composite" presStyleCnt="0"/>
      <dgm:spPr/>
    </dgm:pt>
    <dgm:pt modelId="{DEDC9493-8013-440D-8873-4B319B1B658C}" type="pres">
      <dgm:prSet presAssocID="{34BD181E-35D0-40F4-B35A-C0E5E8C05BD7}" presName="imagSh" presStyleLbl="bgImgPlace1" presStyleIdx="3" presStyleCnt="4" custScaleX="118974" custLinFactNeighborX="-5603" custLinFactNeighborY="-11229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3E7C773-FE2C-46CC-8C9C-EB808852016B}" type="pres">
      <dgm:prSet presAssocID="{34BD181E-35D0-40F4-B35A-C0E5E8C05BD7}" presName="txNode" presStyleLbl="node1" presStyleIdx="3" presStyleCnt="4" custScaleX="99302" custScaleY="3234" custLinFactY="-54512" custLinFactNeighborX="-44721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5EDE210-3DB5-4EE4-953D-B84B07346014}" srcId="{5A4FD12D-6B1D-4988-801B-3459281EDD1F}" destId="{D970299B-102B-439A-B19F-47A7A6618C8D}" srcOrd="1" destOrd="0" parTransId="{B336AD73-742B-4914-9CC2-D950FBD871BE}" sibTransId="{18E7B656-C02E-4CF4-9D12-11790E17004F}"/>
    <dgm:cxn modelId="{BA22BF96-E525-4A42-83D0-18CBEF960E79}" srcId="{5A4FD12D-6B1D-4988-801B-3459281EDD1F}" destId="{172751D7-5A04-484B-B3AF-8B42EEA66B0A}" srcOrd="2" destOrd="0" parTransId="{B7A0DD87-CA2C-42F7-B791-8C4D47F36356}" sibTransId="{2456E43B-8057-4F80-9435-00E4864A81BB}"/>
    <dgm:cxn modelId="{C4F9928E-5F1B-4247-AFEA-A4926C660751}" type="presOf" srcId="{2456E43B-8057-4F80-9435-00E4864A81BB}" destId="{A0855823-BBED-46AA-9701-5AD1CA333F2B}" srcOrd="1" destOrd="0" presId="urn:microsoft.com/office/officeart/2005/8/layout/hProcess10"/>
    <dgm:cxn modelId="{151DF11E-5617-479C-A10E-19070F4D1FD1}" type="presOf" srcId="{71F22E35-4EE3-48EE-AB3F-EC8A20820D5D}" destId="{BBDF7BBE-24BE-4B2E-9E8F-A21BB4473637}" srcOrd="0" destOrd="0" presId="urn:microsoft.com/office/officeart/2005/8/layout/hProcess10"/>
    <dgm:cxn modelId="{4952F5CB-2219-4C9E-A339-400EFE467F7D}" srcId="{5A4FD12D-6B1D-4988-801B-3459281EDD1F}" destId="{71F22E35-4EE3-48EE-AB3F-EC8A20820D5D}" srcOrd="0" destOrd="0" parTransId="{9ECB3B88-BD5B-43E4-A7E6-E4B199EBA573}" sibTransId="{6A82B967-B361-46B8-949D-DD8CF24B9443}"/>
    <dgm:cxn modelId="{D613905C-BA6F-4557-996B-3E81C879DF4E}" type="presOf" srcId="{172751D7-5A04-484B-B3AF-8B42EEA66B0A}" destId="{EF27A051-585F-4C99-89D3-A7F26C3537AA}" srcOrd="0" destOrd="0" presId="urn:microsoft.com/office/officeart/2005/8/layout/hProcess10"/>
    <dgm:cxn modelId="{82EB7486-2F6A-441E-A324-AE159E6C12EB}" type="presOf" srcId="{2456E43B-8057-4F80-9435-00E4864A81BB}" destId="{80C0A6CB-D358-4268-AD5F-FB093EC4F78D}" srcOrd="0" destOrd="0" presId="urn:microsoft.com/office/officeart/2005/8/layout/hProcess10"/>
    <dgm:cxn modelId="{199E36D5-6AC0-4904-A0AD-53F78D09AC8C}" type="presOf" srcId="{34BD181E-35D0-40F4-B35A-C0E5E8C05BD7}" destId="{73E7C773-FE2C-46CC-8C9C-EB808852016B}" srcOrd="0" destOrd="0" presId="urn:microsoft.com/office/officeart/2005/8/layout/hProcess10"/>
    <dgm:cxn modelId="{AA01D47D-711E-46BD-94F2-052C7D24CD1D}" type="presOf" srcId="{6A82B967-B361-46B8-949D-DD8CF24B9443}" destId="{A4A24B64-DD73-4037-AB2B-8239C622C388}" srcOrd="0" destOrd="0" presId="urn:microsoft.com/office/officeart/2005/8/layout/hProcess10"/>
    <dgm:cxn modelId="{AF055F02-EFCA-4D2A-9477-96E072D737D0}" type="presOf" srcId="{6A82B967-B361-46B8-949D-DD8CF24B9443}" destId="{35545865-9D82-42F1-AAAF-3D10DFA6C647}" srcOrd="1" destOrd="0" presId="urn:microsoft.com/office/officeart/2005/8/layout/hProcess10"/>
    <dgm:cxn modelId="{096D8FA2-0C8B-44AC-AEF6-9E51CBDE4A74}" type="presOf" srcId="{5A4FD12D-6B1D-4988-801B-3459281EDD1F}" destId="{AA08DBBA-AEC1-4C11-AB1A-C88C5D7964A2}" srcOrd="0" destOrd="0" presId="urn:microsoft.com/office/officeart/2005/8/layout/hProcess10"/>
    <dgm:cxn modelId="{6FCB767D-F409-4C1E-AB64-BB2AFB9C1E56}" srcId="{5A4FD12D-6B1D-4988-801B-3459281EDD1F}" destId="{34BD181E-35D0-40F4-B35A-C0E5E8C05BD7}" srcOrd="3" destOrd="0" parTransId="{301D79CD-B058-4CCD-B1EF-23EFC9B8CA52}" sibTransId="{C781D849-4AB4-46D8-880A-8C61BE8E96F3}"/>
    <dgm:cxn modelId="{27CE10C2-FE7A-4FF7-9574-5E54A2B1688E}" type="presOf" srcId="{D970299B-102B-439A-B19F-47A7A6618C8D}" destId="{1839C0B4-9496-4234-81E5-A958DD7CE4D6}" srcOrd="0" destOrd="0" presId="urn:microsoft.com/office/officeart/2005/8/layout/hProcess10"/>
    <dgm:cxn modelId="{E7E4C16F-8F76-4E0F-93C5-AD90F049A97D}" type="presOf" srcId="{18E7B656-C02E-4CF4-9D12-11790E17004F}" destId="{0121B4EE-BA6E-4311-9922-E4C25E6F1E2E}" srcOrd="1" destOrd="0" presId="urn:microsoft.com/office/officeart/2005/8/layout/hProcess10"/>
    <dgm:cxn modelId="{7D22B9C8-4D0B-4815-8365-DA84DEBBBA55}" type="presOf" srcId="{18E7B656-C02E-4CF4-9D12-11790E17004F}" destId="{C77B4C0E-68AF-41A9-950B-74DABFC48AEB}" srcOrd="0" destOrd="0" presId="urn:microsoft.com/office/officeart/2005/8/layout/hProcess10"/>
    <dgm:cxn modelId="{83AC1A1E-CEA0-41A6-A950-A8970B381F3B}" type="presParOf" srcId="{AA08DBBA-AEC1-4C11-AB1A-C88C5D7964A2}" destId="{028332AC-9FE7-4D29-A3DF-556A7ED4FDAA}" srcOrd="0" destOrd="0" presId="urn:microsoft.com/office/officeart/2005/8/layout/hProcess10"/>
    <dgm:cxn modelId="{0EFED561-E7BE-4649-8787-6A3D2D69F58D}" type="presParOf" srcId="{028332AC-9FE7-4D29-A3DF-556A7ED4FDAA}" destId="{0F3D767C-C059-46A0-91EE-A34452C17EAE}" srcOrd="0" destOrd="0" presId="urn:microsoft.com/office/officeart/2005/8/layout/hProcess10"/>
    <dgm:cxn modelId="{98638C1A-186A-4D09-87E5-F3AF4066969B}" type="presParOf" srcId="{028332AC-9FE7-4D29-A3DF-556A7ED4FDAA}" destId="{BBDF7BBE-24BE-4B2E-9E8F-A21BB4473637}" srcOrd="1" destOrd="0" presId="urn:microsoft.com/office/officeart/2005/8/layout/hProcess10"/>
    <dgm:cxn modelId="{40184CBA-348A-47DF-B074-89786218BAD9}" type="presParOf" srcId="{AA08DBBA-AEC1-4C11-AB1A-C88C5D7964A2}" destId="{A4A24B64-DD73-4037-AB2B-8239C622C388}" srcOrd="1" destOrd="0" presId="urn:microsoft.com/office/officeart/2005/8/layout/hProcess10"/>
    <dgm:cxn modelId="{8966B953-A7EB-4D18-9005-BDE1F2A91AA1}" type="presParOf" srcId="{A4A24B64-DD73-4037-AB2B-8239C622C388}" destId="{35545865-9D82-42F1-AAAF-3D10DFA6C647}" srcOrd="0" destOrd="0" presId="urn:microsoft.com/office/officeart/2005/8/layout/hProcess10"/>
    <dgm:cxn modelId="{D6D66D1F-EAE9-45A5-8A1B-C68CE6789B75}" type="presParOf" srcId="{AA08DBBA-AEC1-4C11-AB1A-C88C5D7964A2}" destId="{69E67D09-63EA-41C7-8E0F-BC4F5BFECFD5}" srcOrd="2" destOrd="0" presId="urn:microsoft.com/office/officeart/2005/8/layout/hProcess10"/>
    <dgm:cxn modelId="{CACA6CB4-0F0D-47F2-8A8E-759974A49549}" type="presParOf" srcId="{69E67D09-63EA-41C7-8E0F-BC4F5BFECFD5}" destId="{AE656B5E-E277-41BA-834C-5F0BCFCCDA13}" srcOrd="0" destOrd="0" presId="urn:microsoft.com/office/officeart/2005/8/layout/hProcess10"/>
    <dgm:cxn modelId="{403DD46C-D637-4BDB-8D8F-D9835FC4BA99}" type="presParOf" srcId="{69E67D09-63EA-41C7-8E0F-BC4F5BFECFD5}" destId="{1839C0B4-9496-4234-81E5-A958DD7CE4D6}" srcOrd="1" destOrd="0" presId="urn:microsoft.com/office/officeart/2005/8/layout/hProcess10"/>
    <dgm:cxn modelId="{8679A75A-63A2-471D-99CB-52D0183FAAF5}" type="presParOf" srcId="{AA08DBBA-AEC1-4C11-AB1A-C88C5D7964A2}" destId="{C77B4C0E-68AF-41A9-950B-74DABFC48AEB}" srcOrd="3" destOrd="0" presId="urn:microsoft.com/office/officeart/2005/8/layout/hProcess10"/>
    <dgm:cxn modelId="{3A5DE6EE-14C7-4336-A30B-E54EA6100587}" type="presParOf" srcId="{C77B4C0E-68AF-41A9-950B-74DABFC48AEB}" destId="{0121B4EE-BA6E-4311-9922-E4C25E6F1E2E}" srcOrd="0" destOrd="0" presId="urn:microsoft.com/office/officeart/2005/8/layout/hProcess10"/>
    <dgm:cxn modelId="{E23D7D5F-8326-43F9-84B9-E9E28B78F500}" type="presParOf" srcId="{AA08DBBA-AEC1-4C11-AB1A-C88C5D7964A2}" destId="{F7912F58-2F84-4738-9F08-2EBEB31E9934}" srcOrd="4" destOrd="0" presId="urn:microsoft.com/office/officeart/2005/8/layout/hProcess10"/>
    <dgm:cxn modelId="{A5C88C98-D328-4E62-95E3-867F0330CE78}" type="presParOf" srcId="{F7912F58-2F84-4738-9F08-2EBEB31E9934}" destId="{726BFBFD-1E7B-4CB0-A063-D7FDCABAF0D3}" srcOrd="0" destOrd="0" presId="urn:microsoft.com/office/officeart/2005/8/layout/hProcess10"/>
    <dgm:cxn modelId="{0410D54B-1BBB-4AB4-A5A1-94444F06C26B}" type="presParOf" srcId="{F7912F58-2F84-4738-9F08-2EBEB31E9934}" destId="{EF27A051-585F-4C99-89D3-A7F26C3537AA}" srcOrd="1" destOrd="0" presId="urn:microsoft.com/office/officeart/2005/8/layout/hProcess10"/>
    <dgm:cxn modelId="{8A2D23D0-EEA1-4934-B88A-15B0ED10EE1E}" type="presParOf" srcId="{AA08DBBA-AEC1-4C11-AB1A-C88C5D7964A2}" destId="{80C0A6CB-D358-4268-AD5F-FB093EC4F78D}" srcOrd="5" destOrd="0" presId="urn:microsoft.com/office/officeart/2005/8/layout/hProcess10"/>
    <dgm:cxn modelId="{41AE9BB8-F548-4ABC-9D14-BB46042DFE89}" type="presParOf" srcId="{80C0A6CB-D358-4268-AD5F-FB093EC4F78D}" destId="{A0855823-BBED-46AA-9701-5AD1CA333F2B}" srcOrd="0" destOrd="0" presId="urn:microsoft.com/office/officeart/2005/8/layout/hProcess10"/>
    <dgm:cxn modelId="{636532C8-C98D-47FF-A557-50659563B91E}" type="presParOf" srcId="{AA08DBBA-AEC1-4C11-AB1A-C88C5D7964A2}" destId="{ECDE474F-747F-48FF-9492-4B2F75F25955}" srcOrd="6" destOrd="0" presId="urn:microsoft.com/office/officeart/2005/8/layout/hProcess10"/>
    <dgm:cxn modelId="{EA972C0C-B462-41E3-A321-77DF2CCEB959}" type="presParOf" srcId="{ECDE474F-747F-48FF-9492-4B2F75F25955}" destId="{DEDC9493-8013-440D-8873-4B319B1B658C}" srcOrd="0" destOrd="0" presId="urn:microsoft.com/office/officeart/2005/8/layout/hProcess10"/>
    <dgm:cxn modelId="{1DEB1A1B-FA94-490C-95FE-73A0607E5268}" type="presParOf" srcId="{ECDE474F-747F-48FF-9492-4B2F75F25955}" destId="{73E7C773-FE2C-46CC-8C9C-EB808852016B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F3CA43-1337-4A06-A13A-2A47C35DB0CE}">
      <dsp:nvSpPr>
        <dsp:cNvPr id="0" name=""/>
        <dsp:cNvSpPr/>
      </dsp:nvSpPr>
      <dsp:spPr>
        <a:xfrm>
          <a:off x="0" y="2447594"/>
          <a:ext cx="8496944" cy="314543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 smtClean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latin typeface="PT Astra Serif" panose="020A0603040505020204" pitchFamily="18" charset="-52"/>
            <a:ea typeface="PT Astra Serif" panose="020A0603040505020204" pitchFamily="18" charset="-52"/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 smtClean="0">
            <a:latin typeface="PT Astra Serif" panose="020A0603040505020204" pitchFamily="18" charset="-52"/>
            <a:ea typeface="PT Astra Serif" panose="020A0603040505020204" pitchFamily="18" charset="-52"/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 smtClean="0">
            <a:latin typeface="PT Astra Serif" panose="020A0603040505020204" pitchFamily="18" charset="-52"/>
            <a:ea typeface="PT Astra Serif" panose="020A0603040505020204" pitchFamily="18" charset="-52"/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 smtClean="0">
            <a:latin typeface="PT Astra Serif" panose="020A0603040505020204" pitchFamily="18" charset="-52"/>
            <a:ea typeface="PT Astra Serif" panose="020A0603040505020204" pitchFamily="18" charset="-52"/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PT Astra Serif" panose="020A0603040505020204" pitchFamily="18" charset="-52"/>
              <a:ea typeface="PT Astra Serif" panose="020A0603040505020204" pitchFamily="18" charset="-52"/>
            </a:rPr>
            <a:t>5. ЗАКЛЮЧЕНИЕ КОНТРАКТА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</a:rPr>
            <a:t>в порядке, установленном статьей 51 44-ФЗ, с учетом особенностей, предусмотренных частью 6 статьи 50 44-ФЗ: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smtClean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</a:rPr>
            <a:t>1) размещение заказчиком проекта контракта - </a:t>
          </a:r>
          <a:r>
            <a:rPr lang="ru-RU" sz="1400" b="0" i="0" u="sng" kern="1200" dirty="0" smtClean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</a:rPr>
            <a:t>не позднее одного рабочего дня</a:t>
          </a:r>
          <a:r>
            <a:rPr lang="ru-RU" sz="1400" b="0" i="0" kern="1200" dirty="0" smtClean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</a:rPr>
            <a:t>, следующего за днем размещения в ЕИС протокола подведения итогов определения поставщика (подрядчика, исполнителя)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smtClean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</a:rPr>
            <a:t>2) подписание и размещение проекта контракта участником закупки - </a:t>
          </a:r>
          <a:r>
            <a:rPr lang="ru-RU" sz="1400" b="0" i="0" u="sng" kern="1200" dirty="0" smtClean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</a:rPr>
            <a:t>не позднее одного рабочего дня</a:t>
          </a:r>
          <a:r>
            <a:rPr lang="ru-RU" sz="1400" b="0" i="0" kern="1200" dirty="0" smtClean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</a:rPr>
            <a:t>, следующего за днем размещения заказчиком проекта контракта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smtClean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</a:rPr>
            <a:t>3) подписание и размещение заказчиком контракта - </a:t>
          </a:r>
          <a:r>
            <a:rPr lang="ru-RU" sz="1400" b="0" i="0" u="sng" kern="1200" dirty="0" smtClean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</a:rPr>
            <a:t>не позднее одного рабочего дня</a:t>
          </a:r>
          <a:r>
            <a:rPr lang="ru-RU" sz="1400" b="0" i="0" kern="1200" dirty="0" smtClean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</a:rPr>
            <a:t>, следующего за днем подписания и размещения проекта контракта участником закупки , </a:t>
          </a:r>
          <a:r>
            <a:rPr lang="ru-RU" sz="1400" b="0" i="0" u="sng" kern="1200" dirty="0" smtClean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</a:rPr>
            <a:t>НО НЕ РАНЕЕ ЧЕМ ЧЕРЕЗ ДВА РАБОЧИХ ДНЯ</a:t>
          </a:r>
          <a:r>
            <a:rPr lang="ru-RU" sz="1400" b="0" i="0" kern="1200" dirty="0" smtClean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</a:rPr>
            <a:t>, следующих за днем размещения в ЕИС протокола подведения итогов определения поставщика (подрядчика, исполнителя)</a:t>
          </a:r>
          <a:endParaRPr lang="ru-RU" sz="1400" b="0" i="0" kern="1200" dirty="0">
            <a:solidFill>
              <a:schemeClr val="tx1"/>
            </a:solidFill>
            <a:latin typeface="PT Astra Serif" panose="020A0603040505020204" pitchFamily="18" charset="-52"/>
            <a:ea typeface="PT Astra Serif" panose="020A0603040505020204" pitchFamily="18" charset="-52"/>
          </a:endParaRPr>
        </a:p>
      </dsp:txBody>
      <dsp:txXfrm>
        <a:off x="0" y="2447594"/>
        <a:ext cx="8496944" cy="1698535"/>
      </dsp:txXfrm>
    </dsp:sp>
    <dsp:sp modelId="{0F705764-9BCE-4A20-853B-B493151509E5}">
      <dsp:nvSpPr>
        <dsp:cNvPr id="0" name=""/>
        <dsp:cNvSpPr/>
      </dsp:nvSpPr>
      <dsp:spPr>
        <a:xfrm>
          <a:off x="0" y="5651298"/>
          <a:ext cx="8496944" cy="737345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C00000"/>
              </a:solidFill>
              <a:latin typeface="PT Astra Serif" panose="020A0603040505020204" pitchFamily="18" charset="-52"/>
              <a:ea typeface="PT Astra Serif" panose="020A0603040505020204" pitchFamily="18" charset="-52"/>
            </a:rPr>
            <a:t>По итогам подведения итогов в РИС «АЦК-Госзаказ» автоматически создаётся электронный документ «Контракт» со статусом «Новый». После заключения контракта заказчик осуществляет </a:t>
          </a:r>
          <a:r>
            <a:rPr lang="ru-RU" sz="1400" b="1" i="1" kern="1200" dirty="0" smtClean="0">
              <a:solidFill>
                <a:srgbClr val="C00000"/>
              </a:solidFill>
              <a:latin typeface="PT Astra Serif" panose="020A0603040505020204" pitchFamily="18" charset="-52"/>
              <a:ea typeface="PT Astra Serif" panose="020A0603040505020204" pitchFamily="18" charset="-52"/>
            </a:rPr>
            <a:t>стандартные действия </a:t>
          </a:r>
          <a:r>
            <a:rPr lang="ru-RU" sz="1400" b="1" kern="1200" dirty="0" smtClean="0">
              <a:solidFill>
                <a:srgbClr val="C00000"/>
              </a:solidFill>
              <a:latin typeface="PT Astra Serif" panose="020A0603040505020204" pitchFamily="18" charset="-52"/>
              <a:ea typeface="PT Astra Serif" panose="020A0603040505020204" pitchFamily="18" charset="-52"/>
            </a:rPr>
            <a:t>в РИС «АЦК-Госзаказ» для включения сведений о контракте в реестр контрактов.</a:t>
          </a:r>
          <a:endParaRPr lang="ru-RU" sz="1400" b="1" kern="1200" dirty="0">
            <a:solidFill>
              <a:srgbClr val="C00000"/>
            </a:solidFill>
          </a:endParaRPr>
        </a:p>
      </dsp:txBody>
      <dsp:txXfrm>
        <a:off x="0" y="5651298"/>
        <a:ext cx="8496944" cy="737345"/>
      </dsp:txXfrm>
    </dsp:sp>
    <dsp:sp modelId="{3D9B06EF-2141-40F1-9BA2-CBC76B60CFBD}">
      <dsp:nvSpPr>
        <dsp:cNvPr id="0" name=""/>
        <dsp:cNvSpPr/>
      </dsp:nvSpPr>
      <dsp:spPr>
        <a:xfrm rot="10800000">
          <a:off x="0" y="1095210"/>
          <a:ext cx="8496944" cy="1842277"/>
        </a:xfrm>
        <a:prstGeom prst="upArrowCallou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 smtClean="0">
            <a:latin typeface="PT Astra Serif" panose="020A0603040505020204" pitchFamily="18" charset="-52"/>
            <a:ea typeface="PT Astra Serif" panose="020A0603040505020204" pitchFamily="18" charset="-52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PT Astra Serif" panose="020A0603040505020204" pitchFamily="18" charset="-52"/>
              <a:ea typeface="PT Astra Serif" panose="020A0603040505020204" pitchFamily="18" charset="-52"/>
            </a:rPr>
            <a:t>4. РАССМОТРЕНИЕ ЗАЯВОК, РАЗМЕЩЕНИЕ ПРОТОКОЛА ЗАКАЗЧИКОМ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</a:rPr>
            <a:t>один рабочий день со дня, следующего за днем получения заявок</a:t>
          </a:r>
          <a:endParaRPr lang="ru-RU" sz="1800" b="0" kern="1200" dirty="0">
            <a:solidFill>
              <a:schemeClr val="tx1"/>
            </a:solidFill>
            <a:latin typeface="PT Astra Serif" panose="020A0603040505020204" pitchFamily="18" charset="-52"/>
            <a:ea typeface="PT Astra Serif" panose="020A0603040505020204" pitchFamily="18" charset="-52"/>
          </a:endParaRPr>
        </a:p>
      </dsp:txBody>
      <dsp:txXfrm rot="10800000">
        <a:off x="0" y="1095210"/>
        <a:ext cx="8496944" cy="1197056"/>
      </dsp:txXfrm>
    </dsp:sp>
    <dsp:sp modelId="{FBBE9061-4C5E-4924-8111-C509365BD492}">
      <dsp:nvSpPr>
        <dsp:cNvPr id="0" name=""/>
        <dsp:cNvSpPr/>
      </dsp:nvSpPr>
      <dsp:spPr>
        <a:xfrm rot="10800000">
          <a:off x="0" y="0"/>
          <a:ext cx="8496944" cy="1458414"/>
        </a:xfrm>
        <a:prstGeom prst="upArrowCallou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  <a:latin typeface="PT Astra Serif" panose="020A0603040505020204" pitchFamily="18" charset="-52"/>
              <a:ea typeface="PT Astra Serif" panose="020A0603040505020204" pitchFamily="18" charset="-52"/>
            </a:rPr>
            <a:t>3. НАПРАВЛЕНИЕ ОПЕРАТОРОМ ЭЛЕКТРОННОЙ ПЛОЩАДКИ ЗАЯВОК ЗАКАЗЧИКУ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</a:rPr>
            <a:t>один час с момента размещения в ЕИС извещения </a:t>
          </a:r>
          <a:endParaRPr lang="ru-RU" sz="1800" b="0" kern="1200" dirty="0">
            <a:solidFill>
              <a:schemeClr val="tx1"/>
            </a:solidFill>
            <a:latin typeface="PT Astra Serif" panose="020A0603040505020204" pitchFamily="18" charset="-52"/>
            <a:ea typeface="PT Astra Serif" panose="020A0603040505020204" pitchFamily="18" charset="-52"/>
          </a:endParaRPr>
        </a:p>
      </dsp:txBody>
      <dsp:txXfrm rot="10800000">
        <a:off x="0" y="0"/>
        <a:ext cx="8496944" cy="9476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3D767C-C059-46A0-91EE-A34452C17EAE}">
      <dsp:nvSpPr>
        <dsp:cNvPr id="0" name=""/>
        <dsp:cNvSpPr/>
      </dsp:nvSpPr>
      <dsp:spPr>
        <a:xfrm>
          <a:off x="898" y="1609054"/>
          <a:ext cx="1419408" cy="141940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DF7BBE-24BE-4B2E-9E8F-A21BB4473637}">
      <dsp:nvSpPr>
        <dsp:cNvPr id="0" name=""/>
        <dsp:cNvSpPr/>
      </dsp:nvSpPr>
      <dsp:spPr>
        <a:xfrm>
          <a:off x="982243" y="3230133"/>
          <a:ext cx="1530903" cy="2779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+mn-cs"/>
            </a:rPr>
            <a:t>Обработать</a:t>
          </a:r>
          <a:endParaRPr lang="ru-RU" sz="1500" b="1" kern="1200" dirty="0">
            <a:solidFill>
              <a:srgbClr val="002060"/>
            </a:solidFill>
            <a:latin typeface="PT Astra Serif" panose="020A0603040505020204" pitchFamily="18" charset="-52"/>
            <a:ea typeface="PT Astra Serif" panose="020A0603040505020204" pitchFamily="18" charset="-52"/>
            <a:cs typeface="+mn-cs"/>
          </a:endParaRPr>
        </a:p>
      </dsp:txBody>
      <dsp:txXfrm>
        <a:off x="990384" y="3238274"/>
        <a:ext cx="1514621" cy="261666"/>
      </dsp:txXfrm>
    </dsp:sp>
    <dsp:sp modelId="{A4A24B64-DD73-4037-AB2B-8239C622C388}">
      <dsp:nvSpPr>
        <dsp:cNvPr id="0" name=""/>
        <dsp:cNvSpPr/>
      </dsp:nvSpPr>
      <dsp:spPr>
        <a:xfrm rot="41257">
          <a:off x="1704297" y="2663141"/>
          <a:ext cx="292802" cy="3410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1704300" y="2730827"/>
        <a:ext cx="204961" cy="204638"/>
      </dsp:txXfrm>
    </dsp:sp>
    <dsp:sp modelId="{AE656B5E-E277-41BA-834C-5F0BCFCCDA13}">
      <dsp:nvSpPr>
        <dsp:cNvPr id="0" name=""/>
        <dsp:cNvSpPr/>
      </dsp:nvSpPr>
      <dsp:spPr>
        <a:xfrm>
          <a:off x="2256826" y="1636130"/>
          <a:ext cx="1419408" cy="141940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39C0B4-9496-4234-81E5-A958DD7CE4D6}">
      <dsp:nvSpPr>
        <dsp:cNvPr id="0" name=""/>
        <dsp:cNvSpPr/>
      </dsp:nvSpPr>
      <dsp:spPr>
        <a:xfrm>
          <a:off x="3337175" y="3235604"/>
          <a:ext cx="1709152" cy="2573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+mn-cs"/>
            </a:rPr>
            <a:t>Согласовать</a:t>
          </a:r>
          <a:endParaRPr lang="ru-RU" sz="1500" b="1" kern="1200" dirty="0">
            <a:solidFill>
              <a:srgbClr val="002060"/>
            </a:solidFill>
            <a:latin typeface="PT Astra Serif" panose="020A0603040505020204" pitchFamily="18" charset="-52"/>
            <a:ea typeface="PT Astra Serif" panose="020A0603040505020204" pitchFamily="18" charset="-52"/>
            <a:cs typeface="+mn-cs"/>
          </a:endParaRPr>
        </a:p>
      </dsp:txBody>
      <dsp:txXfrm>
        <a:off x="3344711" y="3243140"/>
        <a:ext cx="1694080" cy="242238"/>
      </dsp:txXfrm>
    </dsp:sp>
    <dsp:sp modelId="{C77B4C0E-68AF-41A9-950B-74DABFC48AEB}">
      <dsp:nvSpPr>
        <dsp:cNvPr id="0" name=""/>
        <dsp:cNvSpPr/>
      </dsp:nvSpPr>
      <dsp:spPr>
        <a:xfrm rot="21587868">
          <a:off x="4009392" y="2669765"/>
          <a:ext cx="326026" cy="3410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4009392" y="2738151"/>
        <a:ext cx="228218" cy="204638"/>
      </dsp:txXfrm>
    </dsp:sp>
    <dsp:sp modelId="{726BFBFD-1E7B-4CB0-A063-D7FDCABAF0D3}">
      <dsp:nvSpPr>
        <dsp:cNvPr id="0" name=""/>
        <dsp:cNvSpPr/>
      </dsp:nvSpPr>
      <dsp:spPr>
        <a:xfrm>
          <a:off x="4607733" y="1627833"/>
          <a:ext cx="1419408" cy="141940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27A051-585F-4C99-89D3-A7F26C3537AA}">
      <dsp:nvSpPr>
        <dsp:cNvPr id="0" name=""/>
        <dsp:cNvSpPr/>
      </dsp:nvSpPr>
      <dsp:spPr>
        <a:xfrm>
          <a:off x="5721551" y="3224228"/>
          <a:ext cx="1892454" cy="2904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+mn-cs"/>
            </a:rPr>
            <a:t>Отправить</a:t>
          </a:r>
          <a:endParaRPr lang="ru-RU" sz="1500" b="1" kern="1200" dirty="0">
            <a:solidFill>
              <a:srgbClr val="002060"/>
            </a:solidFill>
            <a:latin typeface="PT Astra Serif" panose="020A0603040505020204" pitchFamily="18" charset="-52"/>
            <a:ea typeface="PT Astra Serif" panose="020A0603040505020204" pitchFamily="18" charset="-52"/>
            <a:cs typeface="+mn-cs"/>
          </a:endParaRPr>
        </a:p>
      </dsp:txBody>
      <dsp:txXfrm>
        <a:off x="5730059" y="3232736"/>
        <a:ext cx="1875438" cy="273480"/>
      </dsp:txXfrm>
    </dsp:sp>
    <dsp:sp modelId="{80C0A6CB-D358-4268-AD5F-FB093EC4F78D}">
      <dsp:nvSpPr>
        <dsp:cNvPr id="0" name=""/>
        <dsp:cNvSpPr/>
      </dsp:nvSpPr>
      <dsp:spPr>
        <a:xfrm rot="21464563">
          <a:off x="6288933" y="2605408"/>
          <a:ext cx="328612" cy="3410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6288971" y="2675562"/>
        <a:ext cx="230028" cy="204638"/>
      </dsp:txXfrm>
    </dsp:sp>
    <dsp:sp modelId="{DEDC9493-8013-440D-8873-4B319B1B658C}">
      <dsp:nvSpPr>
        <dsp:cNvPr id="0" name=""/>
        <dsp:cNvSpPr/>
      </dsp:nvSpPr>
      <dsp:spPr>
        <a:xfrm>
          <a:off x="6965305" y="1529596"/>
          <a:ext cx="1688727" cy="141940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E7C773-FE2C-46CC-8C9C-EB808852016B}">
      <dsp:nvSpPr>
        <dsp:cNvPr id="0" name=""/>
        <dsp:cNvSpPr/>
      </dsp:nvSpPr>
      <dsp:spPr>
        <a:xfrm>
          <a:off x="6780741" y="1034222"/>
          <a:ext cx="1409501" cy="45903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b="1" kern="1200" dirty="0">
            <a:solidFill>
              <a:srgbClr val="002060"/>
            </a:solidFill>
            <a:latin typeface="PT Astra Serif" panose="020A0603040505020204" pitchFamily="18" charset="-52"/>
            <a:ea typeface="PT Astra Serif" panose="020A0603040505020204" pitchFamily="18" charset="-52"/>
            <a:cs typeface="+mn-cs"/>
          </a:endParaRPr>
        </a:p>
      </dsp:txBody>
      <dsp:txXfrm>
        <a:off x="6782085" y="1035566"/>
        <a:ext cx="1406813" cy="432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700808"/>
            <a:ext cx="4824536" cy="3456384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Первый шаг заказчика при проведении «закупки с полки»</a:t>
            </a:r>
            <a:endParaRPr lang="ru-RU" dirty="0">
              <a:latin typeface="PT Astra Serif" panose="020A0603040505020204" pitchFamily="18" charset="-52"/>
              <a:ea typeface="PT Astra Serif" panose="020A0603040505020204" pitchFamily="18" charset="-52"/>
              <a:cs typeface="Arial" panose="020B0604020202020204" pitchFamily="34" charset="0"/>
            </a:endParaRPr>
          </a:p>
        </p:txBody>
      </p:sp>
      <p:pic>
        <p:nvPicPr>
          <p:cNvPr id="1028" name="Picture 4" descr="https://www.thedaobums.com/applications/core/interface/imageproxy/imageproxy.php?img=http://www.bimsinc.com/Library/news-boxes/stick_figure_shopping_cart_500_clr.gif&amp;key=3a3ef92b426c435e6496581b4c646f42493f2fdb005aa63a159ca7841256569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855" y="1978868"/>
            <a:ext cx="309562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1691680" y="360710"/>
            <a:ext cx="736473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altLang="ru-RU" sz="2400" b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АГЕНТСТВО ГОСУДАРСТВЕННЫХ ЗАКУПОК УЛЬЯНОВСКОЙ ОБЛАСТИ</a:t>
            </a:r>
          </a:p>
          <a:p>
            <a:pPr algn="ctr" eaLnBrk="1" hangingPunct="1">
              <a:defRPr/>
            </a:pPr>
            <a:endParaRPr lang="ru-RU" altLang="ru-RU" sz="500" dirty="0">
              <a:latin typeface="+mn-lt"/>
              <a:cs typeface="Times New Roman" pitchFamily="18" charset="0"/>
            </a:endParaRPr>
          </a:p>
        </p:txBody>
      </p:sp>
      <p:pic>
        <p:nvPicPr>
          <p:cNvPr id="1030" name="Picture 6" descr="undefin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5286"/>
            <a:ext cx="1440160" cy="1361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179512" y="6336883"/>
            <a:ext cx="8784976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altLang="ru-RU" sz="20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Ульяновск,  </a:t>
            </a:r>
            <a:r>
              <a:rPr lang="ru-RU" altLang="ru-RU" sz="20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2023</a:t>
            </a:r>
            <a:endParaRPr lang="ru-RU" altLang="ru-RU" sz="2000" dirty="0">
              <a:latin typeface="PT Astra Serif" panose="020A0603040505020204" pitchFamily="18" charset="-52"/>
              <a:ea typeface="PT Astra Serif" panose="020A0603040505020204" pitchFamily="18" charset="-5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47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9" name="Picture 9" descr="C:\Users\belova_iv\Pictures\5555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59"/>
          <a:stretch/>
        </p:blipFill>
        <p:spPr bwMode="auto">
          <a:xfrm>
            <a:off x="152809" y="1634143"/>
            <a:ext cx="8838381" cy="5037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008112"/>
          </a:xfrm>
        </p:spPr>
        <p:txBody>
          <a:bodyPr>
            <a:noAutofit/>
          </a:bodyPr>
          <a:lstStyle/>
          <a:p>
            <a:pPr marL="0" indent="0"/>
            <a:r>
              <a:rPr lang="ru-RU" sz="2400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Заполнение полей в </a:t>
            </a:r>
            <a:r>
              <a:rPr lang="ru-RU" sz="24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ЭД «Решение о закупке у единственного источника</a:t>
            </a:r>
            <a:r>
              <a:rPr lang="ru-RU" sz="2400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» в РИС «АЦК-Госзаказ»</a:t>
            </a:r>
            <a:endParaRPr lang="ru-RU" sz="24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1697719" y="3140968"/>
            <a:ext cx="7194761" cy="29108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8" name="AutoShape 12"/>
          <p:cNvSpPr>
            <a:spLocks noChangeArrowheads="1"/>
          </p:cNvSpPr>
          <p:nvPr/>
        </p:nvSpPr>
        <p:spPr bwMode="auto">
          <a:xfrm>
            <a:off x="107504" y="1628800"/>
            <a:ext cx="1224136" cy="328042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0000">
                        <a:alpha val="5000"/>
                      </a:srgbClr>
                    </a:gs>
                    <a:gs pos="100000">
                      <a:srgbClr val="FF0000">
                        <a:gamma/>
                        <a:shade val="60000"/>
                        <a:invGamma/>
                      </a:srgbClr>
                    </a:gs>
                  </a:gsLst>
                  <a:lin ang="2700000" scaled="1"/>
                </a:gra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2339752" y="3573016"/>
            <a:ext cx="6553200" cy="2190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0" y="45148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9160" y="836712"/>
            <a:ext cx="894532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200" b="1" dirty="0" smtClean="0">
              <a:latin typeface="PT Astra Serif" pitchFamily="18" charset="-52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latin typeface="PT Astra Serif" pitchFamily="18" charset="-52"/>
                <a:ea typeface="Times New Roman" pitchFamily="18" charset="0"/>
                <a:cs typeface="Times New Roman" pitchFamily="18" charset="0"/>
              </a:rPr>
              <a:t>Вкладка </a:t>
            </a:r>
            <a:r>
              <a:rPr lang="ru-RU" altLang="ru-RU" b="1" dirty="0"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altLang="ru-RU" b="1" dirty="0">
                <a:latin typeface="PT Astra Serif" pitchFamily="18" charset="-52"/>
                <a:ea typeface="Times New Roman" pitchFamily="18" charset="0"/>
                <a:cs typeface="Times New Roman" pitchFamily="18" charset="0"/>
              </a:rPr>
              <a:t>Общая информация</a:t>
            </a:r>
            <a:r>
              <a:rPr lang="ru-RU" altLang="ru-RU" b="1" dirty="0" smtClean="0">
                <a:ea typeface="Times New Roman" pitchFamily="18" charset="0"/>
                <a:cs typeface="Times New Roman" pitchFamily="18" charset="0"/>
              </a:rPr>
              <a:t>»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latin typeface="PT Astra Serif" pitchFamily="18" charset="-52"/>
                <a:ea typeface="Times New Roman" pitchFamily="18" charset="0"/>
                <a:cs typeface="Times New Roman" pitchFamily="18" charset="0"/>
              </a:rPr>
              <a:t>Рисунок </a:t>
            </a:r>
            <a:r>
              <a:rPr lang="ru-RU" altLang="ru-RU" b="1" dirty="0">
                <a:latin typeface="PT Astra Serif" pitchFamily="18" charset="-52"/>
                <a:ea typeface="Times New Roman" pitchFamily="18" charset="0"/>
                <a:cs typeface="Times New Roman" pitchFamily="18" charset="0"/>
              </a:rPr>
              <a:t>1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41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0" y="45148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9160" y="404664"/>
            <a:ext cx="89453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latin typeface="PT Astra Serif" pitchFamily="18" charset="-52"/>
                <a:ea typeface="Times New Roman" pitchFamily="18" charset="0"/>
                <a:cs typeface="Times New Roman" pitchFamily="18" charset="0"/>
              </a:rPr>
              <a:t>Вкладка «Общая информация» (продолжение)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endParaRPr lang="ru-RU" altLang="ru-RU" b="1" dirty="0" smtClean="0">
              <a:latin typeface="PT Astra Serif" pitchFamily="18" charset="-52"/>
              <a:ea typeface="Times New Roman" pitchFamily="18" charset="0"/>
              <a:cs typeface="Times New Roman" pitchFamily="18" charset="0"/>
            </a:endParaRP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latin typeface="PT Astra Serif" pitchFamily="18" charset="-52"/>
                <a:ea typeface="Times New Roman" pitchFamily="18" charset="0"/>
                <a:cs typeface="Times New Roman" pitchFamily="18" charset="0"/>
              </a:rPr>
              <a:t>Рисунок 2</a:t>
            </a:r>
            <a:endParaRPr lang="ru-RU" altLang="ru-RU" sz="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2"/>
          <a:srcRect l="25223" t="13004" r="23507" b="62758"/>
          <a:stretch>
            <a:fillRect/>
          </a:stretch>
        </p:blipFill>
        <p:spPr bwMode="auto">
          <a:xfrm>
            <a:off x="179512" y="1700808"/>
            <a:ext cx="8856984" cy="2245726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/>
          <p:nvPr/>
        </p:nvPicPr>
        <p:blipFill rotWithShape="1">
          <a:blip r:embed="rId3"/>
          <a:srcRect b="32814"/>
          <a:stretch/>
        </p:blipFill>
        <p:spPr bwMode="auto">
          <a:xfrm>
            <a:off x="1115616" y="3656410"/>
            <a:ext cx="7344816" cy="2868934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4" name="Прямая со стрелкой 3"/>
          <p:cNvCxnSpPr/>
          <p:nvPr/>
        </p:nvCxnSpPr>
        <p:spPr>
          <a:xfrm>
            <a:off x="1475656" y="2924944"/>
            <a:ext cx="1512168" cy="100811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996671"/>
            <a:ext cx="2016224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801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12"/>
          <p:cNvSpPr>
            <a:spLocks noChangeArrowheads="1"/>
          </p:cNvSpPr>
          <p:nvPr/>
        </p:nvSpPr>
        <p:spPr bwMode="auto">
          <a:xfrm>
            <a:off x="107504" y="1628800"/>
            <a:ext cx="1224136" cy="328042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0000">
                        <a:alpha val="5000"/>
                      </a:srgbClr>
                    </a:gs>
                    <a:gs pos="100000">
                      <a:srgbClr val="FF0000">
                        <a:gamma/>
                        <a:shade val="60000"/>
                        <a:invGamma/>
                      </a:srgbClr>
                    </a:gs>
                  </a:gsLst>
                  <a:lin ang="2700000" scaled="1"/>
                </a:gra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0" y="45148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9160" y="548680"/>
            <a:ext cx="89453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latin typeface="PT Astra Serif" pitchFamily="18" charset="-52"/>
                <a:ea typeface="Times New Roman" pitchFamily="18" charset="0"/>
                <a:cs typeface="Times New Roman" pitchFamily="18" charset="0"/>
              </a:rPr>
              <a:t>Вкладка «Данные закупки»</a:t>
            </a:r>
            <a:endParaRPr lang="ru-RU" altLang="ru-RU" sz="800" dirty="0">
              <a:latin typeface="Arial" pitchFamily="34" charset="0"/>
              <a:cs typeface="Arial" pitchFamily="34" charset="0"/>
            </a:endParaRP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latin typeface="PT Astra Serif" pitchFamily="18" charset="-52"/>
              <a:ea typeface="Times New Roman" pitchFamily="18" charset="0"/>
              <a:cs typeface="Times New Roman" pitchFamily="18" charset="0"/>
            </a:endParaRP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latin typeface="PT Astra Serif" pitchFamily="18" charset="-52"/>
                <a:ea typeface="Times New Roman" pitchFamily="18" charset="0"/>
                <a:cs typeface="Times New Roman" pitchFamily="18" charset="0"/>
              </a:rPr>
              <a:t>Рисунок 3</a:t>
            </a:r>
            <a:endParaRPr lang="ru-RU" altLang="ru-RU" sz="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046" y="1484784"/>
            <a:ext cx="8934450" cy="5317490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61391"/>
            <a:ext cx="1347787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204864"/>
            <a:ext cx="360040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Рисунок 14"/>
          <p:cNvPicPr/>
          <p:nvPr/>
        </p:nvPicPr>
        <p:blipFill>
          <a:blip r:embed="rId5"/>
          <a:srcRect b="39574"/>
          <a:stretch>
            <a:fillRect/>
          </a:stretch>
        </p:blipFill>
        <p:spPr bwMode="auto">
          <a:xfrm>
            <a:off x="149671" y="4221088"/>
            <a:ext cx="8886825" cy="260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39"/>
          <p:cNvSpPr>
            <a:spLocks noChangeArrowheads="1"/>
          </p:cNvSpPr>
          <p:nvPr/>
        </p:nvSpPr>
        <p:spPr bwMode="auto">
          <a:xfrm>
            <a:off x="419770" y="5301208"/>
            <a:ext cx="8112670" cy="6572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420888"/>
            <a:ext cx="360040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180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/>
          <p:nvPr/>
        </p:nvPicPr>
        <p:blipFill>
          <a:blip r:embed="rId2"/>
          <a:srcRect b="34851"/>
          <a:stretch>
            <a:fillRect/>
          </a:stretch>
        </p:blipFill>
        <p:spPr bwMode="auto">
          <a:xfrm>
            <a:off x="107504" y="1868760"/>
            <a:ext cx="8928992" cy="480060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0" y="45148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9160" y="476672"/>
            <a:ext cx="89453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latin typeface="PT Astra Serif" pitchFamily="18" charset="-52"/>
                <a:ea typeface="Times New Roman" pitchFamily="18" charset="0"/>
                <a:cs typeface="Times New Roman" pitchFamily="18" charset="0"/>
              </a:rPr>
              <a:t>Вкладка «Данные закупки» (продолжение)</a:t>
            </a:r>
            <a:endParaRPr lang="ru-RU" altLang="ru-RU" sz="800" dirty="0">
              <a:latin typeface="Arial" pitchFamily="34" charset="0"/>
              <a:cs typeface="Arial" pitchFamily="34" charset="0"/>
            </a:endParaRP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latin typeface="PT Astra Serif" pitchFamily="18" charset="-52"/>
              <a:ea typeface="Times New Roman" pitchFamily="18" charset="0"/>
              <a:cs typeface="Times New Roman" pitchFamily="18" charset="0"/>
            </a:endParaRP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latin typeface="PT Astra Serif" pitchFamily="18" charset="-52"/>
                <a:ea typeface="Times New Roman" pitchFamily="18" charset="0"/>
                <a:cs typeface="Times New Roman" pitchFamily="18" charset="0"/>
              </a:rPr>
              <a:t>Рисунок 4</a:t>
            </a:r>
            <a:endParaRPr lang="ru-RU" altLang="ru-RU" sz="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3"/>
          <a:srcRect r="871"/>
          <a:stretch>
            <a:fillRect/>
          </a:stretch>
        </p:blipFill>
        <p:spPr bwMode="auto">
          <a:xfrm>
            <a:off x="107504" y="1697529"/>
            <a:ext cx="8928992" cy="2163519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419886" y="2852936"/>
            <a:ext cx="8256570" cy="21907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115616" y="4933925"/>
            <a:ext cx="5320283" cy="2952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610745" y="5589240"/>
            <a:ext cx="8352928" cy="36004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874887" y="6234261"/>
            <a:ext cx="3705225" cy="21907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611560" y="5927949"/>
            <a:ext cx="5040560" cy="309364"/>
          </a:xfrm>
          <a:prstGeom prst="rect">
            <a:avLst/>
          </a:prstGeom>
          <a:noFill/>
          <a:ln w="57150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85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0" y="45148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9160" y="332656"/>
            <a:ext cx="89453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latin typeface="PT Astra Serif" pitchFamily="18" charset="-52"/>
                <a:ea typeface="Times New Roman" pitchFamily="18" charset="0"/>
                <a:cs typeface="Times New Roman" pitchFamily="18" charset="0"/>
              </a:rPr>
              <a:t>Вкладка </a:t>
            </a:r>
            <a:r>
              <a:rPr lang="ru-RU" altLang="ru-RU" b="1" dirty="0">
                <a:latin typeface="PT Astra Serif" pitchFamily="18" charset="-52"/>
                <a:ea typeface="Times New Roman" pitchFamily="18" charset="0"/>
                <a:cs typeface="Times New Roman" pitchFamily="18" charset="0"/>
              </a:rPr>
              <a:t>«Данные закупки» (продолжение)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latin typeface="PT Astra Serif" pitchFamily="18" charset="-52"/>
              <a:ea typeface="Times New Roman" pitchFamily="18" charset="0"/>
              <a:cs typeface="Times New Roman" pitchFamily="18" charset="0"/>
            </a:endParaRP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latin typeface="PT Astra Serif" pitchFamily="18" charset="-52"/>
                <a:ea typeface="Times New Roman" pitchFamily="18" charset="0"/>
                <a:cs typeface="Times New Roman" pitchFamily="18" charset="0"/>
              </a:rPr>
              <a:t>Рисунок 5</a:t>
            </a:r>
            <a:endParaRPr lang="ru-RU" altLang="ru-RU" sz="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41" y="1772816"/>
            <a:ext cx="8946455" cy="468052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ctangle 24"/>
          <p:cNvSpPr>
            <a:spLocks noChangeArrowheads="1"/>
          </p:cNvSpPr>
          <p:nvPr/>
        </p:nvSpPr>
        <p:spPr bwMode="auto">
          <a:xfrm>
            <a:off x="107505" y="1772816"/>
            <a:ext cx="3240360" cy="2762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Rectangle 24"/>
          <p:cNvSpPr>
            <a:spLocks noChangeArrowheads="1"/>
          </p:cNvSpPr>
          <p:nvPr/>
        </p:nvSpPr>
        <p:spPr bwMode="auto">
          <a:xfrm>
            <a:off x="107504" y="4376911"/>
            <a:ext cx="3960440" cy="2762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9944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0" y="45148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9160" y="476672"/>
            <a:ext cx="89453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latin typeface="PT Astra Serif" pitchFamily="18" charset="-52"/>
                <a:ea typeface="Times New Roman" pitchFamily="18" charset="0"/>
                <a:cs typeface="Times New Roman" pitchFamily="18" charset="0"/>
              </a:rPr>
              <a:t>Вкладка «Данные закупки» (продолжение)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endParaRPr lang="ru-RU" altLang="ru-RU" b="1" dirty="0" smtClean="0">
              <a:latin typeface="PT Astra Serif" pitchFamily="18" charset="-52"/>
              <a:ea typeface="Times New Roman" pitchFamily="18" charset="0"/>
              <a:cs typeface="Times New Roman" pitchFamily="18" charset="0"/>
            </a:endParaRP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latin typeface="PT Astra Serif" pitchFamily="18" charset="-52"/>
              <a:ea typeface="Times New Roman" pitchFamily="18" charset="0"/>
              <a:cs typeface="Times New Roman" pitchFamily="18" charset="0"/>
            </a:endParaRP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latin typeface="PT Astra Serif" pitchFamily="18" charset="-52"/>
                <a:ea typeface="Times New Roman" pitchFamily="18" charset="0"/>
                <a:cs typeface="Times New Roman" pitchFamily="18" charset="0"/>
              </a:rPr>
              <a:t>Рисунок 6</a:t>
            </a:r>
            <a:endParaRPr lang="ru-RU" altLang="ru-RU" sz="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95" y="2208902"/>
            <a:ext cx="8975601" cy="3452346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ctangle 24"/>
          <p:cNvSpPr>
            <a:spLocks noChangeArrowheads="1"/>
          </p:cNvSpPr>
          <p:nvPr/>
        </p:nvSpPr>
        <p:spPr bwMode="auto">
          <a:xfrm>
            <a:off x="2843808" y="4869160"/>
            <a:ext cx="6048672" cy="37911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5540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elova_iv\Pictures\Новый точечный рисунок (3).bm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568"/>
          <a:stretch/>
        </p:blipFill>
        <p:spPr bwMode="auto">
          <a:xfrm>
            <a:off x="334910" y="725418"/>
            <a:ext cx="8474180" cy="3518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0" y="45148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9160" y="116632"/>
            <a:ext cx="8945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latin typeface="PT Astra Serif" pitchFamily="18" charset="-52"/>
                <a:ea typeface="Times New Roman" pitchFamily="18" charset="0"/>
                <a:cs typeface="Times New Roman" pitchFamily="18" charset="0"/>
              </a:rPr>
              <a:t>Вкладка «Объект закупки</a:t>
            </a:r>
            <a:r>
              <a:rPr lang="ru-RU" altLang="ru-RU" b="1" dirty="0" smtClean="0">
                <a:latin typeface="PT Astra Serif" pitchFamily="18" charset="-52"/>
                <a:ea typeface="Times New Roman" pitchFamily="18" charset="0"/>
                <a:cs typeface="Times New Roman" pitchFamily="18" charset="0"/>
              </a:rPr>
              <a:t>», закладка «Спецификация»</a:t>
            </a:r>
            <a:endParaRPr lang="ru-RU" altLang="ru-RU" b="1" dirty="0">
              <a:latin typeface="PT Astra Serif" pitchFamily="18" charset="-52"/>
              <a:ea typeface="Times New Roman" pitchFamily="18" charset="0"/>
              <a:cs typeface="Times New Roman" pitchFamily="18" charset="0"/>
            </a:endParaRP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latin typeface="PT Astra Serif" pitchFamily="18" charset="-52"/>
                <a:ea typeface="Times New Roman" pitchFamily="18" charset="0"/>
                <a:cs typeface="Times New Roman" pitchFamily="18" charset="0"/>
              </a:rPr>
              <a:t>Рисунок 7</a:t>
            </a:r>
            <a:endParaRPr lang="ru-RU" altLang="ru-RU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AutoShape 26"/>
          <p:cNvSpPr>
            <a:spLocks noChangeArrowheads="1"/>
          </p:cNvSpPr>
          <p:nvPr/>
        </p:nvSpPr>
        <p:spPr bwMode="auto">
          <a:xfrm>
            <a:off x="2483768" y="652686"/>
            <a:ext cx="1224136" cy="40005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0000">
                        <a:alpha val="5000"/>
                      </a:srgbClr>
                    </a:gs>
                    <a:gs pos="100000">
                      <a:srgbClr val="FF0000">
                        <a:gamma/>
                        <a:shade val="60000"/>
                        <a:invGamma/>
                      </a:srgbClr>
                    </a:gs>
                  </a:gsLst>
                  <a:lin ang="2700000" scaled="1"/>
                </a:gra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11" name="AutoShape 27"/>
          <p:cNvSpPr>
            <a:spLocks noChangeArrowheads="1"/>
          </p:cNvSpPr>
          <p:nvPr/>
        </p:nvSpPr>
        <p:spPr bwMode="auto">
          <a:xfrm>
            <a:off x="395536" y="980728"/>
            <a:ext cx="1008112" cy="36004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0000">
                        <a:alpha val="5000"/>
                      </a:srgbClr>
                    </a:gs>
                    <a:gs pos="100000">
                      <a:srgbClr val="FF0000">
                        <a:gamma/>
                        <a:shade val="60000"/>
                        <a:invGamma/>
                      </a:srgbClr>
                    </a:gs>
                  </a:gsLst>
                  <a:lin ang="2700000" scaled="1"/>
                </a:gra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Rectangle 24"/>
          <p:cNvSpPr>
            <a:spLocks noChangeArrowheads="1"/>
          </p:cNvSpPr>
          <p:nvPr/>
        </p:nvSpPr>
        <p:spPr bwMode="auto">
          <a:xfrm>
            <a:off x="539552" y="2060848"/>
            <a:ext cx="8269538" cy="37911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4427984" y="2469788"/>
            <a:ext cx="246337" cy="1895316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928684" y="4603520"/>
            <a:ext cx="14015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latin typeface="PT Astra Serif" pitchFamily="18" charset="-52"/>
                <a:ea typeface="Times New Roman" pitchFamily="18" charset="0"/>
                <a:cs typeface="Times New Roman" pitchFamily="18" charset="0"/>
              </a:rPr>
              <a:t>Рисунок </a:t>
            </a:r>
            <a:r>
              <a:rPr lang="ru-RU" altLang="ru-RU" b="1" dirty="0" smtClean="0">
                <a:latin typeface="PT Astra Serif" pitchFamily="18" charset="-52"/>
                <a:ea typeface="Times New Roman" pitchFamily="18" charset="0"/>
                <a:cs typeface="Times New Roman" pitchFamily="18" charset="0"/>
              </a:rPr>
              <a:t>7.1</a:t>
            </a:r>
            <a:endParaRPr lang="ru-RU" altLang="ru-RU" sz="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42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0" y="45148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9160" y="116632"/>
            <a:ext cx="8945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latin typeface="PT Astra Serif" pitchFamily="18" charset="-52"/>
                <a:ea typeface="Times New Roman" pitchFamily="18" charset="0"/>
                <a:cs typeface="Times New Roman" pitchFamily="18" charset="0"/>
              </a:rPr>
              <a:t>Вкладка «Объект закупки</a:t>
            </a:r>
            <a:r>
              <a:rPr lang="ru-RU" altLang="ru-RU" b="1" dirty="0" smtClean="0">
                <a:latin typeface="PT Astra Serif" pitchFamily="18" charset="-52"/>
                <a:ea typeface="Times New Roman" pitchFamily="18" charset="0"/>
                <a:cs typeface="Times New Roman" pitchFamily="18" charset="0"/>
              </a:rPr>
              <a:t>», закладка «Спецификация»</a:t>
            </a:r>
            <a:endParaRPr lang="ru-RU" altLang="ru-RU" b="1" dirty="0">
              <a:latin typeface="PT Astra Serif" pitchFamily="18" charset="-52"/>
              <a:ea typeface="Times New Roman" pitchFamily="18" charset="0"/>
              <a:cs typeface="Times New Roman" pitchFamily="18" charset="0"/>
            </a:endParaRP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latin typeface="PT Astra Serif" pitchFamily="18" charset="-52"/>
                <a:ea typeface="Times New Roman" pitchFamily="18" charset="0"/>
                <a:cs typeface="Times New Roman" pitchFamily="18" charset="0"/>
              </a:rPr>
              <a:t>Рисунок 7.1</a:t>
            </a:r>
            <a:endParaRPr lang="ru-RU" altLang="ru-RU" sz="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 descr="C:\Users\belova_iv\Pictures\Новый точечный рисунок (5)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36" y="753728"/>
            <a:ext cx="8527744" cy="6059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24"/>
          <p:cNvSpPr>
            <a:spLocks noChangeArrowheads="1"/>
          </p:cNvSpPr>
          <p:nvPr/>
        </p:nvSpPr>
        <p:spPr bwMode="auto">
          <a:xfrm>
            <a:off x="467544" y="2447354"/>
            <a:ext cx="3384376" cy="18955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" name="Rectangle 24"/>
          <p:cNvSpPr>
            <a:spLocks noChangeArrowheads="1"/>
          </p:cNvSpPr>
          <p:nvPr/>
        </p:nvSpPr>
        <p:spPr bwMode="auto">
          <a:xfrm>
            <a:off x="467544" y="5157192"/>
            <a:ext cx="8424936" cy="1656184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" name="Rectangle 24"/>
          <p:cNvSpPr>
            <a:spLocks noChangeArrowheads="1"/>
          </p:cNvSpPr>
          <p:nvPr/>
        </p:nvSpPr>
        <p:spPr bwMode="auto">
          <a:xfrm>
            <a:off x="467544" y="2951410"/>
            <a:ext cx="3384376" cy="18955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6153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belova_iv\Pictures\Новый точечный рисунок (9)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25" y="1070648"/>
            <a:ext cx="8896671" cy="574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0" y="45148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9160" y="332656"/>
            <a:ext cx="8945328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latin typeface="PT Astra Serif" pitchFamily="18" charset="-52"/>
                <a:ea typeface="Times New Roman" pitchFamily="18" charset="0"/>
                <a:cs typeface="Times New Roman" pitchFamily="18" charset="0"/>
              </a:rPr>
              <a:t>Вкладка «Объект закупки», закладка «График поставки и оплаты»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1100" b="1" dirty="0" smtClean="0">
              <a:latin typeface="PT Astra Serif" pitchFamily="18" charset="-52"/>
              <a:ea typeface="Times New Roman" pitchFamily="18" charset="0"/>
              <a:cs typeface="Times New Roman" pitchFamily="18" charset="0"/>
            </a:endParaRP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latin typeface="PT Astra Serif" pitchFamily="18" charset="-52"/>
                <a:ea typeface="Times New Roman" pitchFamily="18" charset="0"/>
                <a:cs typeface="Times New Roman" pitchFamily="18" charset="0"/>
              </a:rPr>
              <a:t>Рисунок 8</a:t>
            </a:r>
            <a:endParaRPr lang="ru-RU" altLang="ru-RU" sz="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518" y="1052736"/>
            <a:ext cx="1158378" cy="29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AutoShape 26"/>
          <p:cNvSpPr>
            <a:spLocks noChangeArrowheads="1"/>
          </p:cNvSpPr>
          <p:nvPr/>
        </p:nvSpPr>
        <p:spPr bwMode="auto">
          <a:xfrm>
            <a:off x="1259632" y="1340768"/>
            <a:ext cx="1584176" cy="305406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0000">
                        <a:alpha val="5000"/>
                      </a:srgbClr>
                    </a:gs>
                    <a:gs pos="100000">
                      <a:srgbClr val="FF0000">
                        <a:gamma/>
                        <a:shade val="60000"/>
                        <a:invGamma/>
                      </a:srgbClr>
                    </a:gs>
                  </a:gsLst>
                  <a:lin ang="2700000" scaled="1"/>
                </a:gra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16" name="Rectangle 31"/>
          <p:cNvSpPr>
            <a:spLocks noChangeArrowheads="1"/>
          </p:cNvSpPr>
          <p:nvPr/>
        </p:nvSpPr>
        <p:spPr bwMode="auto">
          <a:xfrm>
            <a:off x="323529" y="1718182"/>
            <a:ext cx="8629344" cy="173164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17" name="Rectangle 31"/>
          <p:cNvSpPr>
            <a:spLocks noChangeArrowheads="1"/>
          </p:cNvSpPr>
          <p:nvPr/>
        </p:nvSpPr>
        <p:spPr bwMode="auto">
          <a:xfrm>
            <a:off x="323528" y="5733256"/>
            <a:ext cx="8629344" cy="101156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11" name="Rectangle 31"/>
          <p:cNvSpPr>
            <a:spLocks noChangeArrowheads="1"/>
          </p:cNvSpPr>
          <p:nvPr/>
        </p:nvSpPr>
        <p:spPr bwMode="auto">
          <a:xfrm>
            <a:off x="323527" y="3789040"/>
            <a:ext cx="8629345" cy="13716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567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61962" y="2366304"/>
            <a:ext cx="476250" cy="679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9160" y="406405"/>
            <a:ext cx="8945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latin typeface="PT Astra Serif" pitchFamily="18" charset="-52"/>
                <a:ea typeface="Times New Roman" pitchFamily="18" charset="0"/>
                <a:cs typeface="Times New Roman" pitchFamily="18" charset="0"/>
              </a:rPr>
              <a:t>Присоединенные </a:t>
            </a:r>
            <a:r>
              <a:rPr lang="ru-RU" altLang="ru-RU" b="1" dirty="0">
                <a:latin typeface="PT Astra Serif" pitchFamily="18" charset="-52"/>
                <a:ea typeface="Times New Roman" pitchFamily="18" charset="0"/>
                <a:cs typeface="Times New Roman" pitchFamily="18" charset="0"/>
              </a:rPr>
              <a:t>файлы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latin typeface="PT Astra Serif" pitchFamily="18" charset="-52"/>
                <a:ea typeface="Times New Roman" pitchFamily="18" charset="0"/>
                <a:cs typeface="Times New Roman" pitchFamily="18" charset="0"/>
              </a:rPr>
              <a:t>Рисунок 9</a:t>
            </a:r>
            <a:endParaRPr lang="ru-RU" altLang="ru-RU" sz="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3"/>
          <a:srcRect t="5882"/>
          <a:stretch>
            <a:fillRect/>
          </a:stretch>
        </p:blipFill>
        <p:spPr bwMode="auto">
          <a:xfrm>
            <a:off x="1439652" y="1183537"/>
            <a:ext cx="5976664" cy="1741407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Rectangle 28"/>
          <p:cNvSpPr>
            <a:spLocks noChangeArrowheads="1"/>
          </p:cNvSpPr>
          <p:nvPr/>
        </p:nvSpPr>
        <p:spPr bwMode="auto">
          <a:xfrm>
            <a:off x="1835696" y="2524596"/>
            <a:ext cx="1440160" cy="184324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132533"/>
            <a:ext cx="190182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831" y="2705869"/>
            <a:ext cx="14700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60523" y="2521203"/>
            <a:ext cx="6431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latin typeface="Monotype Corsiva" panose="03010101010201010101" pitchFamily="66" charset="0"/>
              </a:rPr>
              <a:t>Код 171</a:t>
            </a:r>
          </a:p>
          <a:p>
            <a:r>
              <a:rPr lang="ru-RU" sz="1200" dirty="0" smtClean="0">
                <a:latin typeface="Monotype Corsiva" panose="03010101010201010101" pitchFamily="66" charset="0"/>
              </a:rPr>
              <a:t>Код 92</a:t>
            </a:r>
            <a:endParaRPr lang="ru-RU" sz="12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85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49006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Основные правила</a:t>
            </a:r>
            <a:endParaRPr lang="ru-RU" sz="2800" b="1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826046"/>
            <a:ext cx="8424936" cy="5832648"/>
          </a:xfrm>
        </p:spPr>
        <p:txBody>
          <a:bodyPr>
            <a:normAutofit fontScale="25000" lnSpcReduction="20000"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ru-RU" sz="8800" dirty="0">
                <a:solidFill>
                  <a:schemeClr val="tx1">
                    <a:lumMod val="95000"/>
                    <a:lumOff val="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з</a:t>
            </a:r>
            <a:r>
              <a:rPr lang="ru-RU" sz="8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акупка только </a:t>
            </a:r>
            <a:r>
              <a:rPr lang="ru-RU" sz="8800" b="1" dirty="0" smtClean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товара</a:t>
            </a:r>
            <a:endParaRPr lang="ru-RU" sz="8800" dirty="0">
              <a:solidFill>
                <a:srgbClr val="FF000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0" indent="0">
              <a:buNone/>
            </a:pPr>
            <a:endParaRPr lang="ru-RU" sz="4000" dirty="0">
              <a:solidFill>
                <a:schemeClr val="tx1">
                  <a:lumMod val="95000"/>
                  <a:lumOff val="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lvl="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8800" dirty="0">
                <a:solidFill>
                  <a:schemeClr val="tx1">
                    <a:lumMod val="95000"/>
                    <a:lumOff val="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наименование товара и его характеристики только в соответствии с </a:t>
            </a:r>
            <a:r>
              <a:rPr lang="ru-RU" sz="8800" dirty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каталогом товаров, работ, услуг для обеспечения государственных и муниципальных нужд </a:t>
            </a:r>
            <a:r>
              <a:rPr lang="ru-RU" sz="8800" dirty="0">
                <a:solidFill>
                  <a:schemeClr val="tx1">
                    <a:lumMod val="95000"/>
                    <a:lumOff val="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(КТРУ</a:t>
            </a:r>
            <a:r>
              <a:rPr lang="ru-RU" sz="8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)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8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    </a:t>
            </a:r>
            <a:r>
              <a:rPr lang="ru-RU" sz="6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Если </a:t>
            </a:r>
            <a:r>
              <a:rPr lang="ru-RU" sz="6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позиция </a:t>
            </a:r>
            <a:r>
              <a:rPr lang="ru-RU" sz="6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КТРУ не содержит </a:t>
            </a:r>
            <a:r>
              <a:rPr lang="ru-RU" sz="6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характеристик </a:t>
            </a:r>
            <a:r>
              <a:rPr lang="ru-RU" sz="6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товара</a:t>
            </a:r>
            <a:r>
              <a:rPr lang="ru-RU" sz="6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, </a:t>
            </a:r>
            <a:r>
              <a:rPr lang="ru-RU" sz="6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осуществить закупку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6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      невозможно (письмо Минфина </a:t>
            </a:r>
            <a:r>
              <a:rPr lang="ru-RU" sz="6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России от 10.08.2023 N 24-03-06/75075</a:t>
            </a:r>
            <a:r>
              <a:rPr lang="ru-RU" sz="6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).</a:t>
            </a:r>
            <a:endParaRPr lang="ru-RU" sz="6400" i="1" dirty="0">
              <a:solidFill>
                <a:schemeClr val="tx1">
                  <a:lumMod val="95000"/>
                  <a:lumOff val="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0" indent="0">
              <a:buNone/>
            </a:pPr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endParaRPr lang="ru-RU" sz="4000" dirty="0">
              <a:solidFill>
                <a:schemeClr val="tx1">
                  <a:lumMod val="95000"/>
                  <a:lumOff val="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8800" dirty="0">
                <a:solidFill>
                  <a:schemeClr val="tx1">
                    <a:lumMod val="95000"/>
                    <a:lumOff val="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электронная форма с использованием электронной площадки</a:t>
            </a:r>
          </a:p>
          <a:p>
            <a:pPr marL="0" indent="0">
              <a:buNone/>
            </a:pPr>
            <a:endParaRPr lang="ru-RU" sz="4000" dirty="0">
              <a:solidFill>
                <a:schemeClr val="tx1">
                  <a:lumMod val="95000"/>
                  <a:lumOff val="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8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закупка на </a:t>
            </a:r>
            <a:r>
              <a:rPr lang="ru-RU" sz="8800" dirty="0">
                <a:solidFill>
                  <a:schemeClr val="tx1">
                    <a:lumMod val="95000"/>
                    <a:lumOff val="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сумму, не превышающую </a:t>
            </a:r>
            <a:r>
              <a:rPr lang="ru-RU" sz="8800" u="sng" dirty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5 миллионов рублей</a:t>
            </a:r>
            <a:endParaRPr lang="ru-RU" sz="8800" dirty="0">
              <a:solidFill>
                <a:srgbClr val="FF000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0" indent="0">
              <a:buNone/>
            </a:pPr>
            <a:endParaRPr lang="ru-RU" sz="4000" dirty="0">
              <a:solidFill>
                <a:schemeClr val="tx1">
                  <a:lumMod val="95000"/>
                  <a:lumOff val="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ru-RU" sz="8800" dirty="0">
                <a:solidFill>
                  <a:schemeClr val="tx1">
                    <a:lumMod val="95000"/>
                    <a:lumOff val="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годовой объем </a:t>
            </a:r>
            <a:r>
              <a:rPr lang="ru-RU" sz="8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не </a:t>
            </a:r>
            <a:r>
              <a:rPr lang="ru-RU" sz="8800" dirty="0">
                <a:solidFill>
                  <a:schemeClr val="tx1">
                    <a:lumMod val="95000"/>
                    <a:lumOff val="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должен превышать </a:t>
            </a:r>
            <a:r>
              <a:rPr lang="ru-RU" sz="8800" u="sng" dirty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100 миллионов рублей</a:t>
            </a:r>
            <a:r>
              <a:rPr lang="ru-RU" sz="8800" dirty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.</a:t>
            </a:r>
            <a:r>
              <a:rPr lang="ru-RU" sz="8800" dirty="0">
                <a:solidFill>
                  <a:schemeClr val="tx1">
                    <a:lumMod val="95000"/>
                    <a:lumOff val="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 </a:t>
            </a:r>
            <a:r>
              <a:rPr lang="ru-RU" sz="8000" spc="-6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Закупки </a:t>
            </a:r>
            <a:r>
              <a:rPr lang="ru-RU" sz="8000" spc="-60" dirty="0">
                <a:solidFill>
                  <a:schemeClr val="tx1">
                    <a:lumMod val="95000"/>
                    <a:lumOff val="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не учитываются в составе годового объема закупок, которые заказчик вправе осуществить </a:t>
            </a:r>
            <a:r>
              <a:rPr lang="ru-RU" sz="8000" spc="-6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на </a:t>
            </a:r>
            <a:r>
              <a:rPr lang="ru-RU" sz="8000" spc="-60" dirty="0">
                <a:solidFill>
                  <a:schemeClr val="tx1">
                    <a:lumMod val="95000"/>
                    <a:lumOff val="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основании </a:t>
            </a:r>
            <a:r>
              <a:rPr lang="ru-RU" sz="8000" spc="-6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п. </a:t>
            </a:r>
            <a:r>
              <a:rPr lang="ru-RU" sz="8000" spc="-60" dirty="0">
                <a:solidFill>
                  <a:schemeClr val="tx1">
                    <a:lumMod val="95000"/>
                    <a:lumOff val="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4, 5, 5.1 </a:t>
            </a:r>
            <a:r>
              <a:rPr lang="ru-RU" sz="8000" spc="-6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ч. </a:t>
            </a:r>
            <a:r>
              <a:rPr lang="ru-RU" sz="8000" spc="-60" dirty="0">
                <a:solidFill>
                  <a:schemeClr val="tx1">
                    <a:lumMod val="95000"/>
                    <a:lumOff val="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1 </a:t>
            </a:r>
            <a:r>
              <a:rPr lang="ru-RU" sz="8000" spc="-6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ст. </a:t>
            </a:r>
            <a:r>
              <a:rPr lang="ru-RU" sz="8000" spc="-60" dirty="0">
                <a:solidFill>
                  <a:schemeClr val="tx1">
                    <a:lumMod val="95000"/>
                    <a:lumOff val="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93 ФЗ № 44-ФЗ</a:t>
            </a:r>
          </a:p>
          <a:p>
            <a:pPr marL="0" indent="0">
              <a:buNone/>
            </a:pPr>
            <a:endParaRPr lang="ru-RU" sz="4000" dirty="0">
              <a:solidFill>
                <a:schemeClr val="tx1">
                  <a:lumMod val="95000"/>
                  <a:lumOff val="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8800" dirty="0">
                <a:solidFill>
                  <a:schemeClr val="tx1">
                    <a:lumMod val="95000"/>
                    <a:lumOff val="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отмена </a:t>
            </a:r>
            <a:r>
              <a:rPr lang="ru-RU" sz="8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закупки и </a:t>
            </a:r>
            <a:r>
              <a:rPr lang="ru-RU" sz="8800" dirty="0">
                <a:solidFill>
                  <a:schemeClr val="tx1">
                    <a:lumMod val="95000"/>
                    <a:lumOff val="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внесение </a:t>
            </a:r>
            <a:r>
              <a:rPr lang="ru-RU" sz="8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в неё изменений </a:t>
            </a:r>
            <a:r>
              <a:rPr lang="ru-RU" sz="8800" dirty="0">
                <a:solidFill>
                  <a:schemeClr val="tx1">
                    <a:lumMod val="95000"/>
                    <a:lumOff val="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не </a:t>
            </a:r>
            <a:r>
              <a:rPr lang="ru-RU" sz="8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допускаются</a:t>
            </a:r>
            <a:endParaRPr lang="ru-RU" sz="8800" dirty="0">
              <a:solidFill>
                <a:schemeClr val="tx1">
                  <a:lumMod val="95000"/>
                  <a:lumOff val="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0" indent="0">
              <a:buNone/>
            </a:pPr>
            <a:endParaRPr lang="ru-RU" sz="4000" dirty="0">
              <a:solidFill>
                <a:schemeClr val="tx1">
                  <a:lumMod val="95000"/>
                  <a:lumOff val="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lvl="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ru-RU" sz="8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считается электронной процедурой (ч. 3 ст. 24 ФЗ № 44-ФЗ):</a:t>
            </a:r>
          </a:p>
          <a:p>
            <a:pPr marL="0" lvl="0" indent="0">
              <a:lnSpc>
                <a:spcPct val="90000"/>
              </a:lnSpc>
              <a:buNone/>
            </a:pPr>
            <a:r>
              <a:rPr lang="ru-RU" sz="8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              обязательное применение электронного актирования      </a:t>
            </a:r>
          </a:p>
          <a:p>
            <a:pPr marL="0" lvl="0" indent="0">
              <a:lnSpc>
                <a:spcPct val="90000"/>
              </a:lnSpc>
              <a:buNone/>
            </a:pPr>
            <a:r>
              <a:rPr lang="ru-RU" sz="8800" dirty="0">
                <a:solidFill>
                  <a:schemeClr val="tx1">
                    <a:lumMod val="95000"/>
                    <a:lumOff val="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lang="ru-RU" sz="8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             срок оплаты не более 7 рабочих дней</a:t>
            </a:r>
          </a:p>
          <a:p>
            <a:pPr marL="0" lvl="0" indent="0">
              <a:lnSpc>
                <a:spcPct val="90000"/>
              </a:lnSpc>
              <a:buNone/>
            </a:pPr>
            <a:r>
              <a:rPr lang="ru-RU" sz="8800" dirty="0">
                <a:solidFill>
                  <a:schemeClr val="tx1">
                    <a:lumMod val="95000"/>
                    <a:lumOff val="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lang="ru-RU" sz="8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             контракты вносятся в реестр контрактов</a:t>
            </a:r>
          </a:p>
          <a:p>
            <a:pPr marL="0" indent="0">
              <a:buNone/>
            </a:pPr>
            <a:endParaRPr lang="ru-RU" sz="16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165304"/>
            <a:ext cx="609600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589240"/>
            <a:ext cx="609600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877272"/>
            <a:ext cx="609600" cy="12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933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Схема 23"/>
          <p:cNvGraphicFramePr/>
          <p:nvPr>
            <p:extLst>
              <p:ext uri="{D42A27DB-BD31-4B8C-83A1-F6EECF244321}">
                <p14:modId xmlns:p14="http://schemas.microsoft.com/office/powerpoint/2010/main" val="4171263926"/>
              </p:ext>
            </p:extLst>
          </p:nvPr>
        </p:nvGraphicFramePr>
        <p:xfrm>
          <a:off x="210979" y="1052736"/>
          <a:ext cx="8825517" cy="49622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797070" y="286490"/>
            <a:ext cx="762080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>
                <a:latin typeface="PT Astra Serif" pitchFamily="18" charset="-52"/>
                <a:ea typeface="Times New Roman" pitchFamily="18" charset="0"/>
                <a:cs typeface="Times New Roman" pitchFamily="18" charset="0"/>
              </a:rPr>
              <a:t>ОБРАБОТКА РЕШЕНИЯ В РИС «АЦК-ГОСЗАКАЗ»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806" y="980728"/>
            <a:ext cx="9110706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После того, как вся необходимая информация в Решение добавлена, все необходимые документы прикреплены, необходимо обработать Решение и выгрузить его в ЕИС (изменение по статусам: </a:t>
            </a:r>
            <a:r>
              <a:rPr lang="ru-RU" sz="1600" b="1" i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«Отложен» -&gt; «Экспертиза» -&gt; «Ожидание выгрузки в ЕИС» -&gt; «Загружен в ЕИС»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).</a:t>
            </a:r>
          </a:p>
          <a:p>
            <a:endParaRPr lang="ru-RU" sz="1600" dirty="0" smtClean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ctr"/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endParaRPr lang="ru-RU" sz="16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endParaRPr lang="ru-RU" sz="14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08319"/>
            <a:ext cx="576064" cy="236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1" name="Прямая соединительная линия 20"/>
          <p:cNvCxnSpPr/>
          <p:nvPr/>
        </p:nvCxnSpPr>
        <p:spPr>
          <a:xfrm>
            <a:off x="517558" y="3140968"/>
            <a:ext cx="45404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789040"/>
            <a:ext cx="648072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717" y="3789040"/>
            <a:ext cx="1041425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0763" y="3717032"/>
            <a:ext cx="648072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8" name="Прямая соединительная линия 27"/>
          <p:cNvCxnSpPr/>
          <p:nvPr/>
        </p:nvCxnSpPr>
        <p:spPr>
          <a:xfrm>
            <a:off x="2771800" y="3429000"/>
            <a:ext cx="45404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5076056" y="3068960"/>
            <a:ext cx="45404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251520" y="4653136"/>
            <a:ext cx="871296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ВАЖНО!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Размещать извещение в ЕИС можно только после того, как 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Решение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перешло на статус «Загружен в ЕИС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». Статус </a:t>
            </a:r>
            <a:r>
              <a:rPr lang="ru-RU" sz="1600" b="1" i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«Загружен в ЕИС»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 должен измениться на </a:t>
            </a:r>
            <a:r>
              <a:rPr lang="ru-RU" sz="1600" b="1" i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«Размещен в ЕИС»</a:t>
            </a:r>
            <a:r>
              <a:rPr lang="ru-RU" sz="1600" i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lang="ru-RU" sz="1600" b="1" dirty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на следующий день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после размещения извещения в ЕИС. </a:t>
            </a:r>
          </a:p>
          <a:p>
            <a:pPr algn="just"/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Если при выгрузке извещения в ЕИС возникла </a:t>
            </a:r>
            <a:r>
              <a:rPr lang="ru-RU" sz="16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ошибка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, то Решение </a:t>
            </a:r>
            <a:b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переходит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на статус </a:t>
            </a:r>
            <a:r>
              <a:rPr lang="ru-RU" sz="1600" b="1" i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«Ошибка импорта из ЕИС»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. 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В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этом случае выполняется одно из следующих действий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:</a:t>
            </a:r>
          </a:p>
          <a:p>
            <a:pPr algn="just"/>
            <a:r>
              <a:rPr lang="ru-RU" sz="1600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«</a:t>
            </a:r>
            <a:r>
              <a:rPr lang="ru-RU" sz="16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Вернуть в работу»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– Решение 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переходит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на статус </a:t>
            </a:r>
            <a:r>
              <a:rPr lang="ru-RU" sz="1600" b="1" i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«Ожидание выгрузки в ЕИС</a:t>
            </a:r>
            <a:r>
              <a:rPr lang="ru-RU" sz="1600" b="1" i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»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; </a:t>
            </a:r>
          </a:p>
          <a:p>
            <a:pPr algn="just"/>
            <a:r>
              <a:rPr lang="ru-RU" sz="1600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«</a:t>
            </a:r>
            <a:r>
              <a:rPr lang="ru-RU" sz="16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Отказать»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– Решение 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переходит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на статус </a:t>
            </a:r>
            <a:r>
              <a:rPr lang="ru-RU" sz="1600" b="1" i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«Отказан</a:t>
            </a:r>
            <a:r>
              <a:rPr lang="ru-RU" sz="1600" b="1" i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»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.</a:t>
            </a:r>
            <a:endParaRPr lang="ru-RU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89384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73995"/>
            <a:ext cx="9144000" cy="690709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РАБОТА В ЛИЧНОМ КАБИНЕТЕ </a:t>
            </a:r>
            <a:r>
              <a:rPr lang="ru-RU" sz="2400" b="1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ЕИС</a:t>
            </a:r>
            <a:endParaRPr lang="ru-RU" sz="2400" b="1" dirty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-7914" y="3933056"/>
            <a:ext cx="91519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! ВАЖНО !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В ЕИС невозможно 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исправить извещение и приложенные файлы. </a:t>
            </a:r>
            <a:r>
              <a:rPr lang="ru-RU" sz="1600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При обнаружении ошибок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 в извещении необходимо </a:t>
            </a:r>
            <a:r>
              <a:rPr lang="ru-RU" sz="1600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вернуть решение в работу в </a:t>
            </a:r>
            <a:r>
              <a:rPr lang="ru-RU" sz="16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РИС «АЦК-Госзаказ</a:t>
            </a:r>
            <a:r>
              <a:rPr lang="ru-RU" sz="1600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», 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исправить необходимую информацию и </a:t>
            </a:r>
            <a:r>
              <a:rPr lang="ru-RU" sz="1600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выгрузить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 извещение в ЕИС </a:t>
            </a:r>
            <a:r>
              <a:rPr lang="ru-RU" sz="1600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повторно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  </a:t>
            </a:r>
            <a:endParaRPr lang="ru-RU" sz="16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1026" name="Picture 2" descr="C:\Users\belova_iv\Documents\Новый точечный рисунок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07" y="957285"/>
            <a:ext cx="8113713" cy="2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196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2983469" y="116632"/>
            <a:ext cx="324800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smtClean="0">
                <a:latin typeface="PT Astra Serif" pitchFamily="18" charset="-52"/>
                <a:ea typeface="Times New Roman" pitchFamily="18" charset="0"/>
                <a:cs typeface="Times New Roman" pitchFamily="18" charset="0"/>
              </a:rPr>
              <a:t>ИЗВЕЩЕНИЕ В ЕИС</a:t>
            </a:r>
            <a:endParaRPr lang="ru-RU" altLang="ru-RU" sz="2400" b="1" dirty="0">
              <a:latin typeface="PT Astra Serif" pitchFamily="18" charset="-52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belova_iv\Pictures\Новый точечный рисунок (10).bm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06" r="2420"/>
          <a:stretch/>
        </p:blipFill>
        <p:spPr bwMode="auto">
          <a:xfrm>
            <a:off x="1632417" y="609554"/>
            <a:ext cx="5889818" cy="6052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979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elova_iv\Pictures\Новый точечный рисунок (11)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638" y="130224"/>
            <a:ext cx="5900698" cy="6683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026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belova_iv\Pictures\Новый точечный рисунок (12)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26294"/>
            <a:ext cx="6045423" cy="668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16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belova_iv\Pictures\Новый точечный рисунок (13)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16632"/>
            <a:ext cx="5670649" cy="6625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954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490066"/>
          </a:xfrm>
        </p:spPr>
        <p:txBody>
          <a:bodyPr>
            <a:noAutofit/>
          </a:bodyPr>
          <a:lstStyle/>
          <a:p>
            <a:pPr marL="0" indent="0"/>
            <a:r>
              <a:rPr lang="ru-RU" sz="28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Алгоритм </a:t>
            </a:r>
            <a:r>
              <a:rPr lang="ru-RU" sz="2800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проведения</a:t>
            </a:r>
            <a:endParaRPr lang="ru-RU" sz="28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5976664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000" b="1" u="sng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1. ПЛАН-ГРАФИК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C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Закупки </a:t>
            </a:r>
            <a:r>
              <a:rPr lang="ru-RU" sz="1600" dirty="0">
                <a:solidFill>
                  <a:srgbClr val="C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в плане-графике указываются в разделе особых закупок отдельной строкой </a:t>
            </a:r>
            <a:r>
              <a:rPr lang="ru-RU" sz="1600" dirty="0" smtClean="0">
                <a:solidFill>
                  <a:srgbClr val="C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C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(</a:t>
            </a:r>
            <a:r>
              <a:rPr lang="ru-RU" sz="1600" dirty="0" err="1" smtClean="0">
                <a:solidFill>
                  <a:srgbClr val="C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пп</a:t>
            </a:r>
            <a:r>
              <a:rPr lang="ru-RU" sz="1600" dirty="0" smtClean="0">
                <a:solidFill>
                  <a:srgbClr val="C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. </a:t>
            </a:r>
            <a:r>
              <a:rPr lang="ru-RU" sz="1600" dirty="0">
                <a:solidFill>
                  <a:srgbClr val="C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«г» </a:t>
            </a:r>
            <a:r>
              <a:rPr lang="ru-RU" sz="1600" dirty="0" smtClean="0">
                <a:solidFill>
                  <a:srgbClr val="C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п.</a:t>
            </a:r>
            <a:r>
              <a:rPr lang="ru-RU" sz="1600" dirty="0">
                <a:solidFill>
                  <a:srgbClr val="C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 18 Положения из </a:t>
            </a:r>
            <a:r>
              <a:rPr lang="ru-RU" sz="1600" dirty="0" smtClean="0">
                <a:solidFill>
                  <a:srgbClr val="C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ПП РФ </a:t>
            </a:r>
            <a:r>
              <a:rPr lang="ru-RU" sz="1600" dirty="0">
                <a:solidFill>
                  <a:srgbClr val="C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от 30.09.2019 № 1279 «О планах-графиках закупок и о признании утратившими силу отдельных решений Правительства Российской Федерации</a:t>
            </a:r>
            <a:r>
              <a:rPr lang="ru-RU" sz="1600" dirty="0" smtClean="0">
                <a:solidFill>
                  <a:srgbClr val="C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»).    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300" dirty="0" smtClean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1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П л а н – г р а ф и к  </a:t>
            </a:r>
            <a:r>
              <a:rPr lang="ru-RU" sz="1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в </a:t>
            </a:r>
            <a:r>
              <a:rPr lang="ru-RU" sz="1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 А Ц К:</a:t>
            </a:r>
            <a:endParaRPr lang="ru-RU" sz="1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7" name="Рисунок 6"/>
          <p:cNvPicPr/>
          <p:nvPr/>
        </p:nvPicPr>
        <p:blipFill rotWithShape="1">
          <a:blip r:embed="rId2"/>
          <a:srcRect l="2780" t="7326" r="28780" b="63851"/>
          <a:stretch/>
        </p:blipFill>
        <p:spPr bwMode="auto">
          <a:xfrm>
            <a:off x="179512" y="2132856"/>
            <a:ext cx="8784976" cy="2232248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/>
          <p:nvPr/>
        </p:nvPicPr>
        <p:blipFill rotWithShape="1">
          <a:blip r:embed="rId3"/>
          <a:srcRect l="25025" t="12271" r="22554" b="47051"/>
          <a:stretch/>
        </p:blipFill>
        <p:spPr bwMode="auto">
          <a:xfrm>
            <a:off x="1586061" y="3919957"/>
            <a:ext cx="6298307" cy="2821411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795" y="5589240"/>
            <a:ext cx="2981325" cy="216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977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260648"/>
            <a:ext cx="8928992" cy="5976664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ru-RU" sz="300" dirty="0" smtClean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1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П л а н – г р а ф и к  в  Е И С</a:t>
            </a:r>
            <a:endParaRPr lang="ru-RU" sz="1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2"/>
          <a:srcRect l="21517" t="8059" r="19904" b="22927"/>
          <a:stretch>
            <a:fillRect/>
          </a:stretch>
        </p:blipFill>
        <p:spPr bwMode="auto">
          <a:xfrm>
            <a:off x="323528" y="930562"/>
            <a:ext cx="8496944" cy="5544616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323528" y="4005064"/>
            <a:ext cx="8496944" cy="2470114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>
              <a:ln w="57150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76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323528" y="260648"/>
            <a:ext cx="8496944" cy="61206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u="sng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2. </a:t>
            </a:r>
            <a:r>
              <a:rPr lang="ru-RU" sz="2000" b="1" u="sng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ИЗВЕЩЕНИЕ </a:t>
            </a:r>
            <a:r>
              <a:rPr lang="ru-RU" sz="2000" b="1" u="sng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об осуществлении </a:t>
            </a:r>
            <a:r>
              <a:rPr lang="ru-RU" sz="2000" b="1" u="sng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закупки</a:t>
            </a:r>
            <a:r>
              <a:rPr lang="ru-RU" sz="2000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.</a:t>
            </a:r>
            <a:endParaRPr lang="ru-RU" sz="2000" dirty="0" smtClean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just">
              <a:buFont typeface="Wingdings" panose="05000000000000000000" pitchFamily="2" charset="2"/>
              <a:buChar char="q"/>
            </a:pPr>
            <a:endParaRPr lang="ru-RU" sz="900" dirty="0" smtClean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18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В РИС </a:t>
            </a:r>
            <a:r>
              <a:rPr lang="ru-RU" sz="18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«АЦК-Госзаказ» </a:t>
            </a:r>
            <a:r>
              <a:rPr lang="ru-RU" sz="1800" u="sng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на основании позиции плана-графика</a:t>
            </a:r>
            <a:r>
              <a:rPr lang="ru-RU" sz="18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lang="ru-RU" sz="18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формируется </a:t>
            </a:r>
            <a:r>
              <a:rPr lang="ru-RU" sz="18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электронный документ «Заявка на закупку</a:t>
            </a:r>
            <a:r>
              <a:rPr lang="ru-RU" sz="18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».</a:t>
            </a:r>
          </a:p>
          <a:p>
            <a:pPr marL="0" indent="0" algn="just">
              <a:buNone/>
            </a:pPr>
            <a:endParaRPr lang="ru-RU" sz="1100" dirty="0" smtClean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18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Заявка на закупку заполняется, доводится до статуса: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8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е</a:t>
            </a:r>
            <a:r>
              <a:rPr lang="ru-RU" sz="18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сли не требуется согласование ГРБС - 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«</a:t>
            </a: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Есть лимиты/план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» </a:t>
            </a:r>
            <a:r>
              <a:rPr lang="ru-RU" sz="17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(изменение по статусам: «Отложен» -&gt; «Проект» -&gt; «Контроль лимитов/плана ФХД» (</a:t>
            </a:r>
            <a:r>
              <a:rPr lang="ru-RU" sz="17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перевод </a:t>
            </a:r>
            <a:r>
              <a:rPr lang="ru-RU" sz="17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на </a:t>
            </a:r>
            <a:r>
              <a:rPr lang="ru-RU" sz="17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дальнейший </a:t>
            </a:r>
            <a:r>
              <a:rPr lang="ru-RU" sz="17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статус </a:t>
            </a:r>
            <a:r>
              <a:rPr lang="ru-RU" sz="17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система производит автоматически)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8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если требуется </a:t>
            </a:r>
            <a:r>
              <a:rPr lang="ru-RU" sz="18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согласование ГРБС   </a:t>
            </a:r>
            <a:r>
              <a:rPr lang="ru-RU" sz="18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-  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«Принят </a:t>
            </a: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организатором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» </a:t>
            </a:r>
            <a:r>
              <a:rPr lang="ru-RU" sz="17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(</a:t>
            </a:r>
            <a:r>
              <a:rPr lang="ru-RU" sz="17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изменение по статусам: «Отложен» -&gt; «Проект» -&gt; «Контроль лимитов/плана ФХД» (перевод на дальнейший статус система производит </a:t>
            </a:r>
            <a:r>
              <a:rPr lang="ru-RU" sz="17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автоматически) -&gt; «</a:t>
            </a:r>
            <a:r>
              <a:rPr lang="ru-RU" sz="17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Есть </a:t>
            </a:r>
            <a:r>
              <a:rPr lang="ru-RU" sz="17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лимиты/план» -&gt; «</a:t>
            </a:r>
            <a:r>
              <a:rPr lang="ru-RU" sz="17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Согласование ГРБС» -&gt; «Принят организатором</a:t>
            </a:r>
            <a:r>
              <a:rPr lang="ru-RU" sz="17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»). </a:t>
            </a:r>
          </a:p>
          <a:p>
            <a:pPr marL="0" indent="0" algn="just">
              <a:buNone/>
            </a:pPr>
            <a:r>
              <a:rPr lang="ru-RU" sz="18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lang="ru-RU" sz="18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     </a:t>
            </a:r>
            <a:endParaRPr lang="ru-RU" sz="18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18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На </a:t>
            </a:r>
            <a:r>
              <a:rPr lang="ru-RU" sz="18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основании заявки на закупку </a:t>
            </a:r>
            <a:r>
              <a:rPr lang="ru-RU" sz="18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формируется </a:t>
            </a:r>
            <a:r>
              <a:rPr lang="ru-RU" sz="18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электронный документ «Решение о закупке у единственного источника</a:t>
            </a:r>
            <a:r>
              <a:rPr lang="ru-RU" sz="18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».</a:t>
            </a:r>
          </a:p>
          <a:p>
            <a:pPr>
              <a:buFont typeface="Wingdings" panose="05000000000000000000" pitchFamily="2" charset="2"/>
              <a:buChar char="q"/>
            </a:pPr>
            <a:endParaRPr lang="ru-RU" sz="18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sz="18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Выгрузка заполненного решения из </a:t>
            </a:r>
            <a:r>
              <a:rPr lang="ru-RU" sz="18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РИС «АЦК-Госзаказ» в ЕИС</a:t>
            </a:r>
            <a:r>
              <a:rPr lang="ru-RU" sz="18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.</a:t>
            </a:r>
          </a:p>
          <a:p>
            <a:pPr>
              <a:buFont typeface="Wingdings" panose="05000000000000000000" pitchFamily="2" charset="2"/>
              <a:buChar char="q"/>
            </a:pPr>
            <a:endParaRPr lang="ru-RU" sz="18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sz="18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Размещение извещения </a:t>
            </a:r>
            <a:r>
              <a:rPr lang="ru-RU" sz="18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в ЕИС</a:t>
            </a:r>
            <a:r>
              <a:rPr lang="ru-RU" sz="18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.</a:t>
            </a:r>
            <a:endParaRPr lang="ru-RU" sz="300" dirty="0" smtClean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03276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064439770"/>
              </p:ext>
            </p:extLst>
          </p:nvPr>
        </p:nvGraphicFramePr>
        <p:xfrm>
          <a:off x="395536" y="188640"/>
          <a:ext cx="8496944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2016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936104"/>
          </a:xfrm>
          <a:ln>
            <a:noFill/>
          </a:ln>
          <a:effectLst/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Обязательные требования к 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содержанию извещения (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п. 3, 4 ч. 12 ст. 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93)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2018845"/>
              </p:ext>
            </p:extLst>
          </p:nvPr>
        </p:nvGraphicFramePr>
        <p:xfrm>
          <a:off x="251520" y="1196752"/>
          <a:ext cx="8640959" cy="537131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93756"/>
                <a:gridCol w="734436"/>
                <a:gridCol w="6070225"/>
                <a:gridCol w="842542"/>
              </a:tblGrid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sng" dirty="0">
                          <a:effectLst/>
                          <a:latin typeface="PT Astra Serif"/>
                          <a:ea typeface="Calibri"/>
                          <a:cs typeface="Times New Roman"/>
                        </a:rPr>
                        <a:t>Часть 12 статьи </a:t>
                      </a:r>
                      <a:r>
                        <a:rPr lang="ru-RU" sz="1400" b="1" u="sng" dirty="0" smtClean="0">
                          <a:effectLst/>
                          <a:latin typeface="PT Astra Serif"/>
                          <a:ea typeface="Calibri"/>
                          <a:cs typeface="Times New Roman"/>
                        </a:rPr>
                        <a:t>93</a:t>
                      </a:r>
                      <a:endParaRPr lang="ru-RU" sz="1200" u="sng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sng" dirty="0">
                          <a:effectLst/>
                          <a:latin typeface="PT Astra Serif"/>
                          <a:ea typeface="Calibri"/>
                          <a:cs typeface="Times New Roman"/>
                        </a:rPr>
                        <a:t>Наименование</a:t>
                      </a:r>
                      <a:endParaRPr lang="ru-RU" sz="1200" u="sng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sng" dirty="0" smtClean="0">
                          <a:effectLst/>
                          <a:latin typeface="PT Astra Serif"/>
                          <a:ea typeface="Calibri"/>
                          <a:cs typeface="Times New Roman"/>
                        </a:rPr>
                        <a:t>АЦК</a:t>
                      </a:r>
                      <a:endParaRPr lang="ru-RU" sz="1200" u="sng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070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PT Astra Serif"/>
                          <a:ea typeface="Calibri"/>
                          <a:cs typeface="Times New Roman"/>
                        </a:rPr>
                        <a:t>пп</a:t>
                      </a:r>
                      <a:r>
                        <a:rPr lang="ru-RU" sz="1200" dirty="0">
                          <a:effectLst/>
                          <a:latin typeface="PT Astra Serif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ru-RU" sz="1200" b="1" dirty="0" smtClean="0">
                          <a:effectLst/>
                          <a:latin typeface="PT Astra Serif"/>
                          <a:ea typeface="Calibri"/>
                          <a:cs typeface="Times New Roman"/>
                        </a:rPr>
                        <a:t>"</a:t>
                      </a:r>
                      <a:r>
                        <a:rPr lang="ru-RU" sz="1200" b="1" dirty="0" err="1" smtClean="0">
                          <a:effectLst/>
                          <a:latin typeface="PT Astra Serif"/>
                          <a:ea typeface="Calibri"/>
                          <a:cs typeface="Times New Roman"/>
                        </a:rPr>
                        <a:t>а"</a:t>
                      </a:r>
                      <a:r>
                        <a:rPr lang="ru-RU" sz="1200" dirty="0" err="1" smtClean="0">
                          <a:effectLst/>
                          <a:latin typeface="PT Astra Serif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ru-RU" sz="1200" dirty="0">
                          <a:effectLst/>
                          <a:latin typeface="PT Astra Serif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ru-RU" sz="1200" b="1" dirty="0" smtClean="0">
                          <a:effectLst/>
                          <a:latin typeface="PT Astra Serif"/>
                          <a:ea typeface="Calibri"/>
                          <a:cs typeface="Times New Roman"/>
                        </a:rPr>
                        <a:t>3</a:t>
                      </a:r>
                      <a:endParaRPr lang="ru-RU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PT Astra Serif"/>
                          <a:ea typeface="Calibri"/>
                          <a:cs typeface="Times New Roman"/>
                        </a:rPr>
                        <a:t>Адрес электронной площадки в информационно-телекоммуникационной сети "Интернет"</a:t>
                      </a:r>
                      <a:endParaRPr lang="ru-RU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PT Astra Serif"/>
                          <a:ea typeface="Calibri"/>
                          <a:cs typeface="Times New Roman"/>
                        </a:rPr>
                        <a:t>Рисунок 1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effectLst/>
                          <a:latin typeface="PT Astra Serif"/>
                          <a:ea typeface="Calibri"/>
                          <a:cs typeface="Times New Roman"/>
                        </a:rPr>
                        <a:t>пп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PT Astra Serif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ru-RU" sz="1200" b="1" dirty="0" smtClean="0">
                          <a:effectLst/>
                          <a:latin typeface="PT Astra Serif"/>
                          <a:ea typeface="Calibri"/>
                          <a:cs typeface="Times New Roman"/>
                        </a:rPr>
                        <a:t>"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PT Astra Serif"/>
                          <a:ea typeface="Calibri"/>
                          <a:cs typeface="Times New Roman"/>
                        </a:rPr>
                        <a:t>б</a:t>
                      </a:r>
                      <a:r>
                        <a:rPr lang="ru-RU" sz="1200" b="1" dirty="0" smtClean="0">
                          <a:effectLst/>
                          <a:latin typeface="PT Astra Serif"/>
                          <a:ea typeface="Calibri"/>
                          <a:cs typeface="Times New Roman"/>
                        </a:rPr>
                        <a:t>"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PT Astra Serif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PT Astra Serif"/>
                          <a:ea typeface="Calibri"/>
                          <a:cs typeface="Times New Roman"/>
                        </a:rPr>
                        <a:t>п. 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PT Astra Serif"/>
                          <a:ea typeface="Calibri"/>
                          <a:cs typeface="Times New Roman"/>
                        </a:rPr>
                        <a:t>3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PT Astra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PT Astra Serif"/>
                          <a:ea typeface="Calibri"/>
                          <a:cs typeface="Times New Roman"/>
                        </a:rPr>
                        <a:t>п. 3  ч. 1 ст. 42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PT Astra Serif"/>
                          <a:ea typeface="Calibri"/>
                          <a:cs typeface="Times New Roman"/>
                        </a:rPr>
                        <a:t>Способ определения поставщика (подрядчика, исполнителя)</a:t>
                      </a:r>
                      <a:endParaRPr lang="ru-RU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PT Astra Serif"/>
                          <a:ea typeface="Calibri"/>
                          <a:cs typeface="Times New Roman"/>
                        </a:rPr>
                        <a:t>Рисунок 1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91264">
                <a:tc gridSpan="4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00" b="1" kern="1200" dirty="0">
                        <a:solidFill>
                          <a:schemeClr val="tx1"/>
                        </a:solidFill>
                        <a:effectLst/>
                        <a:latin typeface="PT Astra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2436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effectLst/>
                          <a:latin typeface="PT Astra Serif"/>
                          <a:ea typeface="Calibri"/>
                          <a:cs typeface="Times New Roman"/>
                        </a:rPr>
                        <a:t>пп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PT Astra Serif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ru-RU" sz="1200" b="1" dirty="0" smtClean="0">
                          <a:effectLst/>
                          <a:latin typeface="PT Astra Serif"/>
                          <a:ea typeface="Calibri"/>
                          <a:cs typeface="Times New Roman"/>
                        </a:rPr>
                        <a:t>"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PT Astra Serif"/>
                          <a:ea typeface="Calibri"/>
                          <a:cs typeface="Times New Roman"/>
                        </a:rPr>
                        <a:t>б</a:t>
                      </a:r>
                      <a:r>
                        <a:rPr lang="ru-RU" sz="1200" b="1" dirty="0" smtClean="0">
                          <a:effectLst/>
                          <a:latin typeface="PT Astra Serif"/>
                          <a:ea typeface="Calibri"/>
                          <a:cs typeface="Times New Roman"/>
                        </a:rPr>
                        <a:t>"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PT Astra Serif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PT Astra Serif"/>
                          <a:ea typeface="Calibri"/>
                          <a:cs typeface="Times New Roman"/>
                        </a:rPr>
                        <a:t>п. 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PT Astra Serif"/>
                          <a:ea typeface="Calibri"/>
                          <a:cs typeface="Times New Roman"/>
                        </a:rPr>
                        <a:t>3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PT Astra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PT Astra Serif"/>
                          <a:ea typeface="Calibri"/>
                          <a:cs typeface="Times New Roman"/>
                        </a:rPr>
                        <a:t>п. 1  ч. 1 ст. 42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PT Astra Serif"/>
                          <a:ea typeface="Calibri"/>
                          <a:cs typeface="Times New Roman"/>
                        </a:rPr>
                        <a:t>Наименование, место нахождения, почтовый адрес, адрес электронной почты, номер контактного телефона, ответственное должностное лицо заказчика, специализированной организации (в случае ее привлечения заказчиком</a:t>
                      </a:r>
                      <a:r>
                        <a:rPr lang="ru-RU" sz="1200" b="1" dirty="0" smtClean="0">
                          <a:effectLst/>
                          <a:latin typeface="PT Astra Serif"/>
                          <a:ea typeface="Calibri"/>
                          <a:cs typeface="Times New Roman"/>
                        </a:rPr>
                        <a:t>)</a:t>
                      </a:r>
                      <a:endParaRPr lang="ru-RU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PT Astra Serif"/>
                          <a:ea typeface="Calibri"/>
                          <a:cs typeface="Times New Roman"/>
                        </a:rPr>
                        <a:t>Рисунок 2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71440">
                <a:tc gridSpan="4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500" b="1" kern="1200" dirty="0">
                        <a:solidFill>
                          <a:schemeClr val="tx1"/>
                        </a:solidFill>
                        <a:effectLst/>
                        <a:latin typeface="PT Astra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2436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effectLst/>
                          <a:latin typeface="PT Astra Serif"/>
                          <a:ea typeface="Calibri"/>
                          <a:cs typeface="Times New Roman"/>
                        </a:rPr>
                        <a:t>пп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PT Astra Serif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ru-RU" sz="1200" b="1" dirty="0" smtClean="0">
                          <a:effectLst/>
                          <a:latin typeface="PT Astra Serif"/>
                          <a:ea typeface="Calibri"/>
                          <a:cs typeface="Times New Roman"/>
                        </a:rPr>
                        <a:t>"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PT Astra Serif"/>
                          <a:ea typeface="Calibri"/>
                          <a:cs typeface="Times New Roman"/>
                        </a:rPr>
                        <a:t>б</a:t>
                      </a:r>
                      <a:r>
                        <a:rPr lang="ru-RU" sz="1200" b="1" dirty="0" smtClean="0">
                          <a:effectLst/>
                          <a:latin typeface="PT Astra Serif"/>
                          <a:ea typeface="Calibri"/>
                          <a:cs typeface="Times New Roman"/>
                        </a:rPr>
                        <a:t>"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PT Astra Serif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PT Astra Serif"/>
                          <a:ea typeface="Calibri"/>
                          <a:cs typeface="Times New Roman"/>
                        </a:rPr>
                        <a:t>п. 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PT Astra Serif"/>
                          <a:ea typeface="Calibri"/>
                          <a:cs typeface="Times New Roman"/>
                        </a:rPr>
                        <a:t>3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PT Astra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PT Astra Serif"/>
                          <a:ea typeface="Calibri"/>
                          <a:cs typeface="Times New Roman"/>
                        </a:rPr>
                        <a:t>п. 9  ч. 1 ст. 42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PT Astra Serif"/>
                          <a:ea typeface="Calibri"/>
                          <a:cs typeface="Times New Roman"/>
                        </a:rPr>
                        <a:t>Начальная (максимальная) цена контракта </a:t>
                      </a:r>
                      <a:r>
                        <a:rPr lang="ru-RU" sz="1200" dirty="0">
                          <a:effectLst/>
                          <a:latin typeface="PT Astra Serif"/>
                          <a:ea typeface="Calibri"/>
                          <a:cs typeface="Times New Roman"/>
                        </a:rPr>
                        <a:t>(цена отдельных этапов исполнения контракта, если проектом контракта предусмотрены такие этапы)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PT Astra Serif"/>
                          <a:ea typeface="Calibri"/>
                          <a:cs typeface="Times New Roman"/>
                        </a:rPr>
                        <a:t>Наименование </a:t>
                      </a:r>
                      <a:r>
                        <a:rPr lang="ru-RU" sz="1200" b="1" dirty="0">
                          <a:effectLst/>
                          <a:latin typeface="PT Astra Serif"/>
                          <a:ea typeface="Calibri"/>
                          <a:cs typeface="Times New Roman"/>
                        </a:rPr>
                        <a:t>валюты </a:t>
                      </a:r>
                      <a:r>
                        <a:rPr lang="ru-RU" sz="1200" b="0" dirty="0">
                          <a:effectLst/>
                          <a:latin typeface="PT Astra Serif"/>
                          <a:ea typeface="Calibri"/>
                          <a:cs typeface="Times New Roman"/>
                        </a:rPr>
                        <a:t>в соответствии с общероссийским классификатором </a:t>
                      </a:r>
                      <a:r>
                        <a:rPr lang="ru-RU" sz="1200" b="0" dirty="0" smtClean="0">
                          <a:effectLst/>
                          <a:latin typeface="PT Astra Serif"/>
                          <a:ea typeface="Calibri"/>
                          <a:cs typeface="Times New Roman"/>
                        </a:rPr>
                        <a:t>валют</a:t>
                      </a:r>
                      <a:endParaRPr lang="ru-RU" sz="11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PT Astra Serif"/>
                          <a:ea typeface="Calibri"/>
                          <a:cs typeface="Times New Roman"/>
                        </a:rPr>
                        <a:t>Рисунок 3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2436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effectLst/>
                          <a:latin typeface="PT Astra Serif"/>
                          <a:ea typeface="Calibri"/>
                          <a:cs typeface="Times New Roman"/>
                        </a:rPr>
                        <a:t>пп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PT Astra Serif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ru-RU" sz="1200" b="1" dirty="0" smtClean="0">
                          <a:effectLst/>
                          <a:latin typeface="PT Astra Serif"/>
                          <a:ea typeface="Calibri"/>
                          <a:cs typeface="Times New Roman"/>
                        </a:rPr>
                        <a:t>"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PT Astra Serif"/>
                          <a:ea typeface="Calibri"/>
                          <a:cs typeface="Times New Roman"/>
                        </a:rPr>
                        <a:t>б</a:t>
                      </a:r>
                      <a:r>
                        <a:rPr lang="ru-RU" sz="1200" b="1" dirty="0" smtClean="0">
                          <a:effectLst/>
                          <a:latin typeface="PT Astra Serif"/>
                          <a:ea typeface="Calibri"/>
                          <a:cs typeface="Times New Roman"/>
                        </a:rPr>
                        <a:t>"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PT Astra Serif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PT Astra Serif"/>
                          <a:ea typeface="Calibri"/>
                          <a:cs typeface="Times New Roman"/>
                        </a:rPr>
                        <a:t>п. 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PT Astra Serif"/>
                          <a:ea typeface="Calibri"/>
                          <a:cs typeface="Times New Roman"/>
                        </a:rPr>
                        <a:t>3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PT Astra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PT Astra Serif"/>
                          <a:ea typeface="Calibri"/>
                          <a:cs typeface="Times New Roman"/>
                        </a:rPr>
                        <a:t>п. 15  ч. 1 ст. 42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PT Astra Serif"/>
                          <a:ea typeface="Calibri"/>
                          <a:cs typeface="Times New Roman"/>
                        </a:rPr>
                        <a:t>Информация об условиях, о запретах и об ограничениях допуска товаров, происходящих из иностранного государства или группы иностранных государств</a:t>
                      </a:r>
                      <a:r>
                        <a:rPr lang="ru-RU" sz="1200" b="1" dirty="0" smtClean="0">
                          <a:effectLst/>
                          <a:latin typeface="PT Astra Serif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200" b="0" dirty="0">
                          <a:effectLst/>
                          <a:latin typeface="PT Astra Serif"/>
                          <a:ea typeface="Calibri"/>
                          <a:cs typeface="Times New Roman"/>
                        </a:rPr>
                        <a:t>в случае, если такие условия, запреты и ограничения установлены в соответствии со статьей 14 44-ФЗ </a:t>
                      </a:r>
                      <a:endParaRPr lang="ru-RU" sz="1200" b="0" dirty="0" smtClean="0">
                        <a:effectLst/>
                        <a:latin typeface="PT Astra Serif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effectLst/>
                          <a:latin typeface="PT Astra Serif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1200" i="1" dirty="0">
                          <a:effectLst/>
                          <a:latin typeface="PT Astra Serif"/>
                          <a:ea typeface="Calibri"/>
                          <a:cs typeface="Times New Roman"/>
                        </a:rPr>
                        <a:t>примечание: </a:t>
                      </a:r>
                      <a:r>
                        <a:rPr lang="ru-RU" sz="1200" i="1" dirty="0" smtClean="0">
                          <a:effectLst/>
                          <a:latin typeface="PT Astra Serif"/>
                          <a:ea typeface="Calibri"/>
                          <a:cs typeface="Times New Roman"/>
                        </a:rPr>
                        <a:t>постановление </a:t>
                      </a:r>
                      <a:r>
                        <a:rPr lang="ru-RU" sz="1200" i="1" dirty="0">
                          <a:effectLst/>
                          <a:latin typeface="PT Astra Serif"/>
                          <a:ea typeface="Calibri"/>
                          <a:cs typeface="Times New Roman"/>
                        </a:rPr>
                        <a:t>Правительства РФ от 22.08.2016 № 832 не применяется для таких закупок – пункт 2 постановления, 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effectLst/>
                          <a:latin typeface="PT Astra Serif"/>
                          <a:ea typeface="Calibri"/>
                          <a:cs typeface="Times New Roman"/>
                        </a:rPr>
                        <a:t>приказ Минфина России от 04.06.2018 № 126н не применяется для таких закупок – пункт 4 приказа).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PT Astra Serif"/>
                          <a:ea typeface="Calibri"/>
                          <a:cs typeface="Times New Roman"/>
                        </a:rPr>
                        <a:t>Рисунок 3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243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PT Astra Serif"/>
                          <a:ea typeface="Calibri"/>
                          <a:cs typeface="Times New Roman"/>
                        </a:rPr>
                        <a:t>пп</a:t>
                      </a:r>
                      <a:r>
                        <a:rPr lang="ru-RU" sz="1200" dirty="0">
                          <a:effectLst/>
                          <a:latin typeface="PT Astra Serif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ru-RU" sz="1200" b="1" dirty="0" smtClean="0">
                          <a:effectLst/>
                          <a:latin typeface="PT Astra Serif"/>
                          <a:ea typeface="Calibri"/>
                          <a:cs typeface="Times New Roman"/>
                        </a:rPr>
                        <a:t>"д"</a:t>
                      </a:r>
                      <a:r>
                        <a:rPr lang="ru-RU" sz="1200" dirty="0" smtClean="0">
                          <a:effectLst/>
                          <a:latin typeface="PT Astra Serif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PT Astra Serif"/>
                          <a:ea typeface="Calibri"/>
                          <a:cs typeface="Times New Roman"/>
                        </a:rPr>
                        <a:t>п. </a:t>
                      </a:r>
                      <a:r>
                        <a:rPr lang="ru-RU" sz="1200" b="1" dirty="0" smtClean="0">
                          <a:effectLst/>
                          <a:latin typeface="PT Astra Serif"/>
                          <a:ea typeface="Calibri"/>
                          <a:cs typeface="Times New Roman"/>
                        </a:rPr>
                        <a:t>3</a:t>
                      </a:r>
                      <a:endParaRPr lang="ru-RU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PT Astra Serif"/>
                          <a:ea typeface="Calibri"/>
                          <a:cs typeface="Times New Roman"/>
                        </a:rPr>
                        <a:t>Требования, предъявляемые к участникам закупки и предусмотренные частями 1 и 2 статьи 31 44-ФЗ (при наличии)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effectLst/>
                          <a:latin typeface="PT Astra Serif"/>
                          <a:ea typeface="Calibri"/>
                          <a:cs typeface="Times New Roman"/>
                        </a:rPr>
                        <a:t>(примечание: постановление Правительства РФ от 29.12.2021 № 2571 не применяется для таких закупок – пункт 3 постановления).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T Astra Serif"/>
                          <a:ea typeface="Calibri"/>
                          <a:cs typeface="Times New Roman"/>
                        </a:rPr>
                        <a:t>Рисунок 3</a:t>
                      </a: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211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PT Astra Serif"/>
                          <a:ea typeface="Calibri"/>
                          <a:cs typeface="Times New Roman"/>
                        </a:rPr>
                        <a:t>пп</a:t>
                      </a:r>
                      <a:r>
                        <a:rPr lang="ru-RU" sz="1200" dirty="0">
                          <a:effectLst/>
                          <a:latin typeface="PT Astra Serif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ru-RU" sz="1200" b="1" dirty="0" smtClean="0">
                          <a:effectLst/>
                          <a:latin typeface="PT Astra Serif"/>
                          <a:ea typeface="Calibri"/>
                          <a:cs typeface="Times New Roman"/>
                        </a:rPr>
                        <a:t>"е"</a:t>
                      </a:r>
                      <a:r>
                        <a:rPr lang="ru-RU" sz="1200" dirty="0" smtClean="0">
                          <a:effectLst/>
                          <a:latin typeface="PT Astra Serif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PT Astra Serif"/>
                          <a:ea typeface="Calibri"/>
                          <a:cs typeface="Times New Roman"/>
                        </a:rPr>
                        <a:t>п. </a:t>
                      </a:r>
                      <a:r>
                        <a:rPr lang="ru-RU" sz="1200" b="1" dirty="0" smtClean="0">
                          <a:effectLst/>
                          <a:latin typeface="PT Astra Serif"/>
                          <a:ea typeface="Calibri"/>
                          <a:cs typeface="Times New Roman"/>
                        </a:rPr>
                        <a:t>3</a:t>
                      </a:r>
                      <a:endParaRPr lang="ru-RU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PT Astra Serif"/>
                          <a:ea typeface="Calibri"/>
                          <a:cs typeface="Times New Roman"/>
                        </a:rPr>
                        <a:t>Требование, устанавливаемое в соответствии с частью 1.1 статьи 31 44-ФЗ </a:t>
                      </a:r>
                      <a:r>
                        <a:rPr lang="ru-RU" sz="1200" b="0" dirty="0">
                          <a:effectLst/>
                          <a:latin typeface="PT Astra Serif"/>
                          <a:ea typeface="Calibri"/>
                          <a:cs typeface="Times New Roman"/>
                        </a:rPr>
                        <a:t>(при наличии)</a:t>
                      </a:r>
                      <a:endParaRPr lang="ru-RU" sz="11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T Astra Serif"/>
                          <a:ea typeface="Calibri"/>
                          <a:cs typeface="Times New Roman"/>
                        </a:rPr>
                        <a:t>Рисунок 3</a:t>
                      </a: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510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1727224"/>
              </p:ext>
            </p:extLst>
          </p:nvPr>
        </p:nvGraphicFramePr>
        <p:xfrm>
          <a:off x="251520" y="798594"/>
          <a:ext cx="8640960" cy="357216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93756"/>
                <a:gridCol w="756074"/>
                <a:gridCol w="6048588"/>
                <a:gridCol w="842542"/>
              </a:tblGrid>
              <a:tr h="42380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effectLst/>
                          <a:latin typeface="PT Astra Serif"/>
                          <a:ea typeface="Calibri"/>
                          <a:cs typeface="Times New Roman"/>
                        </a:rPr>
                        <a:t>пп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PT Astra Serif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ru-RU" sz="1200" b="1" dirty="0" smtClean="0">
                          <a:effectLst/>
                          <a:latin typeface="PT Astra Serif"/>
                          <a:ea typeface="Calibri"/>
                          <a:cs typeface="Times New Roman"/>
                        </a:rPr>
                        <a:t>"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PT Astra Serif"/>
                          <a:ea typeface="Calibri"/>
                          <a:cs typeface="Times New Roman"/>
                        </a:rPr>
                        <a:t>б</a:t>
                      </a:r>
                      <a:r>
                        <a:rPr lang="ru-RU" sz="1200" b="1" dirty="0" smtClean="0">
                          <a:effectLst/>
                          <a:latin typeface="PT Astra Serif"/>
                          <a:ea typeface="Calibri"/>
                          <a:cs typeface="Times New Roman"/>
                        </a:rPr>
                        <a:t>"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PT Astra Serif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PT Astra Serif"/>
                          <a:ea typeface="Calibri"/>
                          <a:cs typeface="Times New Roman"/>
                        </a:rPr>
                        <a:t>п. 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PT Astra Serif"/>
                          <a:ea typeface="Calibri"/>
                          <a:cs typeface="Times New Roman"/>
                        </a:rPr>
                        <a:t>3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PT Astra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PT Astra Serif"/>
                          <a:ea typeface="Calibri"/>
                          <a:cs typeface="Times New Roman"/>
                        </a:rPr>
                        <a:t>п. 13  ч. 1 ст. 42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PT Astra Serif"/>
                          <a:ea typeface="Calibri"/>
                          <a:cs typeface="Times New Roman"/>
                        </a:rPr>
                        <a:t>Информация о предоставлении преимущества в соответствии со статьями 28 и 29 44-ФЗ</a:t>
                      </a:r>
                      <a:endParaRPr lang="ru-RU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PT Astra Serif"/>
                          <a:ea typeface="Calibri"/>
                          <a:cs typeface="Times New Roman"/>
                        </a:rPr>
                        <a:t>Рисунок 4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2380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effectLst/>
                          <a:latin typeface="PT Astra Serif"/>
                          <a:ea typeface="Calibri"/>
                          <a:cs typeface="Times New Roman"/>
                        </a:rPr>
                        <a:t>пп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PT Astra Serif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ru-RU" sz="1200" b="1" dirty="0" smtClean="0">
                          <a:effectLst/>
                          <a:latin typeface="PT Astra Serif"/>
                          <a:ea typeface="Calibri"/>
                          <a:cs typeface="Times New Roman"/>
                        </a:rPr>
                        <a:t>"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PT Astra Serif"/>
                          <a:ea typeface="Calibri"/>
                          <a:cs typeface="Times New Roman"/>
                        </a:rPr>
                        <a:t>б</a:t>
                      </a:r>
                      <a:r>
                        <a:rPr lang="ru-RU" sz="1200" b="1" dirty="0" smtClean="0">
                          <a:effectLst/>
                          <a:latin typeface="PT Astra Serif"/>
                          <a:ea typeface="Calibri"/>
                          <a:cs typeface="Times New Roman"/>
                        </a:rPr>
                        <a:t>"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PT Astra Serif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PT Astra Serif"/>
                          <a:ea typeface="Calibri"/>
                          <a:cs typeface="Times New Roman"/>
                        </a:rPr>
                        <a:t>п. 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PT Astra Serif"/>
                          <a:ea typeface="Calibri"/>
                          <a:cs typeface="Times New Roman"/>
                        </a:rPr>
                        <a:t>3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PT Astra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PT Astra Serif"/>
                          <a:ea typeface="Calibri"/>
                          <a:cs typeface="Times New Roman"/>
                        </a:rPr>
                        <a:t>п. 2  ч. 1 ст. 42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PT Astra Serif"/>
                          <a:ea typeface="Calibri"/>
                          <a:cs typeface="Times New Roman"/>
                        </a:rPr>
                        <a:t>Идентификационный код закупки</a:t>
                      </a:r>
                      <a:endParaRPr lang="ru-RU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PT Astra Serif"/>
                          <a:ea typeface="Calibri"/>
                          <a:cs typeface="Times New Roman"/>
                        </a:rPr>
                        <a:t>Рисунок 4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2380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effectLst/>
                          <a:latin typeface="PT Astra Serif"/>
                          <a:ea typeface="Calibri"/>
                          <a:cs typeface="Times New Roman"/>
                        </a:rPr>
                        <a:t>пп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PT Astra Serif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ru-RU" sz="1200" b="1" dirty="0" smtClean="0">
                          <a:effectLst/>
                          <a:latin typeface="PT Astra Serif"/>
                          <a:ea typeface="Calibri"/>
                          <a:cs typeface="Times New Roman"/>
                        </a:rPr>
                        <a:t>"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PT Astra Serif"/>
                          <a:ea typeface="Calibri"/>
                          <a:cs typeface="Times New Roman"/>
                        </a:rPr>
                        <a:t>б</a:t>
                      </a:r>
                      <a:r>
                        <a:rPr lang="ru-RU" sz="1200" b="1" dirty="0" smtClean="0">
                          <a:effectLst/>
                          <a:latin typeface="PT Astra Serif"/>
                          <a:ea typeface="Calibri"/>
                          <a:cs typeface="Times New Roman"/>
                        </a:rPr>
                        <a:t>"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PT Astra Serif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PT Astra Serif"/>
                          <a:ea typeface="Calibri"/>
                          <a:cs typeface="Times New Roman"/>
                        </a:rPr>
                        <a:t>п.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PT Astra Serif"/>
                          <a:ea typeface="Calibri"/>
                          <a:cs typeface="Times New Roman"/>
                        </a:rPr>
                        <a:t>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PT Astra Serif"/>
                          <a:ea typeface="Calibri"/>
                          <a:cs typeface="Times New Roman"/>
                        </a:rPr>
                        <a:t>п. 18  ч. 1 ст. 42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PT Astra Serif"/>
                          <a:ea typeface="Calibri"/>
                          <a:cs typeface="Times New Roman"/>
                        </a:rPr>
                        <a:t>Информация о банковском сопровождении контракта в соответствии со статьей 35 44-ФЗ</a:t>
                      </a:r>
                      <a:r>
                        <a:rPr lang="ru-RU" sz="1200" dirty="0">
                          <a:effectLst/>
                          <a:latin typeface="PT Astra Serif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200" b="1" dirty="0">
                          <a:effectLst/>
                          <a:latin typeface="PT Astra Serif"/>
                          <a:ea typeface="Calibri"/>
                          <a:cs typeface="Times New Roman"/>
                        </a:rPr>
                        <a:t>о казначейском сопровождении </a:t>
                      </a:r>
                      <a:r>
                        <a:rPr lang="ru-RU" sz="1200" dirty="0">
                          <a:effectLst/>
                          <a:latin typeface="PT Astra Serif"/>
                          <a:ea typeface="Calibri"/>
                          <a:cs typeface="Times New Roman"/>
                        </a:rPr>
                        <a:t>(если в соответствии с законодательством Российской Федерации расчеты по контракту или расчеты по контракту в части выплаты аванса подлежат казначейскому сопровождению)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PT Astra Serif"/>
                          <a:ea typeface="Calibri"/>
                          <a:cs typeface="Times New Roman"/>
                        </a:rPr>
                        <a:t>Рисунок 4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0216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effectLst/>
                          <a:latin typeface="PT Astra Serif"/>
                          <a:ea typeface="Calibri"/>
                          <a:cs typeface="Times New Roman"/>
                        </a:rPr>
                        <a:t>пп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PT Astra Serif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ru-RU" sz="1200" b="1" dirty="0" smtClean="0">
                          <a:effectLst/>
                          <a:latin typeface="PT Astra Serif"/>
                          <a:ea typeface="Calibri"/>
                          <a:cs typeface="Times New Roman"/>
                        </a:rPr>
                        <a:t>"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PT Astra Serif"/>
                          <a:ea typeface="Calibri"/>
                          <a:cs typeface="Times New Roman"/>
                        </a:rPr>
                        <a:t>б</a:t>
                      </a:r>
                      <a:r>
                        <a:rPr lang="ru-RU" sz="1200" b="1" dirty="0" smtClean="0">
                          <a:effectLst/>
                          <a:latin typeface="PT Astra Serif"/>
                          <a:ea typeface="Calibri"/>
                          <a:cs typeface="Times New Roman"/>
                        </a:rPr>
                        <a:t>"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PT Astra Serif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PT Astra Serif"/>
                          <a:ea typeface="Calibri"/>
                          <a:cs typeface="Times New Roman"/>
                        </a:rPr>
                        <a:t>п. 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PT Astra Serif"/>
                          <a:ea typeface="Calibri"/>
                          <a:cs typeface="Times New Roman"/>
                        </a:rPr>
                        <a:t>3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PT Astra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PT Astra Serif"/>
                          <a:ea typeface="Calibri"/>
                          <a:cs typeface="Times New Roman"/>
                        </a:rPr>
                        <a:t>п. 10  ч. 1 ст. 42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PT Astra Serif"/>
                          <a:ea typeface="Calibri"/>
                          <a:cs typeface="Times New Roman"/>
                        </a:rPr>
                        <a:t>Размер аванса </a:t>
                      </a:r>
                      <a:r>
                        <a:rPr lang="ru-RU" sz="1200" dirty="0">
                          <a:effectLst/>
                          <a:latin typeface="PT Astra Serif"/>
                          <a:ea typeface="Calibri"/>
                          <a:cs typeface="Times New Roman"/>
                        </a:rPr>
                        <a:t>(если предусмотрена выплата аванса)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PT Astra Serif"/>
                          <a:ea typeface="Calibri"/>
                          <a:cs typeface="Times New Roman"/>
                        </a:rPr>
                        <a:t>Рисунок 4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6249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effectLst/>
                          <a:latin typeface="PT Astra Serif"/>
                          <a:ea typeface="Calibri"/>
                          <a:cs typeface="Times New Roman"/>
                        </a:rPr>
                        <a:t>пп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PT Astra Serif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ru-RU" sz="1200" b="1" dirty="0" smtClean="0">
                          <a:effectLst/>
                          <a:latin typeface="PT Astra Serif"/>
                          <a:ea typeface="Calibri"/>
                          <a:cs typeface="Times New Roman"/>
                        </a:rPr>
                        <a:t>"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PT Astra Serif"/>
                          <a:ea typeface="Calibri"/>
                          <a:cs typeface="Times New Roman"/>
                        </a:rPr>
                        <a:t>в</a:t>
                      </a:r>
                      <a:r>
                        <a:rPr lang="ru-RU" sz="1200" b="1" dirty="0" smtClean="0">
                          <a:effectLst/>
                          <a:latin typeface="PT Astra Serif"/>
                          <a:ea typeface="Calibri"/>
                          <a:cs typeface="Times New Roman"/>
                        </a:rPr>
                        <a:t>"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PT Astra Serif"/>
                          <a:ea typeface="Calibri"/>
                          <a:cs typeface="Times New Roman"/>
                        </a:rPr>
                        <a:t> п. 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PT Astra Serif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Срок поставки товара</a:t>
                      </a:r>
                      <a:endParaRPr lang="ru-RU" sz="1200" kern="1200" dirty="0" smtClean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+mn-cs"/>
                      </a:endParaRPr>
                    </a:p>
                    <a:p>
                      <a:pPr algn="just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Предусмотренный настоящим подпунктом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 срок поставки товара исчисляется календарными днями и указывается в извещении об осуществлении закупки в календарных днях.</a:t>
                      </a:r>
                      <a:endParaRPr lang="ru-RU" sz="1200" kern="1200" dirty="0" smtClean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/>
                        </a:rPr>
                        <a:t>Рисунок 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30024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400" b="1" kern="1200" dirty="0" smtClean="0">
                        <a:solidFill>
                          <a:schemeClr val="tx1"/>
                        </a:solidFill>
                        <a:effectLst/>
                        <a:latin typeface="PT Astra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just"/>
                      <a:endParaRPr lang="ru-RU" sz="1200" kern="1200" dirty="0" smtClean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kern="1200" dirty="0" smtClean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80433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effectLst/>
                          <a:latin typeface="PT Astra Serif"/>
                          <a:ea typeface="Calibri"/>
                          <a:cs typeface="Times New Roman"/>
                        </a:rPr>
                        <a:t>пп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PT Astra Serif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ru-RU" sz="1200" b="1" dirty="0" smtClean="0">
                          <a:effectLst/>
                          <a:latin typeface="PT Astra Serif"/>
                          <a:ea typeface="Calibri"/>
                          <a:cs typeface="Times New Roman"/>
                        </a:rPr>
                        <a:t>"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PT Astra Serif"/>
                          <a:ea typeface="Calibri"/>
                          <a:cs typeface="Times New Roman"/>
                        </a:rPr>
                        <a:t>б</a:t>
                      </a:r>
                      <a:r>
                        <a:rPr lang="ru-RU" sz="1200" b="1" dirty="0" smtClean="0">
                          <a:effectLst/>
                          <a:latin typeface="PT Astra Serif"/>
                          <a:ea typeface="Calibri"/>
                          <a:cs typeface="Times New Roman"/>
                        </a:rPr>
                        <a:t>"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PT Astra Serif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PT Astra Serif"/>
                          <a:ea typeface="Calibri"/>
                          <a:cs typeface="Times New Roman"/>
                        </a:rPr>
                        <a:t>п.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PT Astra Serif"/>
                          <a:ea typeface="Calibri"/>
                          <a:cs typeface="Times New Roman"/>
                        </a:rPr>
                        <a:t>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PT Astra Serif"/>
                          <a:ea typeface="Calibri"/>
                          <a:cs typeface="Times New Roman"/>
                        </a:rPr>
                        <a:t>п. 17  ч. 1 ст. 42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PT Astra Serif"/>
                          <a:ea typeface="Calibri"/>
                          <a:cs typeface="Times New Roman"/>
                        </a:rPr>
                        <a:t>Размер обеспечения исполнения контракта</a:t>
                      </a:r>
                      <a:r>
                        <a:rPr lang="ru-RU" sz="1200" dirty="0">
                          <a:effectLst/>
                          <a:latin typeface="PT Astra Serif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200" b="1" dirty="0">
                          <a:effectLst/>
                          <a:latin typeface="PT Astra Serif"/>
                          <a:ea typeface="Calibri"/>
                          <a:cs typeface="Times New Roman"/>
                        </a:rPr>
                        <a:t>гарантийных обязательств, порядок предоставления такого обеспечения, требования к такому </a:t>
                      </a:r>
                      <a:r>
                        <a:rPr lang="ru-RU" sz="1200" b="1" dirty="0" smtClean="0">
                          <a:effectLst/>
                          <a:latin typeface="PT Astra Serif"/>
                          <a:ea typeface="Calibri"/>
                          <a:cs typeface="Times New Roman"/>
                        </a:rPr>
                        <a:t>обеспечению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PT Astra Serif"/>
                          <a:ea typeface="Calibri"/>
                          <a:cs typeface="Times New Roman"/>
                        </a:rPr>
                        <a:t>Рисунок 5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792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5394945"/>
              </p:ext>
            </p:extLst>
          </p:nvPr>
        </p:nvGraphicFramePr>
        <p:xfrm>
          <a:off x="251520" y="763920"/>
          <a:ext cx="8640960" cy="39669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93756"/>
                <a:gridCol w="878452"/>
                <a:gridCol w="5926210"/>
                <a:gridCol w="842542"/>
              </a:tblGrid>
              <a:tr h="5768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PT Astra Serif"/>
                          <a:ea typeface="Calibri"/>
                          <a:cs typeface="Times New Roman"/>
                        </a:rPr>
                        <a:t>пп</a:t>
                      </a:r>
                      <a:r>
                        <a:rPr lang="ru-RU" sz="1200" dirty="0">
                          <a:effectLst/>
                          <a:latin typeface="PT Astra Serif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ru-RU" sz="1200" b="1" dirty="0" smtClean="0">
                          <a:effectLst/>
                          <a:latin typeface="PT Astra Serif"/>
                          <a:ea typeface="Calibri"/>
                          <a:cs typeface="Times New Roman"/>
                        </a:rPr>
                        <a:t>"г"</a:t>
                      </a:r>
                      <a:r>
                        <a:rPr lang="ru-RU" sz="1200" dirty="0" smtClean="0">
                          <a:effectLst/>
                          <a:latin typeface="PT Astra Serif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PT Astra Serif"/>
                          <a:ea typeface="Calibri"/>
                          <a:cs typeface="Times New Roman"/>
                        </a:rPr>
                        <a:t>п. </a:t>
                      </a:r>
                      <a:r>
                        <a:rPr lang="ru-RU" sz="1200" b="1" dirty="0" smtClean="0">
                          <a:effectLst/>
                          <a:latin typeface="PT Astra Serif"/>
                          <a:ea typeface="Calibri"/>
                          <a:cs typeface="Times New Roman"/>
                        </a:rPr>
                        <a:t>3</a:t>
                      </a:r>
                      <a:endParaRPr lang="ru-RU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PT Astra Serif"/>
                          <a:ea typeface="Calibri"/>
                          <a:cs typeface="Times New Roman"/>
                        </a:rPr>
                        <a:t>Информация о возможности одностороннего отказа от исполнения контракта в соответствии с положениями частей 8 - 23 и 25 статьи 95 44-ФЗ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PT Astra Serif"/>
                          <a:ea typeface="Calibri"/>
                          <a:cs typeface="Times New Roman"/>
                        </a:rPr>
                        <a:t>Рисунок 6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16024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5514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effectLst/>
                          <a:latin typeface="PT Astra Serif"/>
                          <a:ea typeface="Calibri"/>
                          <a:cs typeface="Times New Roman"/>
                        </a:rPr>
                        <a:t>пп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PT Astra Serif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ru-RU" sz="1200" b="1" dirty="0" smtClean="0">
                          <a:effectLst/>
                          <a:latin typeface="PT Astra Serif"/>
                          <a:ea typeface="Calibri"/>
                          <a:cs typeface="Times New Roman"/>
                        </a:rPr>
                        <a:t>"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PT Astra Serif"/>
                          <a:ea typeface="Calibri"/>
                          <a:cs typeface="Times New Roman"/>
                        </a:rPr>
                        <a:t>в</a:t>
                      </a:r>
                      <a:r>
                        <a:rPr lang="ru-RU" sz="1200" b="1" dirty="0" smtClean="0">
                          <a:effectLst/>
                          <a:latin typeface="PT Astra Serif"/>
                          <a:ea typeface="Calibri"/>
                          <a:cs typeface="Times New Roman"/>
                        </a:rPr>
                        <a:t>"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PT Astra Serif"/>
                          <a:ea typeface="Calibri"/>
                          <a:cs typeface="Times New Roman"/>
                        </a:rPr>
                        <a:t> п. 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PT Astra Serif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/>
                      <a:endParaRPr lang="ru-RU" sz="400" b="1" kern="1200" dirty="0" smtClean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+mn-cs"/>
                      </a:endParaRPr>
                    </a:p>
                    <a:p>
                      <a:pPr algn="just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Наименование товара и его характеристики с использованием КТРУ</a:t>
                      </a:r>
                      <a:endParaRPr lang="ru-RU" sz="1200" kern="1200" dirty="0" smtClean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+mn-cs"/>
                      </a:endParaRPr>
                    </a:p>
                    <a:p>
                      <a:pPr algn="just"/>
                      <a:endParaRPr lang="ru-RU" sz="1200" kern="1200" dirty="0" smtClean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400" kern="1200" dirty="0" smtClean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/>
                        </a:rPr>
                        <a:t>Рисунок 7, 7.1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effectLst/>
                          <a:latin typeface="PT Astra Serif"/>
                          <a:ea typeface="Calibri"/>
                          <a:cs typeface="Times New Roman"/>
                        </a:rPr>
                        <a:t>пп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PT Astra Serif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ru-RU" sz="1200" b="1" dirty="0" smtClean="0">
                          <a:effectLst/>
                          <a:latin typeface="PT Astra Serif"/>
                          <a:ea typeface="Calibri"/>
                          <a:cs typeface="Times New Roman"/>
                        </a:rPr>
                        <a:t>"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PT Astra Serif"/>
                          <a:ea typeface="Calibri"/>
                          <a:cs typeface="Times New Roman"/>
                        </a:rPr>
                        <a:t>в</a:t>
                      </a:r>
                      <a:r>
                        <a:rPr lang="ru-RU" sz="1200" b="1" dirty="0" smtClean="0">
                          <a:effectLst/>
                          <a:latin typeface="PT Astra Serif"/>
                          <a:ea typeface="Calibri"/>
                          <a:cs typeface="Times New Roman"/>
                        </a:rPr>
                        <a:t>"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PT Astra Serif"/>
                          <a:ea typeface="Calibri"/>
                          <a:cs typeface="Times New Roman"/>
                        </a:rPr>
                        <a:t> п. 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PT Astra Serif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/>
                      <a:endParaRPr lang="ru-RU" sz="400" b="1" kern="1200" dirty="0" smtClean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+mn-cs"/>
                      </a:endParaRPr>
                    </a:p>
                    <a:p>
                      <a:pPr algn="just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Единица измерения товара по классификатору </a:t>
                      </a:r>
                      <a:r>
                        <a:rPr lang="ru-RU" sz="1200" b="1" i="1" kern="12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ОКЕИ</a:t>
                      </a:r>
                      <a:endParaRPr lang="ru-RU" sz="1200" kern="1200" dirty="0" smtClean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400" kern="1200" dirty="0" smtClean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/>
                        </a:rPr>
                        <a:t>Рисунок 7.1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98255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00" b="1" kern="1200" dirty="0" smtClean="0">
                        <a:solidFill>
                          <a:schemeClr val="tx1"/>
                        </a:solidFill>
                        <a:effectLst/>
                        <a:latin typeface="PT Astra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/>
                      <a:endParaRPr lang="ru-RU" sz="1200" kern="1200" dirty="0" smtClean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kern="1200" dirty="0" smtClean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effectLst/>
                          <a:latin typeface="PT Astra Serif"/>
                          <a:ea typeface="Calibri"/>
                          <a:cs typeface="Times New Roman"/>
                        </a:rPr>
                        <a:t>пп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PT Astra Serif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ru-RU" sz="1200" b="1" dirty="0" smtClean="0">
                          <a:effectLst/>
                          <a:latin typeface="PT Astra Serif"/>
                          <a:ea typeface="Calibri"/>
                          <a:cs typeface="Times New Roman"/>
                        </a:rPr>
                        <a:t>"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PT Astra Serif"/>
                          <a:ea typeface="Calibri"/>
                          <a:cs typeface="Times New Roman"/>
                        </a:rPr>
                        <a:t>б</a:t>
                      </a:r>
                      <a:r>
                        <a:rPr lang="ru-RU" sz="1200" b="1" dirty="0" smtClean="0">
                          <a:effectLst/>
                          <a:latin typeface="PT Astra Serif"/>
                          <a:ea typeface="Calibri"/>
                          <a:cs typeface="Times New Roman"/>
                        </a:rPr>
                        <a:t>"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PT Astra Serif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PT Astra Serif"/>
                          <a:ea typeface="Calibri"/>
                          <a:cs typeface="Times New Roman"/>
                        </a:rPr>
                        <a:t>п. 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PT Astra Serif"/>
                          <a:ea typeface="Calibri"/>
                          <a:cs typeface="Times New Roman"/>
                        </a:rPr>
                        <a:t>3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PT Astra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PT Astra Serif"/>
                          <a:ea typeface="Calibri"/>
                          <a:cs typeface="Times New Roman"/>
                        </a:rPr>
                        <a:t>п. 9  ч. 1 ст. 42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PT Astra Serif"/>
                          <a:ea typeface="Calibri"/>
                          <a:cs typeface="Times New Roman"/>
                        </a:rPr>
                        <a:t>Источник финансирования</a:t>
                      </a:r>
                      <a:endParaRPr lang="ru-RU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PT Astra Serif"/>
                          <a:ea typeface="Calibri"/>
                          <a:cs typeface="Times New Roman"/>
                        </a:rPr>
                        <a:t>Рисунок </a:t>
                      </a:r>
                      <a:r>
                        <a:rPr lang="ru-RU" sz="1200" dirty="0" smtClean="0">
                          <a:effectLst/>
                          <a:latin typeface="PT Astra Serif"/>
                          <a:ea typeface="Calibri"/>
                          <a:cs typeface="Times New Roman"/>
                        </a:rPr>
                        <a:t>8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effectLst/>
                          <a:latin typeface="PT Astra Serif"/>
                          <a:ea typeface="Calibri"/>
                          <a:cs typeface="Times New Roman"/>
                        </a:rPr>
                        <a:t>пп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PT Astra Serif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ru-RU" sz="1200" b="1" dirty="0" smtClean="0">
                          <a:effectLst/>
                          <a:latin typeface="PT Astra Serif"/>
                          <a:ea typeface="Calibri"/>
                          <a:cs typeface="Times New Roman"/>
                        </a:rPr>
                        <a:t>"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PT Astra Serif"/>
                          <a:ea typeface="Calibri"/>
                          <a:cs typeface="Times New Roman"/>
                        </a:rPr>
                        <a:t>в</a:t>
                      </a:r>
                      <a:r>
                        <a:rPr lang="ru-RU" sz="1200" b="1" dirty="0" smtClean="0">
                          <a:effectLst/>
                          <a:latin typeface="PT Astra Serif"/>
                          <a:ea typeface="Calibri"/>
                          <a:cs typeface="Times New Roman"/>
                        </a:rPr>
                        <a:t>"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PT Astra Serif"/>
                          <a:ea typeface="Calibri"/>
                          <a:cs typeface="Times New Roman"/>
                        </a:rPr>
                        <a:t> п. 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PT Astra Serif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/>
                      <a:endParaRPr lang="ru-RU" sz="400" b="1" kern="1200" dirty="0" smtClean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+mn-cs"/>
                      </a:endParaRPr>
                    </a:p>
                    <a:p>
                      <a:pPr algn="just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Место поставки товара по классификатору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 </a:t>
                      </a:r>
                      <a:r>
                        <a:rPr lang="ru-RU" sz="1200" b="1" i="1" kern="12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ОКТМО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 </a:t>
                      </a:r>
                      <a:endParaRPr lang="ru-RU" sz="11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400" kern="1200" dirty="0" smtClean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/>
                        </a:rPr>
                        <a:t>Рисунок 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effectLst/>
                          <a:latin typeface="PT Astra Serif"/>
                          <a:ea typeface="Calibri"/>
                          <a:cs typeface="Times New Roman"/>
                        </a:rPr>
                        <a:t>пп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PT Astra Serif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ru-RU" sz="1200" b="1" dirty="0" smtClean="0">
                          <a:effectLst/>
                          <a:latin typeface="PT Astra Serif"/>
                          <a:ea typeface="Calibri"/>
                          <a:cs typeface="Times New Roman"/>
                        </a:rPr>
                        <a:t>"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PT Astra Serif"/>
                          <a:ea typeface="Calibri"/>
                          <a:cs typeface="Times New Roman"/>
                        </a:rPr>
                        <a:t>в</a:t>
                      </a:r>
                      <a:r>
                        <a:rPr lang="ru-RU" sz="1200" b="1" dirty="0" smtClean="0">
                          <a:effectLst/>
                          <a:latin typeface="PT Astra Serif"/>
                          <a:ea typeface="Calibri"/>
                          <a:cs typeface="Times New Roman"/>
                        </a:rPr>
                        <a:t>"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PT Astra Serif"/>
                          <a:ea typeface="Calibri"/>
                          <a:cs typeface="Times New Roman"/>
                        </a:rPr>
                        <a:t> п. 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PT Astra Serif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/>
                      <a:endParaRPr lang="ru-RU" sz="400" b="1" kern="1200" dirty="0" smtClean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+mn-cs"/>
                      </a:endParaRPr>
                    </a:p>
                    <a:p>
                      <a:pPr algn="just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Начальная цена единицы товара с учетом стоимости доставки, налогов, сборов и иных обязательных платежей</a:t>
                      </a:r>
                      <a:endParaRPr lang="ru-RU" sz="1200" kern="1200" dirty="0" smtClean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400" kern="1200" dirty="0" smtClean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/>
                        </a:rPr>
                        <a:t>Рисунок 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effectLst/>
                          <a:latin typeface="PT Astra Serif"/>
                          <a:ea typeface="Calibri"/>
                          <a:cs typeface="Times New Roman"/>
                        </a:rPr>
                        <a:t>пп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PT Astra Serif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ru-RU" sz="1200" b="1" dirty="0" smtClean="0">
                          <a:effectLst/>
                          <a:latin typeface="PT Astra Serif"/>
                          <a:ea typeface="Calibri"/>
                          <a:cs typeface="Times New Roman"/>
                        </a:rPr>
                        <a:t>"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PT Astra Serif"/>
                          <a:ea typeface="Calibri"/>
                          <a:cs typeface="Times New Roman"/>
                        </a:rPr>
                        <a:t>в</a:t>
                      </a:r>
                      <a:r>
                        <a:rPr lang="ru-RU" sz="1200" b="1" dirty="0" smtClean="0">
                          <a:effectLst/>
                          <a:latin typeface="PT Astra Serif"/>
                          <a:ea typeface="Calibri"/>
                          <a:cs typeface="Times New Roman"/>
                        </a:rPr>
                        <a:t>"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PT Astra Serif"/>
                          <a:ea typeface="Calibri"/>
                          <a:cs typeface="Times New Roman"/>
                        </a:rPr>
                        <a:t> п. 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PT Astra Serif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/>
                      <a:endParaRPr lang="ru-RU" sz="400" b="1" kern="1200" dirty="0" smtClean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+mn-cs"/>
                      </a:endParaRPr>
                    </a:p>
                    <a:p>
                      <a:pPr algn="just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Количество закупаемого товара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400" kern="1200" dirty="0" smtClean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/>
                        </a:rPr>
                        <a:t>Рисунок 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15632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00" b="1" kern="1200" dirty="0" smtClean="0">
                        <a:solidFill>
                          <a:schemeClr val="tx1"/>
                        </a:solidFill>
                        <a:effectLst/>
                        <a:latin typeface="PT Astra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/>
                      <a:endParaRPr lang="ru-RU" sz="1200" b="1" kern="1200" dirty="0" smtClean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kern="1200" dirty="0" smtClean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PT Astra Serif"/>
                          <a:ea typeface="Calibri"/>
                          <a:cs typeface="Times New Roman"/>
                        </a:rPr>
                        <a:t>п.</a:t>
                      </a:r>
                      <a:r>
                        <a:rPr lang="ru-RU" sz="1200" b="1" dirty="0">
                          <a:effectLst/>
                          <a:latin typeface="PT Astra Serif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1" dirty="0" smtClean="0">
                          <a:effectLst/>
                          <a:latin typeface="PT Astra Serif"/>
                          <a:ea typeface="Calibri"/>
                          <a:cs typeface="Times New Roman"/>
                        </a:rPr>
                        <a:t>4</a:t>
                      </a:r>
                      <a:endParaRPr lang="ru-RU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PT Astra Serif"/>
                          <a:ea typeface="Calibri"/>
                          <a:cs typeface="Times New Roman"/>
                        </a:rPr>
                        <a:t>Проект контракта</a:t>
                      </a:r>
                      <a:r>
                        <a:rPr lang="ru-RU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+ </a:t>
                      </a:r>
                      <a:r>
                        <a:rPr lang="ru-RU" sz="1200" b="1" dirty="0">
                          <a:effectLst/>
                          <a:latin typeface="PT Astra Serif"/>
                          <a:ea typeface="Calibri"/>
                          <a:cs typeface="Times New Roman"/>
                        </a:rPr>
                        <a:t>Обоснование цены контракта у единственного поставщика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/>
                        </a:rPr>
                        <a:t>Рисунок 9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kern="1200" dirty="0" smtClean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051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</TotalTime>
  <Words>1530</Words>
  <Application>Microsoft Office PowerPoint</Application>
  <PresentationFormat>Экран (4:3)</PresentationFormat>
  <Paragraphs>197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Первый шаг заказчика при проведении «закупки с полки»</vt:lpstr>
      <vt:lpstr>Основные правила</vt:lpstr>
      <vt:lpstr>Алгоритм проведения</vt:lpstr>
      <vt:lpstr>Презентация PowerPoint</vt:lpstr>
      <vt:lpstr>Презентация PowerPoint</vt:lpstr>
      <vt:lpstr>Презентация PowerPoint</vt:lpstr>
      <vt:lpstr>Обязательные требования к содержанию извещения (п. 3, 4 ч. 12 ст. 93)</vt:lpstr>
      <vt:lpstr>Презентация PowerPoint</vt:lpstr>
      <vt:lpstr>Презентация PowerPoint</vt:lpstr>
      <vt:lpstr>Заполнение полей в ЭД «Решение о закупке у единственного источника» в РИС «АЦК-Госзаказ»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РАБОТА В ЛИЧНОМ КАБИНЕТЕ ЕИС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Первый шаг заказчика при проведении «закупки с полки»</dc:title>
  <dc:creator>Белова Ирина Валерьевна</dc:creator>
  <cp:lastModifiedBy>Белова Ирина Валерьевна</cp:lastModifiedBy>
  <cp:revision>63</cp:revision>
  <cp:lastPrinted>2023-08-29T13:25:23Z</cp:lastPrinted>
  <dcterms:created xsi:type="dcterms:W3CDTF">2023-08-28T09:38:33Z</dcterms:created>
  <dcterms:modified xsi:type="dcterms:W3CDTF">2023-09-04T10:19:12Z</dcterms:modified>
</cp:coreProperties>
</file>