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4442" r:id="rId5"/>
    <p:sldId id="4390" r:id="rId6"/>
    <p:sldId id="4391" r:id="rId7"/>
    <p:sldId id="4395" r:id="rId8"/>
    <p:sldId id="4441" r:id="rId9"/>
    <p:sldId id="4392" r:id="rId10"/>
    <p:sldId id="4393" r:id="rId11"/>
    <p:sldId id="4394" r:id="rId12"/>
    <p:sldId id="4399" r:id="rId13"/>
    <p:sldId id="3613" r:id="rId14"/>
    <p:sldId id="4400" r:id="rId15"/>
    <p:sldId id="4401" r:id="rId16"/>
    <p:sldId id="4402" r:id="rId17"/>
    <p:sldId id="4403" r:id="rId18"/>
    <p:sldId id="4405" r:id="rId19"/>
    <p:sldId id="4404" r:id="rId20"/>
    <p:sldId id="4406" r:id="rId21"/>
    <p:sldId id="4445" r:id="rId22"/>
    <p:sldId id="4448" r:id="rId23"/>
    <p:sldId id="4407" r:id="rId24"/>
    <p:sldId id="4449" r:id="rId25"/>
    <p:sldId id="4408" r:id="rId26"/>
    <p:sldId id="4409" r:id="rId27"/>
    <p:sldId id="4450" r:id="rId28"/>
    <p:sldId id="4417" r:id="rId29"/>
    <p:sldId id="4418" r:id="rId30"/>
    <p:sldId id="4419" r:id="rId31"/>
    <p:sldId id="4420" r:id="rId32"/>
    <p:sldId id="4421" r:id="rId33"/>
    <p:sldId id="4422" r:id="rId34"/>
    <p:sldId id="4423" r:id="rId35"/>
    <p:sldId id="4424" r:id="rId36"/>
    <p:sldId id="557" r:id="rId3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ецкий Антон" initials="ГА" lastIdx="1" clrIdx="0">
    <p:extLst>
      <p:ext uri="{19B8F6BF-5375-455C-9EA6-DF929625EA0E}">
        <p15:presenceInfo xmlns:p15="http://schemas.microsoft.com/office/powerpoint/2012/main" userId="S::a.gretskiy@tektorg.ru::39e900af-171a-4f29-a20b-1be377717d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79D"/>
    <a:srgbClr val="E0EFF5"/>
    <a:srgbClr val="0085A4"/>
    <a:srgbClr val="29EEF7"/>
    <a:srgbClr val="0981C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6" autoAdjust="0"/>
    <p:restoredTop sz="94245" autoAdjust="0"/>
  </p:normalViewPr>
  <p:slideViewPr>
    <p:cSldViewPr snapToGrid="0">
      <p:cViewPr varScale="1">
        <p:scale>
          <a:sx n="106" d="100"/>
          <a:sy n="106" d="100"/>
        </p:scale>
        <p:origin x="438" y="102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C3532-9C19-44F1-82AD-C13568992F35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13D51-448E-4F62-BD65-B266008F3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85847-B507-4813-8F39-234D10CE95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7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13D51-448E-4F62-BD65-B266008F35D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13D51-448E-4F62-BD65-B266008F35D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65732-572F-4E6F-8F84-2211C912E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423CA9A-17DB-4B7E-B9DC-EBF1E25EE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BE07E9-BCB7-491A-8ECA-76A7A80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DD9075-5501-40AA-8D04-994ABEC0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2A99D2-2022-45A0-BFD4-48D72928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4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37187-9627-4BCF-BA19-8450576D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2562E7-F14E-4091-B533-D37D1EA00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804CD9-43F4-4546-99D2-C88C8D66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AAE7F3-384C-4C70-A9BC-8F2F3ABD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469FC7-C45D-417D-BC1E-772301E2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4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0F8FB20-04C1-444B-91A7-2301BB951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DE3E46-7F7E-4F0D-8499-EF3F5F750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ECB231-FB44-4DD4-BF47-D1A4181A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1102B6-4DE3-4316-B9CF-B98577F6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F863F7-C3DE-4A1F-A3BD-193BF859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3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BE405CA-9A1A-4684-A504-4C78A0A59989}"/>
              </a:ext>
            </a:extLst>
          </p:cNvPr>
          <p:cNvSpPr/>
          <p:nvPr userDrawn="1"/>
        </p:nvSpPr>
        <p:spPr>
          <a:xfrm>
            <a:off x="2" y="0"/>
            <a:ext cx="478351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59"/>
            <a:ext cx="481712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C54D96-3B10-466D-9284-E1F893ECA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54" y="358086"/>
            <a:ext cx="1863599" cy="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0BD18-843D-46FB-979C-23CF8F1D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50C2B8-1B6A-4731-900A-1B022B60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4935B3-A80B-4E59-A798-AE4471F8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0077FD-23AA-4F4C-BACF-0F996743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7C9961-B940-4263-B079-45A79074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F695F-ABDC-4A26-847E-BE4543E3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9A7C27-E44B-417E-B599-B92C1EBD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7E382A-6EF0-4C1C-B567-FB32F525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AFA75E-2809-4E1A-B5EA-DEEFDD93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F4028D-9E2B-42E0-8D9B-5053C0FF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6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5965FF-2C53-421C-8EEC-789BB1AE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D6DE2A-2D22-4FAC-8210-594B43387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6FF160-CA50-4490-BE39-E4FE6FC77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CCBE65-E632-4D4D-9811-966DC86D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1F8DF5-8CC7-4358-9F56-71424177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20D69F-169B-4F40-BB93-4AA75A20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3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6145D-CAD5-4CB8-BCCA-0E04CB27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0781D7-87FC-4EDD-95D8-55A2B9D9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C65D3E-1C9E-4F7A-891A-3D144F33E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83DA6EA-3B77-46EE-AB9A-06955CB36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34BACD-4DC2-422C-BE2E-28E81D228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7183970-B796-41B1-A5E1-F7E55E8A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BAD57CC-875B-4AA8-B79E-9BD2C030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5C2889D-2D9F-4BB9-93A2-00B8AEDF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1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33639D-1727-426F-A9A1-23C31870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89CB2E-8830-4014-B866-7E230CF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9BDE2A-B6CE-48E4-BCDF-D3235068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EB4DAF-1ADE-4F79-A84C-16497E04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8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1EC4932-3026-4332-AC35-BF2EC8A9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241B282-DFA7-400E-ABD2-1D7E193C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8A36E8-920F-4192-B2DA-DD0049AD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C91652-82F1-46B5-AA8E-3520B8D2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D2DA76-23A9-4993-943E-8F992D14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B5C191-A6C1-4ABE-A506-1C3451E9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DA204A-68F9-4F0B-A214-26A47D0F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CAFDC7-CC33-4EC1-A246-43C3B72B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A56436-0BA1-448C-BB13-BECCABE0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6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F3EB4-43E1-4F52-AC89-224C8FA6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A2F9AA-AEB6-47C3-B2EF-384849A05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0E4B5E-51D3-4382-8AA2-C1CCF085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1E238A-F3AD-41F2-81E1-7170256E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23A907-6755-4207-AF94-B6786040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6F36AF-5B4F-4CD6-A547-97BAC26B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2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548EE-5856-4381-BEC3-4B3E1F0B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6E638A-3D0D-4264-ABE1-923404F1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E3F77C-F387-45FE-870B-04A3F2F1D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F17A-C628-411B-9D72-A2D7A1B20479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3487B7-3D12-4A2C-8115-DF5EF8163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9C2875-F199-4EC9-AD71-94A218EB3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0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DAAB21-696D-7557-A7E1-DCDB0B87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770"/>
          <a:stretch/>
        </p:blipFill>
        <p:spPr>
          <a:xfrm>
            <a:off x="8965" y="0"/>
            <a:ext cx="12174070" cy="68356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E2C6E15-E0D9-FA97-6CB1-1591A6735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42" y="4764934"/>
            <a:ext cx="5681404" cy="2093067"/>
          </a:xfrm>
          <a:prstGeom prst="rect">
            <a:avLst/>
          </a:prstGeom>
        </p:spPr>
      </p:pic>
      <p:sp>
        <p:nvSpPr>
          <p:cNvPr id="14" name="Footer Text">
            <a:extLst>
              <a:ext uri="{FF2B5EF4-FFF2-40B4-BE49-F238E27FC236}">
                <a16:creationId xmlns:a16="http://schemas.microsoft.com/office/drawing/2014/main" xmlns="" id="{3893DE59-DC8F-4EC1-A029-E945ACACB855}"/>
              </a:ext>
            </a:extLst>
          </p:cNvPr>
          <p:cNvSpPr txBox="1"/>
          <p:nvPr/>
        </p:nvSpPr>
        <p:spPr>
          <a:xfrm>
            <a:off x="6217920" y="4026270"/>
            <a:ext cx="59651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«закупки с полки».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9FD3EA-9BFD-0EAE-C64E-DED2F0A50DED}"/>
              </a:ext>
            </a:extLst>
          </p:cNvPr>
          <p:cNvSpPr txBox="1"/>
          <p:nvPr/>
        </p:nvSpPr>
        <p:spPr>
          <a:xfrm>
            <a:off x="2050906" y="5899658"/>
            <a:ext cx="647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Грецкий Антон Олегович</a:t>
            </a:r>
          </a:p>
          <a:p>
            <a:r>
              <a:rPr lang="ru-RU" b="1" dirty="0">
                <a:solidFill>
                  <a:schemeClr val="bg1"/>
                </a:solidFill>
              </a:rPr>
              <a:t>Руководитель отдела по работе с ключевыми заказчиками АО «ТЭК-Торг» 8-916-723-73-63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6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B13852B-A6F5-5440-33F6-FB4F6F5327FB}"/>
              </a:ext>
            </a:extLst>
          </p:cNvPr>
          <p:cNvSpPr/>
          <p:nvPr/>
        </p:nvSpPr>
        <p:spPr>
          <a:xfrm>
            <a:off x="-16993" y="-5995"/>
            <a:ext cx="279918" cy="6858000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026E1D3-C03C-6043-8564-B2935A97E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58" y="172982"/>
            <a:ext cx="1300725" cy="3493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65BA884-57DF-EA43-9078-7BF866D74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3" b="99469" l="5139" r="95660">
                        <a14:foregroundMark x1="8715" y1="68991" x2="8715" y2="68991"/>
                        <a14:foregroundMark x1="5139" y1="71049" x2="5139" y2="71049"/>
                        <a14:foregroundMark x1="42847" y1="92696" x2="42847" y2="92696"/>
                        <a14:foregroundMark x1="44965" y1="99535" x2="44965" y2="99535"/>
                        <a14:foregroundMark x1="87153" y1="70518" x2="87153" y2="70518"/>
                        <a14:foregroundMark x1="88194" y1="41833" x2="88194" y2="41833"/>
                        <a14:foregroundMark x1="93125" y1="50730" x2="93125" y2="50730"/>
                        <a14:foregroundMark x1="81042" y1="7968" x2="81042" y2="7968"/>
                        <a14:foregroundMark x1="82292" y1="1859" x2="82292" y2="1859"/>
                        <a14:foregroundMark x1="38576" y1="33333" x2="38576" y2="33333"/>
                        <a14:foregroundMark x1="32014" y1="38845" x2="32014" y2="38845"/>
                        <a14:foregroundMark x1="8229" y1="33333" x2="8229" y2="33333"/>
                        <a14:foregroundMark x1="51632" y1="28486" x2="51632" y2="28486"/>
                        <a14:foregroundMark x1="51146" y1="25764" x2="51146" y2="25764"/>
                        <a14:foregroundMark x1="64306" y1="27756" x2="64306" y2="27756"/>
                        <a14:foregroundMark x1="66458" y1="24635" x2="66458" y2="24635"/>
                        <a14:foregroundMark x1="75451" y1="8367" x2="75451" y2="8367"/>
                        <a14:foregroundMark x1="66528" y1="31076" x2="66528" y2="31076"/>
                        <a14:foregroundMark x1="43333" y1="21514" x2="43333" y2="21514"/>
                        <a14:foregroundMark x1="88194" y1="34064" x2="88194" y2="34064"/>
                        <a14:foregroundMark x1="93611" y1="35923" x2="93611" y2="35923"/>
                        <a14:foregroundMark x1="94965" y1="74768" x2="94965" y2="74768"/>
                        <a14:foregroundMark x1="95660" y1="70717" x2="95660" y2="70717"/>
                        <a14:foregroundMark x1="94861" y1="78088" x2="94861" y2="78088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1" y="19454"/>
            <a:ext cx="11904583" cy="6267780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653460DE-39BB-84A6-75A1-51F9C958CF21}"/>
              </a:ext>
            </a:extLst>
          </p:cNvPr>
          <p:cNvSpPr/>
          <p:nvPr/>
        </p:nvSpPr>
        <p:spPr>
          <a:xfrm>
            <a:off x="843341" y="2612594"/>
            <a:ext cx="10742301" cy="953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Предложение действует 1 месяц, содержит перечень предлагаемых товаров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CF89062-B07E-5D94-C6F2-70A454C8469E}"/>
              </a:ext>
            </a:extLst>
          </p:cNvPr>
          <p:cNvSpPr/>
          <p:nvPr/>
        </p:nvSpPr>
        <p:spPr>
          <a:xfrm>
            <a:off x="843342" y="4572000"/>
            <a:ext cx="2357058" cy="1060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Поставщики формируют предложение на ЭТП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0F54-504A-8B7F-D14E-FBF5304ACB79}"/>
              </a:ext>
            </a:extLst>
          </p:cNvPr>
          <p:cNvSpPr txBox="1"/>
          <p:nvPr/>
        </p:nvSpPr>
        <p:spPr>
          <a:xfrm>
            <a:off x="843341" y="5657660"/>
            <a:ext cx="2357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Поставщик может продлить, изменить, отозвать предложение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73AEA397-392C-F99E-22AD-3D3A454D8F13}"/>
              </a:ext>
            </a:extLst>
          </p:cNvPr>
          <p:cNvSpPr/>
          <p:nvPr/>
        </p:nvSpPr>
        <p:spPr>
          <a:xfrm>
            <a:off x="3628164" y="4167765"/>
            <a:ext cx="2558024" cy="1734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dirty="0"/>
              <a:t>Заказчик публикует извещение в ЕИС (с проектом контракта, обоснованием НМЦК)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282E36-176C-F14C-2D63-302C3F198595}"/>
              </a:ext>
            </a:extLst>
          </p:cNvPr>
          <p:cNvSpPr txBox="1"/>
          <p:nvPr/>
        </p:nvSpPr>
        <p:spPr>
          <a:xfrm>
            <a:off x="3666121" y="5902179"/>
            <a:ext cx="254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Нельзя проводить совместно, изменить или отменить извещение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92EDF3FF-54A3-E807-02B4-313D1C98BA4D}"/>
              </a:ext>
            </a:extLst>
          </p:cNvPr>
          <p:cNvCxnSpPr>
            <a:cxnSpLocks/>
          </p:cNvCxnSpPr>
          <p:nvPr/>
        </p:nvCxnSpPr>
        <p:spPr>
          <a:xfrm>
            <a:off x="496111" y="3142092"/>
            <a:ext cx="3472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0BA9E0F7-DD8B-84F5-E177-AAD22FC4D7A6}"/>
              </a:ext>
            </a:extLst>
          </p:cNvPr>
          <p:cNvCxnSpPr>
            <a:cxnSpLocks/>
          </p:cNvCxnSpPr>
          <p:nvPr/>
        </p:nvCxnSpPr>
        <p:spPr>
          <a:xfrm>
            <a:off x="496111" y="3142092"/>
            <a:ext cx="0" cy="20513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1B4B2F0D-F53A-1ACB-F4FB-07E9A1794720}"/>
              </a:ext>
            </a:extLst>
          </p:cNvPr>
          <p:cNvCxnSpPr/>
          <p:nvPr/>
        </p:nvCxnSpPr>
        <p:spPr>
          <a:xfrm>
            <a:off x="496111" y="5193439"/>
            <a:ext cx="34723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F9B6517E-5573-1A70-9796-4998A7C3C02A}"/>
              </a:ext>
            </a:extLst>
          </p:cNvPr>
          <p:cNvSpPr/>
          <p:nvPr/>
        </p:nvSpPr>
        <p:spPr>
          <a:xfrm>
            <a:off x="6709694" y="3945865"/>
            <a:ext cx="1926856" cy="178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Заказчик рассматривает заявки и размещает протокол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67CE73FF-FCF8-72A0-A667-C03B20C0718E}"/>
              </a:ext>
            </a:extLst>
          </p:cNvPr>
          <p:cNvSpPr/>
          <p:nvPr/>
        </p:nvSpPr>
        <p:spPr>
          <a:xfrm>
            <a:off x="8958921" y="3937374"/>
            <a:ext cx="2116592" cy="1840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Заключение контракта даже если соответствует требованиям только 1 заявка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0A2844A-86C4-D9FF-2A31-D1AA9723E1DB}"/>
              </a:ext>
            </a:extLst>
          </p:cNvPr>
          <p:cNvSpPr txBox="1"/>
          <p:nvPr/>
        </p:nvSpPr>
        <p:spPr>
          <a:xfrm>
            <a:off x="6604297" y="5786097"/>
            <a:ext cx="2357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Комиссия не создается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D75433C-43DD-E89F-95BA-353F12E5C959}"/>
              </a:ext>
            </a:extLst>
          </p:cNvPr>
          <p:cNvSpPr txBox="1"/>
          <p:nvPr/>
        </p:nvSpPr>
        <p:spPr>
          <a:xfrm>
            <a:off x="9034139" y="5768147"/>
            <a:ext cx="2558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Не ранее чем через 2 раб. дня после размещения итогового протокола с учетом ч.6 ст.50 44-ФЗ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F98BA674-D3A6-DECA-EE92-90EF990A4504}"/>
              </a:ext>
            </a:extLst>
          </p:cNvPr>
          <p:cNvCxnSpPr>
            <a:cxnSpLocks/>
            <a:stCxn id="66" idx="2"/>
          </p:cNvCxnSpPr>
          <p:nvPr/>
        </p:nvCxnSpPr>
        <p:spPr>
          <a:xfrm flipH="1" flipV="1">
            <a:off x="3648433" y="3369527"/>
            <a:ext cx="17688" cy="10100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37675191-2672-34E7-4EBE-5EBD405BCD10}"/>
              </a:ext>
            </a:extLst>
          </p:cNvPr>
          <p:cNvCxnSpPr>
            <a:cxnSpLocks/>
          </p:cNvCxnSpPr>
          <p:nvPr/>
        </p:nvCxnSpPr>
        <p:spPr>
          <a:xfrm>
            <a:off x="3730900" y="1874184"/>
            <a:ext cx="0" cy="961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B3FB8DC8-5892-85C1-B230-141EB2B1AE83}"/>
              </a:ext>
            </a:extLst>
          </p:cNvPr>
          <p:cNvSpPr/>
          <p:nvPr/>
        </p:nvSpPr>
        <p:spPr>
          <a:xfrm>
            <a:off x="3184318" y="129365"/>
            <a:ext cx="2461066" cy="1789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течение 1 часа после размещения извещения оператор направляет не более 5 заявок</a:t>
            </a: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1D081C68-9861-CE16-48DD-7D65689406ED}"/>
              </a:ext>
            </a:extLst>
          </p:cNvPr>
          <p:cNvCxnSpPr>
            <a:cxnSpLocks/>
          </p:cNvCxnSpPr>
          <p:nvPr/>
        </p:nvCxnSpPr>
        <p:spPr>
          <a:xfrm flipV="1">
            <a:off x="6921865" y="3321048"/>
            <a:ext cx="0" cy="8467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B9C2FB8-1A1E-E232-0BC1-3D863D2086F2}"/>
              </a:ext>
            </a:extLst>
          </p:cNvPr>
          <p:cNvSpPr txBox="1"/>
          <p:nvPr/>
        </p:nvSpPr>
        <p:spPr>
          <a:xfrm>
            <a:off x="3671950" y="3317196"/>
            <a:ext cx="2955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Рассмотрение заявок не позднее 1 рабочего дня, следующего за днем получения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65D8706D-FCDA-7F44-858F-9AC09A70CA88}"/>
              </a:ext>
            </a:extLst>
          </p:cNvPr>
          <p:cNvCxnSpPr>
            <a:cxnSpLocks/>
          </p:cNvCxnSpPr>
          <p:nvPr/>
        </p:nvCxnSpPr>
        <p:spPr>
          <a:xfrm>
            <a:off x="7759267" y="1908609"/>
            <a:ext cx="0" cy="961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Блок-схема: узел 64">
            <a:extLst>
              <a:ext uri="{FF2B5EF4-FFF2-40B4-BE49-F238E27FC236}">
                <a16:creationId xmlns:a16="http://schemas.microsoft.com/office/drawing/2014/main" xmlns="" id="{E8B82D5E-D60C-BFAE-F60C-9D6DB93776EB}"/>
              </a:ext>
            </a:extLst>
          </p:cNvPr>
          <p:cNvSpPr/>
          <p:nvPr/>
        </p:nvSpPr>
        <p:spPr>
          <a:xfrm>
            <a:off x="864459" y="4560247"/>
            <a:ext cx="418444" cy="38099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66" name="Блок-схема: узел 65">
            <a:extLst>
              <a:ext uri="{FF2B5EF4-FFF2-40B4-BE49-F238E27FC236}">
                <a16:creationId xmlns:a16="http://schemas.microsoft.com/office/drawing/2014/main" xmlns="" id="{3D22FE32-02A0-648C-5397-3B6EBBEECE67}"/>
              </a:ext>
            </a:extLst>
          </p:cNvPr>
          <p:cNvSpPr/>
          <p:nvPr/>
        </p:nvSpPr>
        <p:spPr>
          <a:xfrm>
            <a:off x="3666121" y="4189064"/>
            <a:ext cx="418444" cy="38099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67" name="Блок-схема: узел 66">
            <a:extLst>
              <a:ext uri="{FF2B5EF4-FFF2-40B4-BE49-F238E27FC236}">
                <a16:creationId xmlns:a16="http://schemas.microsoft.com/office/drawing/2014/main" xmlns="" id="{585CD48C-9F18-DD2B-D786-583818C81FE0}"/>
              </a:ext>
            </a:extLst>
          </p:cNvPr>
          <p:cNvSpPr/>
          <p:nvPr/>
        </p:nvSpPr>
        <p:spPr>
          <a:xfrm>
            <a:off x="6756541" y="4004216"/>
            <a:ext cx="418444" cy="38099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68" name="Блок-схема: узел 67">
            <a:extLst>
              <a:ext uri="{FF2B5EF4-FFF2-40B4-BE49-F238E27FC236}">
                <a16:creationId xmlns:a16="http://schemas.microsoft.com/office/drawing/2014/main" xmlns="" id="{525B16DF-33E7-A1D3-4AEB-CE00136DB470}"/>
              </a:ext>
            </a:extLst>
          </p:cNvPr>
          <p:cNvSpPr/>
          <p:nvPr/>
        </p:nvSpPr>
        <p:spPr>
          <a:xfrm>
            <a:off x="8949264" y="3957694"/>
            <a:ext cx="418444" cy="38099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22E24DBD-6DDA-3A5A-9E97-0B0E8B40CD2E}"/>
              </a:ext>
            </a:extLst>
          </p:cNvPr>
          <p:cNvCxnSpPr>
            <a:cxnSpLocks/>
          </p:cNvCxnSpPr>
          <p:nvPr/>
        </p:nvCxnSpPr>
        <p:spPr>
          <a:xfrm flipV="1">
            <a:off x="10318692" y="3321048"/>
            <a:ext cx="0" cy="8467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06FC282-2268-C5AD-F759-52BC7370E978}"/>
              </a:ext>
            </a:extLst>
          </p:cNvPr>
          <p:cNvSpPr txBox="1"/>
          <p:nvPr/>
        </p:nvSpPr>
        <p:spPr>
          <a:xfrm>
            <a:off x="6921865" y="3265263"/>
            <a:ext cx="3721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 раб. день    + 1 раб. день  +  1 раб. день</a:t>
            </a:r>
          </a:p>
          <a:p>
            <a:r>
              <a:rPr lang="ru-RU" sz="1400" dirty="0"/>
              <a:t>Направление  Подписание      Подписание</a:t>
            </a:r>
          </a:p>
          <a:p>
            <a:r>
              <a:rPr lang="ru-RU" sz="1400" dirty="0"/>
              <a:t>Контракта        Победителем   Заказчиком</a:t>
            </a: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8A676263-C4B4-587B-3217-B88C1A2FE178}"/>
              </a:ext>
            </a:extLst>
          </p:cNvPr>
          <p:cNvCxnSpPr>
            <a:cxnSpLocks/>
          </p:cNvCxnSpPr>
          <p:nvPr/>
        </p:nvCxnSpPr>
        <p:spPr>
          <a:xfrm>
            <a:off x="10347892" y="2202980"/>
            <a:ext cx="0" cy="667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xmlns="" id="{E7A5D6BD-8000-9D7F-82BD-4D1994CC2526}"/>
              </a:ext>
            </a:extLst>
          </p:cNvPr>
          <p:cNvSpPr/>
          <p:nvPr/>
        </p:nvSpPr>
        <p:spPr>
          <a:xfrm>
            <a:off x="8680065" y="108556"/>
            <a:ext cx="1923792" cy="2161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Оператор уменьшает в предложении победителя закупки кол-во товара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7B9C6C-8728-1461-EE4C-6664C886E4EA}"/>
              </a:ext>
            </a:extLst>
          </p:cNvPr>
          <p:cNvSpPr txBox="1"/>
          <p:nvPr/>
        </p:nvSpPr>
        <p:spPr>
          <a:xfrm>
            <a:off x="3760028" y="1928068"/>
            <a:ext cx="236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Если нет предложений – уведомляет заказчика и закупка завершается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F3B4CD1F-B3BC-2117-A6DC-72A65788ECD4}"/>
              </a:ext>
            </a:extLst>
          </p:cNvPr>
          <p:cNvSpPr/>
          <p:nvPr/>
        </p:nvSpPr>
        <p:spPr>
          <a:xfrm>
            <a:off x="6070091" y="149903"/>
            <a:ext cx="2461064" cy="2083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течение 1 часа после размещения протокола оператор направляет его в ЕИС и разблокирует товар в предложениях</a:t>
            </a:r>
          </a:p>
        </p:txBody>
      </p:sp>
    </p:spTree>
    <p:extLst>
      <p:ext uri="{BB962C8B-B14F-4D97-AF65-F5344CB8AC3E}">
        <p14:creationId xmlns:p14="http://schemas.microsoft.com/office/powerpoint/2010/main" val="94100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A4DAE0-B883-F43D-DF12-21ED0F7E8BC2}"/>
              </a:ext>
            </a:extLst>
          </p:cNvPr>
          <p:cNvSpPr/>
          <p:nvPr/>
        </p:nvSpPr>
        <p:spPr>
          <a:xfrm>
            <a:off x="615749" y="1372977"/>
            <a:ext cx="11244019" cy="372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dirty="0"/>
              <a:t>В течении часа с момента публикации извещения оператор электронной площадки на которой проводится закупка находит не более 5 и не менее 1-го предварительного предложения участников разместивших заранее на данной площадке и удовлетворяющим требованиям заказчика и предлагающие наименьшие цены.</a:t>
            </a:r>
            <a:endParaRPr lang="en-US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endParaRPr lang="ru-RU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dirty="0"/>
              <a:t>Заказчик </a:t>
            </a:r>
            <a:r>
              <a:rPr lang="ru-RU" u="sng" dirty="0"/>
              <a:t>(без комиссии)</a:t>
            </a:r>
            <a:r>
              <a:rPr lang="en-US" dirty="0"/>
              <a:t> </a:t>
            </a:r>
            <a:r>
              <a:rPr lang="ru-RU" dirty="0"/>
              <a:t>рассматривает поступившие предложения на предмет их соответствия извещению и требованиям закона и присваивает не отстраненным участникам порядковые номера.</a:t>
            </a:r>
            <a:r>
              <a:rPr lang="en-US" dirty="0"/>
              <a:t> </a:t>
            </a:r>
            <a:r>
              <a:rPr lang="ru-RU" b="1" dirty="0"/>
              <a:t>Протокол формируется в электронной форме с использованием средств электронной площадки</a:t>
            </a:r>
            <a:r>
              <a:rPr lang="ru-RU" dirty="0"/>
              <a:t>.</a:t>
            </a:r>
            <a:endParaRPr lang="en-US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endParaRPr lang="ru-RU" dirty="0"/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b="1" dirty="0"/>
              <a:t>Контракт заключается</a:t>
            </a:r>
            <a:r>
              <a:rPr lang="ru-RU" dirty="0"/>
              <a:t> с участником закупки, которому присвоен первый номер </a:t>
            </a:r>
            <a:r>
              <a:rPr lang="ru-RU" b="1" dirty="0">
                <a:solidFill>
                  <a:srgbClr val="FF0000"/>
                </a:solidFill>
              </a:rPr>
              <a:t>в порядке и в сроки заключения контракта по результатам запроса котировок в электронной форме.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endParaRPr lang="ru-RU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2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937299-5603-BC99-ABB2-4928B4F73378}"/>
              </a:ext>
            </a:extLst>
          </p:cNvPr>
          <p:cNvSpPr txBox="1"/>
          <p:nvPr/>
        </p:nvSpPr>
        <p:spPr>
          <a:xfrm>
            <a:off x="475488" y="1298448"/>
            <a:ext cx="117165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 оператор сопоставляет извещение и предварительные предложения:</a:t>
            </a:r>
          </a:p>
          <a:p>
            <a:endParaRPr lang="ru-RU" dirty="0"/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Совпадает код КТРУ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Совпадают ВСЕ характеристики в извещении и в предварительном предложении (обязательные и дополнительные)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Совпадает место поставки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Совпадают сроки поставки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Соблюдается объем поставки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Не превышается цена товара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Нет сведений в РНП по ч. 1.1 ст. 31</a:t>
            </a:r>
          </a:p>
        </p:txBody>
      </p:sp>
    </p:spTree>
    <p:extLst>
      <p:ext uri="{BB962C8B-B14F-4D97-AF65-F5344CB8AC3E}">
        <p14:creationId xmlns:p14="http://schemas.microsoft.com/office/powerpoint/2010/main" val="168561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06208-0A64-DAF5-5CDD-896DBDA53812}"/>
              </a:ext>
            </a:extLst>
          </p:cNvPr>
          <p:cNvSpPr txBox="1"/>
          <p:nvPr/>
        </p:nvSpPr>
        <p:spPr>
          <a:xfrm>
            <a:off x="495300" y="943838"/>
            <a:ext cx="116967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целях участия в проводимых на электронной площадке закупках участники закупки вправе сформировать на электронной площадке, подписать усиленной электронной подписью и разместить на такой электронной площадке предварительное предложение о поставке товаров (далее - предварительное предложение), содержащее в </a:t>
            </a:r>
            <a:r>
              <a:rPr lang="ru-RU" b="1" dirty="0"/>
              <a:t>отношении каждого товара</a:t>
            </a:r>
            <a:r>
              <a:rPr lang="ru-RU" dirty="0"/>
              <a:t>, предлагаемого таким участником закупки к поставкам:</a:t>
            </a:r>
          </a:p>
          <a:p>
            <a:endParaRPr lang="ru-RU" dirty="0"/>
          </a:p>
          <a:p>
            <a:r>
              <a:rPr lang="ru-RU" sz="1400" dirty="0"/>
              <a:t>а) наименование товара и его характеристики с использованием КТРУ;</a:t>
            </a:r>
          </a:p>
          <a:p>
            <a:endParaRPr lang="ru-RU" sz="1400" dirty="0"/>
          </a:p>
          <a:p>
            <a:r>
              <a:rPr lang="ru-RU" sz="1400" dirty="0"/>
              <a:t>б) товарный знак (при наличии);</a:t>
            </a:r>
          </a:p>
          <a:p>
            <a:endParaRPr lang="ru-RU" sz="1400" dirty="0"/>
          </a:p>
          <a:p>
            <a:r>
              <a:rPr lang="ru-RU" sz="1400" dirty="0"/>
              <a:t>в) наименование страны происхождения товара;</a:t>
            </a:r>
          </a:p>
          <a:p>
            <a:endParaRPr lang="ru-RU" sz="1400" dirty="0"/>
          </a:p>
          <a:p>
            <a:r>
              <a:rPr lang="ru-RU" sz="1400" dirty="0"/>
              <a:t>г) документ (или его копия), подтверждающий страну происхождения товара (в случае, если такой документ в отношении соответствующего товара предусмотрен нормативными правовыми актами, принятыми в соответствии с частями 3 и 4 статьи 14 настоящего Федерального закона). В случае отсутствия такого документа (или его копии) такой товар приравнивается к товару, происходящему из иностранного государства или группы иностранных государств;</a:t>
            </a:r>
          </a:p>
          <a:p>
            <a:endParaRPr lang="ru-RU" sz="1400" dirty="0"/>
          </a:p>
          <a:p>
            <a:r>
              <a:rPr lang="ru-RU" sz="1400" dirty="0"/>
              <a:t>д) единица измерения товара по общероссийскому классификатору, используемому для количественной оценки технико-экономических и социальных показателей;</a:t>
            </a:r>
          </a:p>
          <a:p>
            <a:endParaRPr lang="ru-RU" sz="1400" dirty="0"/>
          </a:p>
          <a:p>
            <a:r>
              <a:rPr lang="ru-RU" sz="1400" dirty="0"/>
              <a:t>е) цена (цены) единицы товара с учетом стоимости доставки, налогов, сборов и иных обязательных платежей, предусмотренных количества товара, предлагаемого участником закупки к поставкам, и субъекта (субъектов) Российской Федерации, муниципального (муниципальных) района (районов) или городского (городских) округа (округов), в пределах территории (территорий) которого (которых) участник закупки предлагает товар к поставкам;</a:t>
            </a:r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739E5-BCFE-0964-8D52-F7298BE657B3}"/>
              </a:ext>
            </a:extLst>
          </p:cNvPr>
          <p:cNvSpPr txBox="1"/>
          <p:nvPr/>
        </p:nvSpPr>
        <p:spPr>
          <a:xfrm>
            <a:off x="495300" y="113300"/>
            <a:ext cx="63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95499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06208-0A64-DAF5-5CDD-896DBDA53812}"/>
              </a:ext>
            </a:extLst>
          </p:cNvPr>
          <p:cNvSpPr txBox="1"/>
          <p:nvPr/>
        </p:nvSpPr>
        <p:spPr>
          <a:xfrm>
            <a:off x="495300" y="943838"/>
            <a:ext cx="1169670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целях участия в проводимых на электронной площадке закупках участники закупки вправе сформировать на электронной площадке, подписать усиленной электронной подписью и разместить на такой электронной площадке предварительное предложение о поставке товаров (далее - предварительное предложение), содержащее в </a:t>
            </a:r>
            <a:r>
              <a:rPr lang="ru-RU" b="1" dirty="0"/>
              <a:t>отношении каждого товара</a:t>
            </a:r>
            <a:r>
              <a:rPr lang="ru-RU" dirty="0"/>
              <a:t>, предлагаемого таким участником закупки к поставкам:</a:t>
            </a:r>
          </a:p>
          <a:p>
            <a:endParaRPr lang="ru-RU" dirty="0"/>
          </a:p>
          <a:p>
            <a:endParaRPr lang="ru-RU" sz="1400" dirty="0"/>
          </a:p>
          <a:p>
            <a:r>
              <a:rPr lang="ru-RU" sz="1400" dirty="0"/>
              <a:t>ж) минимальное и (или) максимальное количество товара, предлагаемое участником закупки к поставкам. При этом такое количество товара может быть указано с учетом предусмотренных подпунктом "з" настоящего пункта субъекта (субъектов) Российской Федерации, муниципального (муниципальных) района (районов) или городского (городских) округа (округов), в пределах территории (территорий) которого (которых) участник закупки предлагает товар к поставкам;</a:t>
            </a:r>
          </a:p>
          <a:p>
            <a:endParaRPr lang="ru-RU" sz="1400" dirty="0"/>
          </a:p>
          <a:p>
            <a:r>
              <a:rPr lang="ru-RU" sz="1400" dirty="0"/>
              <a:t>з) наименование субъекта (субъектов) Российской Федерации, муниципального (муниципальных) района (районов) или городского (городских) округа (округов) по общероссийскому (общероссийским) классификатору (классификаторам), используемому (используемым) для сопоставимости и автоматизированной обработки информации в разрезах административно-территориального деления, систематизации и однозначной идентификации на всей территории Российской Федерации муниципальных образований и населенных пунктов, входящих в их состав, в пределах территории (территорий) которого (которых) участник закупки предлагает товар к поставкам;</a:t>
            </a:r>
          </a:p>
          <a:p>
            <a:endParaRPr lang="ru-RU" sz="1400" dirty="0"/>
          </a:p>
          <a:p>
            <a:r>
              <a:rPr lang="ru-RU" sz="1400" dirty="0"/>
              <a:t>и) срок действия предварительного предложения, который не может составлять более одного месяца с даты его размещения на электронной площадке.</a:t>
            </a:r>
          </a:p>
          <a:p>
            <a:r>
              <a:rPr lang="ru-RU" sz="1400" dirty="0"/>
              <a:t>Участник закупки вправе продлить срок действия предварительного предложения или отозвать его в любой момент до направления оператором электронной площадки заявки заказчику;</a:t>
            </a:r>
          </a:p>
          <a:p>
            <a:endParaRPr lang="ru-RU" sz="1400" dirty="0"/>
          </a:p>
          <a:p>
            <a:r>
              <a:rPr lang="ru-RU" sz="1400" b="1" u="sng" dirty="0"/>
              <a:t>к) информацию и документы, предусмотренные подпунктами "н" - "п" пункта 1 части 1 статьи 43 настоящего Федерального закона</a:t>
            </a:r>
            <a:r>
              <a:rPr lang="ru-RU" sz="1400" dirty="0"/>
              <a:t>;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739E5-BCFE-0964-8D52-F7298BE657B3}"/>
              </a:ext>
            </a:extLst>
          </p:cNvPr>
          <p:cNvSpPr txBox="1"/>
          <p:nvPr/>
        </p:nvSpPr>
        <p:spPr>
          <a:xfrm>
            <a:off x="495300" y="113300"/>
            <a:ext cx="63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99327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06208-0A64-DAF5-5CDD-896DBDA53812}"/>
              </a:ext>
            </a:extLst>
          </p:cNvPr>
          <p:cNvSpPr txBox="1"/>
          <p:nvPr/>
        </p:nvSpPr>
        <p:spPr>
          <a:xfrm>
            <a:off x="495300" y="943838"/>
            <a:ext cx="116967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целях участия в проводимых на электронной площадке закупках участники закупки вправе сформировать на электронной площадке, подписать усиленной электронной подписью и разместить на такой электронной площадке предварительное предложение о поставке товаров (далее - предварительное предложение), содержащее в </a:t>
            </a:r>
            <a:r>
              <a:rPr lang="ru-RU" b="1" dirty="0"/>
              <a:t>отношении каждого товара</a:t>
            </a:r>
            <a:r>
              <a:rPr lang="ru-RU" dirty="0"/>
              <a:t>, предлагаемого таким участником закупки к поставкам:</a:t>
            </a:r>
          </a:p>
          <a:p>
            <a:endParaRPr lang="ru-RU" dirty="0"/>
          </a:p>
          <a:p>
            <a:r>
              <a:rPr lang="ru-RU" sz="1400" b="1" dirty="0"/>
              <a:t>к) информацию и документы, предусмотренные подпунктами "н" - "п" пункта 1 части 1 статьи 43 настоящего Федерального закона;</a:t>
            </a:r>
          </a:p>
          <a:p>
            <a:endParaRPr lang="ru-RU" sz="1400" dirty="0"/>
          </a:p>
          <a:p>
            <a:r>
              <a:rPr lang="ru-RU" sz="1400" i="1" dirty="0"/>
              <a:t>н) документы, подтверждающие соответствие участника закупки требованиям, установленным пунктом 1 части 1 статьи 31 настоящего Федерального закона, документы, подтверждающие соответствие участника закупки дополнительным требованиям, установленным в соответствии с частями 2 и 2.1 (при наличии таких требований) статьи 31 настоящего Федерального закона, если иное не предусмотрено настоящим Федеральным законом;</a:t>
            </a:r>
          </a:p>
          <a:p>
            <a:endParaRPr lang="ru-RU" sz="1400" i="1" dirty="0"/>
          </a:p>
          <a:p>
            <a:r>
              <a:rPr lang="ru-RU" sz="1400" i="1" dirty="0"/>
              <a:t>о) декларация о соответствии участника закупки требованиям, установленным пунктами 3 - 5, 7 - 11 части 1 статьи 31 настоящего Федерального закона;</a:t>
            </a:r>
          </a:p>
          <a:p>
            <a:endParaRPr lang="ru-RU" sz="1400" i="1" dirty="0"/>
          </a:p>
          <a:p>
            <a:r>
              <a:rPr lang="ru-RU" sz="1400" i="1" dirty="0"/>
              <a:t>п) реквизиты счета участника закупки, на который в соответствии с законодательством Российской Федерации осуществляется перечисление денежных средств в качестве оплаты поставленного товара, выполненной работы (ее результатов), оказанной услуги, а также отдельных этапов исполнения контракта, за исключением случаев, если в соответствии с законодательством Российской Федерации такой счет открывается после заключения контракта;</a:t>
            </a:r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739E5-BCFE-0964-8D52-F7298BE657B3}"/>
              </a:ext>
            </a:extLst>
          </p:cNvPr>
          <p:cNvSpPr txBox="1"/>
          <p:nvPr/>
        </p:nvSpPr>
        <p:spPr>
          <a:xfrm>
            <a:off x="495300" y="113300"/>
            <a:ext cx="63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26912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06208-0A64-DAF5-5CDD-896DBDA53812}"/>
              </a:ext>
            </a:extLst>
          </p:cNvPr>
          <p:cNvSpPr txBox="1"/>
          <p:nvPr/>
        </p:nvSpPr>
        <p:spPr>
          <a:xfrm>
            <a:off x="495300" y="943838"/>
            <a:ext cx="116967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целях участия в проводимых на электронной площадке закупках участники закупки вправе сформировать на электронной площадке, подписать усиленной электронной подписью и разместить на такой электронной площадке предварительное предложение о поставке товаров (далее - предварительное предложение), содержащее в </a:t>
            </a:r>
            <a:r>
              <a:rPr lang="ru-RU" b="1" dirty="0"/>
              <a:t>отношении каждого товара</a:t>
            </a:r>
            <a:r>
              <a:rPr lang="ru-RU" dirty="0"/>
              <a:t>, предлагаемого таким участником закупки к поставкам:</a:t>
            </a:r>
          </a:p>
          <a:p>
            <a:endParaRPr lang="ru-RU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л) минимальный (минимальные) срок (сроки) и (или) максимальный (максимальные) срок (сроки) поставки товара с учетом предусмотренных подпунктами "ж" и "з" настоящего пункта количества товара, предлагаемого участником закупки к поставкам, и субъекта (субъектов) Российской Федерации, муниципального (муниципальных) района (районов) или городского (городских) округа (округов), в пределах территории (территорий) которого (которых) участник закупки предлагает товар к поставкам. Предусмотренные настоящим подпунктом сроки поставки товара исчисляются календарными днями и указываются в предварительном предложении в календарных днях. При этом </a:t>
            </a:r>
            <a:r>
              <a:rPr lang="ru-RU" sz="1400" dirty="0" err="1"/>
              <a:t>неуказание</a:t>
            </a:r>
            <a:r>
              <a:rPr lang="ru-RU" sz="1400" dirty="0"/>
              <a:t> в соответствии с настоящим подпунктом минимального (минимальных) или максимального (максимальных) срока (сроков) означает согласие участника закупки со сроком поставки товара, предусмотренным в извещении об осуществлении закупки в соответствии с подпунктом "в" пункта 3 настоящей части;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739E5-BCFE-0964-8D52-F7298BE657B3}"/>
              </a:ext>
            </a:extLst>
          </p:cNvPr>
          <p:cNvSpPr txBox="1"/>
          <p:nvPr/>
        </p:nvSpPr>
        <p:spPr>
          <a:xfrm>
            <a:off x="495300" y="113300"/>
            <a:ext cx="63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946317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C7E0A7-52AD-1685-56F5-4482FEABD056}"/>
              </a:ext>
            </a:extLst>
          </p:cNvPr>
          <p:cNvSpPr txBox="1"/>
          <p:nvPr/>
        </p:nvSpPr>
        <p:spPr>
          <a:xfrm>
            <a:off x="441325" y="735043"/>
            <a:ext cx="11750675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Не позднее одного рабочего дня со дня, следующего за днем получения информации и документов заказчик</a:t>
            </a:r>
            <a:r>
              <a:rPr lang="ru-RU" dirty="0"/>
              <a:t>:</a:t>
            </a:r>
          </a:p>
          <a:p>
            <a:pPr marL="285750" indent="-285750">
              <a:spcBef>
                <a:spcPts val="600"/>
              </a:spcBef>
              <a:buClr>
                <a:srgbClr val="0981CD"/>
              </a:buClr>
              <a:buFont typeface="Wingdings" panose="05000000000000000000" pitchFamily="2" charset="2"/>
              <a:buChar char="Ø"/>
            </a:pPr>
            <a:r>
              <a:rPr lang="ru-RU" sz="1600" b="1" dirty="0"/>
              <a:t>принимает в отношении каждой заявки решение</a:t>
            </a:r>
            <a:r>
              <a:rPr lang="ru-RU" sz="1600" dirty="0"/>
              <a:t> о соответствии заявки на участие в закупке требованиям, установленным в извещении об осуществлении закупки, или решение об отклонении заявки на участие в закупке в случае непредставления информации и документов, предварительным предложением, несоответствия таких информации и документов требованиям, установленным в извещении об осуществлении закупки, либо в случаях, предусмотренных пунктами 3 - 6, 8 части 12 статьи 48 Федерального закона №44-ФЗ;</a:t>
            </a:r>
          </a:p>
        </p:txBody>
      </p:sp>
    </p:spTree>
    <p:extLst>
      <p:ext uri="{BB962C8B-B14F-4D97-AF65-F5344CB8AC3E}">
        <p14:creationId xmlns:p14="http://schemas.microsoft.com/office/powerpoint/2010/main" val="251648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C7E0A7-52AD-1685-56F5-4482FEABD056}"/>
              </a:ext>
            </a:extLst>
          </p:cNvPr>
          <p:cNvSpPr txBox="1"/>
          <p:nvPr/>
        </p:nvSpPr>
        <p:spPr>
          <a:xfrm>
            <a:off x="441325" y="735043"/>
            <a:ext cx="1175067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Не позднее одного рабочего дня со дня, следующего за днем получения информации и документов заказчик</a:t>
            </a:r>
            <a:r>
              <a:rPr lang="ru-RU" dirty="0"/>
              <a:t>:</a:t>
            </a:r>
          </a:p>
          <a:p>
            <a:pPr marL="285750" indent="-285750">
              <a:spcBef>
                <a:spcPts val="600"/>
              </a:spcBef>
              <a:buClr>
                <a:srgbClr val="0981CD"/>
              </a:buClr>
              <a:buFont typeface="Wingdings" panose="05000000000000000000" pitchFamily="2" charset="2"/>
              <a:buChar char="Ø"/>
            </a:pPr>
            <a:r>
              <a:rPr lang="ru-RU" dirty="0"/>
              <a:t>на основании вышеуказанных решений, присваивает каждой заявке на участие в закупке, которая не отклонена, порядковый номер в порядке возрастания цены за единицу товара, с учетом положений нормативных правовых актов, принятых в соответствии со статьей 14 Федерального закона №44-ФЗ. </a:t>
            </a:r>
            <a:r>
              <a:rPr lang="ru-RU" i="1" dirty="0"/>
              <a:t>Первый порядковый номер присваивается заявке на участие в закупке, содержащей наименьшую цену за единицу товара, или являющейся единственной заявкой, которая не отклонена</a:t>
            </a:r>
            <a:r>
              <a:rPr lang="ru-RU" dirty="0"/>
              <a:t>;</a:t>
            </a:r>
          </a:p>
          <a:p>
            <a:pPr marL="285750" indent="-285750">
              <a:spcBef>
                <a:spcPts val="600"/>
              </a:spcBef>
              <a:buClr>
                <a:srgbClr val="0981CD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spcBef>
                <a:spcPts val="600"/>
              </a:spcBef>
              <a:buClr>
                <a:srgbClr val="0981CD"/>
              </a:buClr>
              <a:buFont typeface="Wingdings" panose="05000000000000000000" pitchFamily="2" charset="2"/>
              <a:buChar char="Ø"/>
            </a:pPr>
            <a:r>
              <a:rPr lang="ru-RU" dirty="0"/>
              <a:t>формирует с использованием ЭТП протокол подведения итогов определения поставщика, </a:t>
            </a:r>
            <a:r>
              <a:rPr lang="ru-RU" b="1" dirty="0"/>
              <a:t>подписывает его усиленной электронной подписью лица, имеющего право действовать от имени заказчика</a:t>
            </a:r>
            <a:r>
              <a:rPr lang="ru-RU" dirty="0"/>
              <a:t>, и направляет оператору электронной площадки, который в течение одного часа с момента получения такого протокола размещает его в единой информационной системе и на электронной площадке. Такой протокол должен содержать дату подведения итогов, идентификационные номера заявок и информацию о решениях, обоснование решения об отклонении заявки на участие в закупке (в случае принятия такого решения), содержащее указание на положения заявки на участие в закупке, а также положения Федерального закона №44-ФЗ, извещения об осуществлении закупки, которым не соответствует такая заявка.</a:t>
            </a:r>
          </a:p>
        </p:txBody>
      </p:sp>
    </p:spTree>
    <p:extLst>
      <p:ext uri="{BB962C8B-B14F-4D97-AF65-F5344CB8AC3E}">
        <p14:creationId xmlns:p14="http://schemas.microsoft.com/office/powerpoint/2010/main" val="26551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442E03-3059-0A86-FD89-D10CEDF1A939}"/>
              </a:ext>
            </a:extLst>
          </p:cNvPr>
          <p:cNvSpPr txBox="1"/>
          <p:nvPr/>
        </p:nvSpPr>
        <p:spPr>
          <a:xfrm>
            <a:off x="466725" y="796409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Статья 39. Комиссия по осуществлению закупок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20B0BF-8115-AE0F-4121-10BEE40418A8}"/>
              </a:ext>
            </a:extLst>
          </p:cNvPr>
          <p:cNvSpPr txBox="1"/>
          <p:nvPr/>
        </p:nvSpPr>
        <p:spPr>
          <a:xfrm>
            <a:off x="466725" y="1546741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определения поставщиков (подрядчиков, исполнителей),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исключением осуществления закупки у единственного поставщика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(подрядчика, исполнителя), заказчик создает комиссию по осуществлению закупок.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45BC84-BD1B-BD6F-84CF-BEB09E1FC2B2}"/>
              </a:ext>
            </a:extLst>
          </p:cNvPr>
          <p:cNvSpPr txBox="1"/>
          <p:nvPr/>
        </p:nvSpPr>
        <p:spPr>
          <a:xfrm>
            <a:off x="1614487" y="2782669"/>
            <a:ext cx="8963025" cy="646331"/>
          </a:xfrm>
          <a:prstGeom prst="rect">
            <a:avLst/>
          </a:prstGeom>
          <a:noFill/>
          <a:ln w="57150">
            <a:solidFill>
              <a:srgbClr val="0E77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Соответственно для «Закупки с полки» </a:t>
            </a:r>
            <a:r>
              <a:rPr lang="ru-RU" b="1" dirty="0"/>
              <a:t>комиссия не требуется</a:t>
            </a:r>
            <a:r>
              <a:rPr lang="ru-RU" dirty="0"/>
              <a:t> т.к. это закупка у единственного поставщика.</a:t>
            </a:r>
          </a:p>
        </p:txBody>
      </p:sp>
    </p:spTree>
    <p:extLst>
      <p:ext uri="{BB962C8B-B14F-4D97-AF65-F5344CB8AC3E}">
        <p14:creationId xmlns:p14="http://schemas.microsoft.com/office/powerpoint/2010/main" val="147458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3BC6A7-86D3-E871-B7AA-0D3ED286DCEB}"/>
              </a:ext>
            </a:extLst>
          </p:cNvPr>
          <p:cNvSpPr txBox="1"/>
          <p:nvPr/>
        </p:nvSpPr>
        <p:spPr>
          <a:xfrm>
            <a:off x="2323971" y="651751"/>
            <a:ext cx="7262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E779D"/>
                </a:solidFill>
              </a:rPr>
              <a:t>Порядок закупки у </a:t>
            </a:r>
            <a:r>
              <a:rPr lang="ru-RU" sz="3600" b="1" dirty="0">
                <a:solidFill>
                  <a:srgbClr val="0E779D"/>
                </a:solidFill>
              </a:rPr>
              <a:t>единственного поставщика</a:t>
            </a:r>
            <a:r>
              <a:rPr lang="ru-RU" sz="3600" dirty="0">
                <a:solidFill>
                  <a:srgbClr val="0E779D"/>
                </a:solidFill>
              </a:rPr>
              <a:t> </a:t>
            </a:r>
            <a:r>
              <a:rPr lang="ru-RU" sz="3600" b="1" dirty="0">
                <a:solidFill>
                  <a:srgbClr val="0E779D"/>
                </a:solidFill>
              </a:rPr>
              <a:t>в электронной форме </a:t>
            </a:r>
            <a:r>
              <a:rPr lang="ru-RU" sz="3600" dirty="0">
                <a:solidFill>
                  <a:srgbClr val="0E779D"/>
                </a:solidFill>
              </a:rPr>
              <a:t>по пунктам 4, 5,5.1 и 5.2 предусмотрен частью 12 статьи 93 Закона №44-ФЗ</a:t>
            </a:r>
          </a:p>
        </p:txBody>
      </p:sp>
      <p:pic>
        <p:nvPicPr>
          <p:cNvPr id="3" name="Рисунок 2" descr="Компьютер">
            <a:extLst>
              <a:ext uri="{FF2B5EF4-FFF2-40B4-BE49-F238E27FC236}">
                <a16:creationId xmlns:a16="http://schemas.microsoft.com/office/drawing/2014/main" xmlns="" id="{75C85A5E-7F42-FD9C-E962-E6B932686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75732" y="4780059"/>
            <a:ext cx="1959429" cy="1959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4AA568-8904-82AA-7859-D72B545EAA67}"/>
              </a:ext>
            </a:extLst>
          </p:cNvPr>
          <p:cNvSpPr txBox="1"/>
          <p:nvPr/>
        </p:nvSpPr>
        <p:spPr>
          <a:xfrm>
            <a:off x="3561129" y="3947011"/>
            <a:ext cx="506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жаргоне закупщиков – «Закупка с полки»</a:t>
            </a:r>
          </a:p>
        </p:txBody>
      </p:sp>
    </p:spTree>
    <p:extLst>
      <p:ext uri="{BB962C8B-B14F-4D97-AF65-F5344CB8AC3E}">
        <p14:creationId xmlns:p14="http://schemas.microsoft.com/office/powerpoint/2010/main" val="328324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B1EE8A-4B5E-AD48-F994-784E5D09CA01}"/>
              </a:ext>
            </a:extLst>
          </p:cNvPr>
          <p:cNvSpPr txBox="1"/>
          <p:nvPr/>
        </p:nvSpPr>
        <p:spPr>
          <a:xfrm>
            <a:off x="664994" y="1464270"/>
            <a:ext cx="11019006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B050"/>
              </a:buClr>
            </a:pPr>
            <a:r>
              <a:rPr lang="ru-RU" b="1" u="sng" dirty="0"/>
              <a:t>Оператор площадки </a:t>
            </a:r>
            <a:r>
              <a:rPr lang="ru-RU" b="1" dirty="0"/>
              <a:t>сам</a:t>
            </a:r>
            <a:r>
              <a:rPr lang="ru-RU" dirty="0"/>
              <a:t> будет блокировать количество товаров, содержащееся в предварительном предложении в размере, указанном в извещении, при отправки данного предложения заказчику и уменьшать в случае заключения контракта.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B050"/>
              </a:buClr>
            </a:pPr>
            <a:r>
              <a:rPr lang="ru-RU" dirty="0"/>
              <a:t>Т.е. поставщик не превысит свой лимит возможностей если выиграет несколько контрактов на общее количество товаров больше, чем у него есть.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64273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3AEBD6-CE7C-F764-192F-0860A6394734}"/>
              </a:ext>
            </a:extLst>
          </p:cNvPr>
          <p:cNvSpPr txBox="1"/>
          <p:nvPr/>
        </p:nvSpPr>
        <p:spPr>
          <a:xfrm>
            <a:off x="2257425" y="2551837"/>
            <a:ext cx="7677150" cy="1754326"/>
          </a:xfrm>
          <a:prstGeom prst="rect">
            <a:avLst/>
          </a:prstGeom>
          <a:noFill/>
          <a:ln w="38100">
            <a:solidFill>
              <a:srgbClr val="0E779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случае отсутствия заявок на участие в закупке, соответствующих требованиям, установленным в извещении об осуществлении закупки, оператор электронной площадки в течение одного часа с момента размещения в единой информационной системе извещения, направляет заказчику уведомление об отсутствии заявок на участие в закупке, а также размещает такое уведомление в единой информационной системе.</a:t>
            </a:r>
          </a:p>
        </p:txBody>
      </p:sp>
    </p:spTree>
    <p:extLst>
      <p:ext uri="{BB962C8B-B14F-4D97-AF65-F5344CB8AC3E}">
        <p14:creationId xmlns:p14="http://schemas.microsoft.com/office/powerpoint/2010/main" val="168798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9CD589-9362-E2AA-C4DF-1ABDFA3EF97F}"/>
              </a:ext>
            </a:extLst>
          </p:cNvPr>
          <p:cNvSpPr/>
          <p:nvPr/>
        </p:nvSpPr>
        <p:spPr>
          <a:xfrm>
            <a:off x="629069" y="867175"/>
            <a:ext cx="10888243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b="1" dirty="0">
                <a:solidFill>
                  <a:srgbClr val="0E779D"/>
                </a:solidFill>
                <a:cs typeface="Arial" panose="020B0604020202020204" pitchFamily="34" charset="0"/>
              </a:rPr>
              <a:t>Заключение контракта по результатам ЗКЭФ (также для электронных закупок у ЕП)</a:t>
            </a:r>
          </a:p>
          <a:p>
            <a:pPr lvl="0">
              <a:spcBef>
                <a:spcPct val="20000"/>
              </a:spcBef>
              <a:spcAft>
                <a:spcPts val="600"/>
              </a:spcAft>
            </a:pPr>
            <a:endParaRPr lang="ru-RU" b="1" dirty="0">
              <a:solidFill>
                <a:srgbClr val="0E779D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B9AD0F-A3FF-96A8-AF52-F8892CE7DA72}"/>
              </a:ext>
            </a:extLst>
          </p:cNvPr>
          <p:cNvSpPr txBox="1"/>
          <p:nvPr/>
        </p:nvSpPr>
        <p:spPr>
          <a:xfrm>
            <a:off x="709642" y="1516930"/>
            <a:ext cx="10733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dirty="0"/>
              <a:t>Заказчик формирует и направляет проект контракта победителю в </a:t>
            </a:r>
            <a:r>
              <a:rPr lang="ru-RU" b="1" dirty="0"/>
              <a:t>1 рабочего дня</a:t>
            </a:r>
            <a:r>
              <a:rPr lang="ru-RU" dirty="0"/>
              <a:t> с момента публикации в ЕИС протокола подведения итогов.</a:t>
            </a:r>
          </a:p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dirty="0"/>
              <a:t>Победитель подписывает проект контракта </a:t>
            </a:r>
            <a:r>
              <a:rPr lang="ru-RU" b="1" dirty="0"/>
              <a:t>не позднее рабочего дня, следующего за днем </a:t>
            </a:r>
            <a:r>
              <a:rPr lang="ru-RU" dirty="0"/>
              <a:t>направления проекта контракта на подписание.</a:t>
            </a:r>
          </a:p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dirty="0"/>
              <a:t>Заказчик подписывает контракт </a:t>
            </a:r>
            <a:r>
              <a:rPr lang="ru-RU" b="1" dirty="0"/>
              <a:t>не позднее рабочего дня, следующего за днем</a:t>
            </a:r>
            <a:r>
              <a:rPr lang="ru-RU" dirty="0"/>
              <a:t> подписания победителем.</a:t>
            </a:r>
          </a:p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dirty="0"/>
              <a:t>Контракт может быть заключен </a:t>
            </a:r>
            <a:r>
              <a:rPr lang="ru-RU" b="1" dirty="0"/>
              <a:t>не ранее чем через 2 рабочих дня, следующих за днем</a:t>
            </a:r>
            <a:r>
              <a:rPr lang="ru-RU" dirty="0"/>
              <a:t> публикации протокола подведения итогов.</a:t>
            </a:r>
          </a:p>
          <a:p>
            <a:pPr marL="285750" indent="-285750">
              <a:buClr>
                <a:srgbClr val="0E779D"/>
              </a:buClr>
              <a:buFont typeface="Wingdings" panose="05000000000000000000" pitchFamily="2" charset="2"/>
              <a:buChar char="q"/>
            </a:pPr>
            <a:r>
              <a:rPr lang="ru-RU" b="1" dirty="0"/>
              <a:t>Участник </a:t>
            </a:r>
            <a:r>
              <a:rPr lang="ru-RU" b="1" u="sng" dirty="0"/>
              <a:t>не вправе</a:t>
            </a:r>
            <a:r>
              <a:rPr lang="ru-RU" b="1" dirty="0"/>
              <a:t> формировать протокол разногласий</a:t>
            </a:r>
            <a:r>
              <a:rPr lang="ru-RU" dirty="0"/>
              <a:t>.</a:t>
            </a:r>
          </a:p>
          <a:p>
            <a:pPr>
              <a:buClr>
                <a:srgbClr val="0E779D"/>
              </a:buClr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12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80597F-43BA-C02D-BD6F-CBD5B89A802B}"/>
              </a:ext>
            </a:extLst>
          </p:cNvPr>
          <p:cNvSpPr/>
          <p:nvPr/>
        </p:nvSpPr>
        <p:spPr>
          <a:xfrm>
            <a:off x="2872441" y="3036491"/>
            <a:ext cx="8515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800" dirty="0"/>
              <a:t>Победитель может быть признан уклонившимся от заключения контракта</a:t>
            </a:r>
            <a:endParaRPr lang="ru-RU" sz="3600" dirty="0"/>
          </a:p>
        </p:txBody>
      </p:sp>
      <p:pic>
        <p:nvPicPr>
          <p:cNvPr id="4" name="Рисунок 3" descr="Восклицательный знак">
            <a:extLst>
              <a:ext uri="{FF2B5EF4-FFF2-40B4-BE49-F238E27FC236}">
                <a16:creationId xmlns:a16="http://schemas.microsoft.com/office/drawing/2014/main" xmlns="" id="{90934029-86E6-ECD5-D86B-1A479B4A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96975" y="2644002"/>
            <a:ext cx="1263286" cy="126328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35BA72A-5CDD-C4BF-2301-C2E628230814}"/>
              </a:ext>
            </a:extLst>
          </p:cNvPr>
          <p:cNvSpPr/>
          <p:nvPr/>
        </p:nvSpPr>
        <p:spPr>
          <a:xfrm>
            <a:off x="2171336" y="2353491"/>
            <a:ext cx="9216419" cy="2320109"/>
          </a:xfrm>
          <a:prstGeom prst="rect">
            <a:avLst/>
          </a:prstGeom>
          <a:noFill/>
          <a:ln w="38100">
            <a:solidFill>
              <a:srgbClr val="0E77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8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80597F-43BA-C02D-BD6F-CBD5B89A802B}"/>
              </a:ext>
            </a:extLst>
          </p:cNvPr>
          <p:cNvSpPr/>
          <p:nvPr/>
        </p:nvSpPr>
        <p:spPr>
          <a:xfrm>
            <a:off x="2872441" y="3036491"/>
            <a:ext cx="8515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800" dirty="0"/>
              <a:t>Участник может подать жалобу.</a:t>
            </a:r>
            <a:endParaRPr lang="ru-RU" sz="3600" dirty="0"/>
          </a:p>
        </p:txBody>
      </p:sp>
      <p:pic>
        <p:nvPicPr>
          <p:cNvPr id="4" name="Рисунок 3" descr="Восклицательный знак">
            <a:extLst>
              <a:ext uri="{FF2B5EF4-FFF2-40B4-BE49-F238E27FC236}">
                <a16:creationId xmlns:a16="http://schemas.microsoft.com/office/drawing/2014/main" xmlns="" id="{90934029-86E6-ECD5-D86B-1A479B4A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96975" y="2644002"/>
            <a:ext cx="1263286" cy="126328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35BA72A-5CDD-C4BF-2301-C2E628230814}"/>
              </a:ext>
            </a:extLst>
          </p:cNvPr>
          <p:cNvSpPr/>
          <p:nvPr/>
        </p:nvSpPr>
        <p:spPr>
          <a:xfrm>
            <a:off x="2171336" y="2353491"/>
            <a:ext cx="9216419" cy="2320109"/>
          </a:xfrm>
          <a:prstGeom prst="rect">
            <a:avLst/>
          </a:prstGeom>
          <a:noFill/>
          <a:ln w="38100">
            <a:solidFill>
              <a:srgbClr val="0E77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05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9645D9-5DB3-3A7D-9FD9-7D217F8AFE1A}"/>
              </a:ext>
            </a:extLst>
          </p:cNvPr>
          <p:cNvSpPr txBox="1"/>
          <p:nvPr/>
        </p:nvSpPr>
        <p:spPr>
          <a:xfrm>
            <a:off x="2464526" y="2828835"/>
            <a:ext cx="7262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E779D"/>
                </a:solidFill>
              </a:rPr>
              <a:t>Формирование протокола подведения итогов закупки на Электронной площадке</a:t>
            </a:r>
          </a:p>
        </p:txBody>
      </p:sp>
    </p:spTree>
    <p:extLst>
      <p:ext uri="{BB962C8B-B14F-4D97-AF65-F5344CB8AC3E}">
        <p14:creationId xmlns:p14="http://schemas.microsoft.com/office/powerpoint/2010/main" val="360582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417E21-A1B3-57FA-775C-2979FB45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21" y="955986"/>
            <a:ext cx="11725275" cy="4728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D5191A-5266-0372-3E3C-6A8BBF57E9C9}"/>
              </a:ext>
            </a:extLst>
          </p:cNvPr>
          <p:cNvSpPr txBox="1"/>
          <p:nvPr/>
        </p:nvSpPr>
        <p:spPr>
          <a:xfrm>
            <a:off x="466725" y="160095"/>
            <a:ext cx="903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«Закупка с полки» мало чем отличается от конкурентных процедур на электронной площадке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E9804F-5512-67AD-7D41-E6B12C042350}"/>
              </a:ext>
            </a:extLst>
          </p:cNvPr>
          <p:cNvSpPr txBox="1"/>
          <p:nvPr/>
        </p:nvSpPr>
        <p:spPr>
          <a:xfrm>
            <a:off x="749808" y="5888736"/>
            <a:ext cx="1025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Скриншот списка электронных закупок у единственного поставщика на ЭТП в личном кабинете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168610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02307FE-D91C-2075-AC6B-5634AD6B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55" y="924326"/>
            <a:ext cx="11656109" cy="4870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7B932F-D545-0D4F-A6CC-7D1FC9746CF4}"/>
              </a:ext>
            </a:extLst>
          </p:cNvPr>
          <p:cNvSpPr txBox="1"/>
          <p:nvPr/>
        </p:nvSpPr>
        <p:spPr>
          <a:xfrm>
            <a:off x="424945" y="93329"/>
            <a:ext cx="9157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Визуально, рассмотрение заявок не сильно отличается от конкурентных процедур.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D46626-7E06-E054-0F72-C107D8CCD38C}"/>
              </a:ext>
            </a:extLst>
          </p:cNvPr>
          <p:cNvSpPr txBox="1"/>
          <p:nvPr/>
        </p:nvSpPr>
        <p:spPr>
          <a:xfrm>
            <a:off x="749808" y="5888736"/>
            <a:ext cx="1025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Скриншот рассмотрения заявок (формирования протокола) на ЭТП в личном кабинете заказчика.</a:t>
            </a:r>
          </a:p>
          <a:p>
            <a:r>
              <a:rPr lang="ru-RU" b="1" dirty="0"/>
              <a:t>Следует обратить внимание – отсутствует возможность выбрать комиссию.</a:t>
            </a:r>
          </a:p>
        </p:txBody>
      </p:sp>
    </p:spTree>
    <p:extLst>
      <p:ext uri="{BB962C8B-B14F-4D97-AF65-F5344CB8AC3E}">
        <p14:creationId xmlns:p14="http://schemas.microsoft.com/office/powerpoint/2010/main" val="389245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596F750-A30F-99E4-2187-ABCA68B1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06" y="0"/>
            <a:ext cx="9325794" cy="5931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ECA107-3EE3-CDFA-20B6-85221C158EC0}"/>
              </a:ext>
            </a:extLst>
          </p:cNvPr>
          <p:cNvSpPr txBox="1"/>
          <p:nvPr/>
        </p:nvSpPr>
        <p:spPr>
          <a:xfrm>
            <a:off x="512064" y="741444"/>
            <a:ext cx="2354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Скриншот формы заявки участника (</a:t>
            </a:r>
            <a:r>
              <a:rPr lang="ru-RU" sz="1600" i="1" dirty="0"/>
              <a:t>сформированной на основании предварительного предложения</a:t>
            </a:r>
            <a:r>
              <a:rPr lang="ru-RU" sz="1600" b="1" dirty="0"/>
              <a:t>) на ЭТП.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7755E5-B490-68E8-3E1E-A3124ACDC580}"/>
              </a:ext>
            </a:extLst>
          </p:cNvPr>
          <p:cNvSpPr txBox="1"/>
          <p:nvPr/>
        </p:nvSpPr>
        <p:spPr>
          <a:xfrm>
            <a:off x="603504" y="6027003"/>
            <a:ext cx="842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Характеристика товара указаны с помощью функционала площадки и НЕ приложены в виде отдельного файла.</a:t>
            </a:r>
          </a:p>
        </p:txBody>
      </p:sp>
    </p:spTree>
    <p:extLst>
      <p:ext uri="{BB962C8B-B14F-4D97-AF65-F5344CB8AC3E}">
        <p14:creationId xmlns:p14="http://schemas.microsoft.com/office/powerpoint/2010/main" val="2219232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7D72C1-55C3-DB11-FC7A-AD8FAF05D250}"/>
              </a:ext>
            </a:extLst>
          </p:cNvPr>
          <p:cNvSpPr txBox="1"/>
          <p:nvPr/>
        </p:nvSpPr>
        <p:spPr>
          <a:xfrm>
            <a:off x="2464526" y="2551837"/>
            <a:ext cx="7262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E779D"/>
                </a:solidFill>
              </a:rPr>
              <a:t>Можно отдельно просмотреть предварительные предложения на площадке до проведения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107453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03B702-6A17-C0D7-0779-0C59E236BB6F}"/>
              </a:ext>
            </a:extLst>
          </p:cNvPr>
          <p:cNvSpPr/>
          <p:nvPr/>
        </p:nvSpPr>
        <p:spPr>
          <a:xfrm>
            <a:off x="579173" y="1185309"/>
            <a:ext cx="10838959" cy="492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dirty="0"/>
              <a:t>Закупки у единственного поставщика по п.4 и п.5 и 5.1 и 5.2 могут проводиться в </a:t>
            </a:r>
            <a:r>
              <a:rPr lang="ru-RU" sz="2000" b="1" dirty="0">
                <a:solidFill>
                  <a:srgbClr val="FF0000"/>
                </a:solidFill>
              </a:rPr>
              <a:t>ЭЛЕКТРОННОЙ ФОРМЕ</a:t>
            </a:r>
            <a:r>
              <a:rPr lang="ru-RU" b="1" dirty="0"/>
              <a:t> </a:t>
            </a:r>
            <a:r>
              <a:rPr lang="ru-RU" dirty="0"/>
              <a:t>на электронных площадках. (ст. 24 и 24.1)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Такие закупки проводятся </a:t>
            </a:r>
            <a:r>
              <a:rPr lang="ru-RU" b="1" u="sng" dirty="0">
                <a:solidFill>
                  <a:srgbClr val="FF0000"/>
                </a:solidFill>
              </a:rPr>
              <a:t>ТОЛЬКО</a:t>
            </a:r>
            <a:r>
              <a:rPr lang="ru-RU" dirty="0"/>
              <a:t> на поставку </a:t>
            </a:r>
            <a:r>
              <a:rPr lang="ru-RU" b="1" dirty="0"/>
              <a:t>товара (одного вида)</a:t>
            </a:r>
            <a:r>
              <a:rPr lang="ru-RU" dirty="0"/>
              <a:t> стоимостью не более 5 млн. руб. при это общий годовой лимит по таким закупкам составляет 100 миллионов рублей и не входит в лимиты предусмотренные пунктами 4, 5 и 5.1.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Товар описывается и закупается </a:t>
            </a:r>
            <a:r>
              <a:rPr lang="ru-RU" b="1" dirty="0"/>
              <a:t>ТОЛЬКО по позиции КТРУ</a:t>
            </a:r>
            <a:r>
              <a:rPr lang="ru-RU" dirty="0"/>
              <a:t>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Дополнительные (собственные) характеристики товара указывать нельзя. Нет характеристик в КТРУ – значит нет и в закупке.</a:t>
            </a:r>
            <a:endParaRPr lang="en-US" dirty="0"/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Для проведения такой закупки – заказчик планирует её в разделе особые закупки и публикует извещение в ЕИС с указанием электронной площадке на которой будет проводится данная закупка.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К извещению прикладывается только проект контракта и обоснование цены.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ВНЕСЕНИЕ ИЗМЕНЕНИЙ В ИЗВЕЩЕНИЕ (после публикации) НЕ ДОПУСКАЕТСЯ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 формировании извещения заказчик может ознакомится с предварительными предложениями размещенными на электронных площадках через ЕИС. (</a:t>
            </a:r>
            <a:r>
              <a:rPr lang="ru-RU" b="1" dirty="0"/>
              <a:t>ч. 13 ст. 93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3854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35D591-B05E-FD80-48A1-AAF194F6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35" y="0"/>
            <a:ext cx="6038850" cy="4295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A8DA46-C095-4266-28DA-A3479656BE37}"/>
              </a:ext>
            </a:extLst>
          </p:cNvPr>
          <p:cNvSpPr txBox="1"/>
          <p:nvPr/>
        </p:nvSpPr>
        <p:spPr>
          <a:xfrm>
            <a:off x="970788" y="4745736"/>
            <a:ext cx="1025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Скриншот списка электронных закупок на ЭТП в личном кабинете заказчика – отмечен раздел просмотра предварительных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838838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25D8FC-B162-D2DA-C1C9-59F8BBD3B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6" y="139611"/>
            <a:ext cx="11676434" cy="4208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ADE456-BD4F-FE14-0EE1-FE3BF4FEEA22}"/>
              </a:ext>
            </a:extLst>
          </p:cNvPr>
          <p:cNvSpPr txBox="1"/>
          <p:nvPr/>
        </p:nvSpPr>
        <p:spPr>
          <a:xfrm>
            <a:off x="515566" y="4626864"/>
            <a:ext cx="102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Скриншот поиска предварительных предложений на ЭТП в личном кабинете заказчика.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A128C5-DF8F-14D6-2DEA-D89164EB073B}"/>
              </a:ext>
            </a:extLst>
          </p:cNvPr>
          <p:cNvSpPr txBox="1"/>
          <p:nvPr/>
        </p:nvSpPr>
        <p:spPr>
          <a:xfrm>
            <a:off x="515566" y="5541264"/>
            <a:ext cx="102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Для детального просмотра сведений о предварительном предложении нужно нажать -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AAD5B6-5F5D-261E-F03A-40ABAB3AF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657" y="5606867"/>
            <a:ext cx="2095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15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B9D436-51E0-3973-B503-0B8CC227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29" y="0"/>
            <a:ext cx="8820150" cy="6467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0D91BA-E85D-D23D-EF70-FDC94D6C46B3}"/>
              </a:ext>
            </a:extLst>
          </p:cNvPr>
          <p:cNvSpPr txBox="1"/>
          <p:nvPr/>
        </p:nvSpPr>
        <p:spPr>
          <a:xfrm>
            <a:off x="570430" y="1951672"/>
            <a:ext cx="2538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Скриншот просмотра предварительного предложения на ЭТП в личном кабинете заказчика.</a:t>
            </a:r>
          </a:p>
        </p:txBody>
      </p:sp>
    </p:spTree>
    <p:extLst>
      <p:ext uri="{BB962C8B-B14F-4D97-AF65-F5344CB8AC3E}">
        <p14:creationId xmlns:p14="http://schemas.microsoft.com/office/powerpoint/2010/main" val="3819508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22D856-B1DB-4701-8E3A-B01172117B3A}"/>
              </a:ext>
            </a:extLst>
          </p:cNvPr>
          <p:cNvSpPr/>
          <p:nvPr/>
        </p:nvSpPr>
        <p:spPr>
          <a:xfrm>
            <a:off x="137160" y="0"/>
            <a:ext cx="5478639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629BF5-3517-4690-A028-3BDF8F54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745" y="2431790"/>
            <a:ext cx="2985792" cy="199441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76F4B0-95D3-4A33-8F48-9000A7EB6D54}"/>
              </a:ext>
            </a:extLst>
          </p:cNvPr>
          <p:cNvSpPr/>
          <p:nvPr/>
        </p:nvSpPr>
        <p:spPr>
          <a:xfrm>
            <a:off x="9379131" y="248194"/>
            <a:ext cx="2194560" cy="95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FF927F-65DE-2CE5-B2D6-0D6943FA4C9E}"/>
              </a:ext>
            </a:extLst>
          </p:cNvPr>
          <p:cNvSpPr txBox="1"/>
          <p:nvPr/>
        </p:nvSpPr>
        <p:spPr>
          <a:xfrm>
            <a:off x="984449" y="3832698"/>
            <a:ext cx="378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pic>
        <p:nvPicPr>
          <p:cNvPr id="5" name="Рисунок 4" descr="Лектор со сплошной заливкой">
            <a:extLst>
              <a:ext uri="{FF2B5EF4-FFF2-40B4-BE49-F238E27FC236}">
                <a16:creationId xmlns:a16="http://schemas.microsoft.com/office/drawing/2014/main" xmlns="" id="{C2F2E729-018A-007E-D4F6-B081BF434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89463" y="2088205"/>
            <a:ext cx="1744493" cy="17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03B702-6A17-C0D7-0779-0C59E236BB6F}"/>
              </a:ext>
            </a:extLst>
          </p:cNvPr>
          <p:cNvSpPr/>
          <p:nvPr/>
        </p:nvSpPr>
        <p:spPr>
          <a:xfrm>
            <a:off x="579173" y="1185309"/>
            <a:ext cx="10838959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000" dirty="0"/>
              <a:t>Из того, что закупка проводится в </a:t>
            </a:r>
            <a:r>
              <a:rPr lang="ru-RU" sz="2000" b="1" dirty="0">
                <a:solidFill>
                  <a:srgbClr val="FF0000"/>
                </a:solidFill>
              </a:rPr>
              <a:t>ЭЛЕКТРОННОЙ ФОРМЕ </a:t>
            </a:r>
            <a:r>
              <a:rPr lang="ru-RU" sz="2000" dirty="0"/>
              <a:t>и является электронной закупкой по определению 44-ФЗ следует</a:t>
            </a:r>
            <a:r>
              <a:rPr lang="ru-RU" dirty="0"/>
              <a:t>: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Закупка проводится только на 8 отобранных ЭТП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Заключение контракта через ЕИС и ЭТП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Возможность признания уклонившимся от заключения контракта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Возможность подачи жалобы на результат рассмотрения заявки и заключение контракта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Применение типовых условий контракта (формирование контракта через ЕИС в будущем)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Внесение сведений в реестр контрактов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Применение электронного актирования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Претензионная работа через ЕИС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Изменение и расторжение контракта через ЕИС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Попадают в минимальную долю закупок российских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85725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054CB9-40B4-1B91-805E-46B79FED200C}"/>
              </a:ext>
            </a:extLst>
          </p:cNvPr>
          <p:cNvSpPr/>
          <p:nvPr/>
        </p:nvSpPr>
        <p:spPr>
          <a:xfrm>
            <a:off x="672683" y="166985"/>
            <a:ext cx="7684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E7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</a:t>
            </a:r>
            <a:r>
              <a:rPr lang="ru-RU" sz="5400" b="1" cap="none" spc="0" dirty="0">
                <a:ln w="0"/>
                <a:solidFill>
                  <a:srgbClr val="0E7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шага </a:t>
            </a:r>
            <a:r>
              <a:rPr lang="ru-RU" sz="5400" b="0" cap="none" spc="0" dirty="0">
                <a:ln w="0"/>
                <a:solidFill>
                  <a:srgbClr val="0E779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«Закупки с полки»</a:t>
            </a:r>
          </a:p>
        </p:txBody>
      </p:sp>
      <p:pic>
        <p:nvPicPr>
          <p:cNvPr id="4" name="Рисунок 3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xmlns="" id="{F8679AB8-8E4C-C66E-4D2D-6E4455CFC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2684" y="3610849"/>
            <a:ext cx="3080166" cy="3080166"/>
          </a:xfrm>
          <a:prstGeom prst="rect">
            <a:avLst/>
          </a:prstGeom>
        </p:spPr>
      </p:pic>
      <p:pic>
        <p:nvPicPr>
          <p:cNvPr id="5" name="Рисунок 4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xmlns="" id="{A86C1FF2-E788-072A-319D-2730FE4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48971" y="2667000"/>
            <a:ext cx="2550607" cy="2550607"/>
          </a:xfrm>
          <a:prstGeom prst="rect">
            <a:avLst/>
          </a:prstGeom>
        </p:spPr>
      </p:pic>
      <p:pic>
        <p:nvPicPr>
          <p:cNvPr id="6" name="Рисунок 5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xmlns="" id="{75D0F9ED-F881-2321-DF40-D40FA1E9A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47588" y="1922551"/>
            <a:ext cx="2046829" cy="2046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5EDC90-0451-41AB-1CDC-12D7E4E0A6A4}"/>
              </a:ext>
            </a:extLst>
          </p:cNvPr>
          <p:cNvSpPr txBox="1"/>
          <p:nvPr/>
        </p:nvSpPr>
        <p:spPr>
          <a:xfrm>
            <a:off x="3619500" y="5792124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E779D"/>
                </a:solidFill>
              </a:rPr>
              <a:t>1</a:t>
            </a:r>
            <a:r>
              <a:rPr lang="ru-RU" sz="2400" b="1" dirty="0">
                <a:solidFill>
                  <a:srgbClr val="0E779D"/>
                </a:solidFill>
              </a:rPr>
              <a:t>.</a:t>
            </a:r>
            <a:r>
              <a:rPr lang="en-US" sz="2400" b="1" dirty="0">
                <a:solidFill>
                  <a:srgbClr val="0E779D"/>
                </a:solidFill>
              </a:rPr>
              <a:t> </a:t>
            </a:r>
            <a:r>
              <a:rPr lang="ru-RU" sz="2400" b="1" dirty="0">
                <a:solidFill>
                  <a:srgbClr val="0E779D"/>
                </a:solidFill>
              </a:rPr>
              <a:t>Запланировать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431894-F4F9-558E-721A-08E1BF160FA5}"/>
              </a:ext>
            </a:extLst>
          </p:cNvPr>
          <p:cNvSpPr txBox="1"/>
          <p:nvPr/>
        </p:nvSpPr>
        <p:spPr>
          <a:xfrm>
            <a:off x="4971002" y="451142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779D"/>
                </a:solidFill>
              </a:rPr>
              <a:t>2.</a:t>
            </a:r>
            <a:r>
              <a:rPr lang="en-US" sz="2400" b="1" dirty="0">
                <a:solidFill>
                  <a:srgbClr val="0E779D"/>
                </a:solidFill>
              </a:rPr>
              <a:t> </a:t>
            </a:r>
            <a:r>
              <a:rPr lang="ru-RU" sz="2400" b="1" dirty="0">
                <a:solidFill>
                  <a:srgbClr val="0E779D"/>
                </a:solidFill>
              </a:rPr>
              <a:t>Создать извещение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F85781-4223-7920-B518-769C7D3F5733}"/>
              </a:ext>
            </a:extLst>
          </p:cNvPr>
          <p:cNvSpPr txBox="1"/>
          <p:nvPr/>
        </p:nvSpPr>
        <p:spPr>
          <a:xfrm>
            <a:off x="5809202" y="341538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779D"/>
                </a:solidFill>
              </a:rPr>
              <a:t>3.</a:t>
            </a:r>
            <a:r>
              <a:rPr lang="en-US" sz="2400" b="1" dirty="0">
                <a:solidFill>
                  <a:srgbClr val="0E779D"/>
                </a:solidFill>
              </a:rPr>
              <a:t> </a:t>
            </a:r>
            <a:r>
              <a:rPr lang="ru-RU" sz="2400" b="1" dirty="0">
                <a:solidFill>
                  <a:srgbClr val="0E779D"/>
                </a:solidFill>
              </a:rPr>
              <a:t>Рассмотреть заявки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DFE4AC0-8C84-C760-8A49-6248CF45FCB8}"/>
              </a:ext>
            </a:extLst>
          </p:cNvPr>
          <p:cNvSpPr txBox="1"/>
          <p:nvPr/>
        </p:nvSpPr>
        <p:spPr>
          <a:xfrm>
            <a:off x="6197585" y="241113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E779D"/>
                </a:solidFill>
              </a:rPr>
              <a:t>4.</a:t>
            </a:r>
            <a:r>
              <a:rPr lang="en-US" sz="2400" b="1" dirty="0">
                <a:solidFill>
                  <a:srgbClr val="0E779D"/>
                </a:solidFill>
              </a:rPr>
              <a:t> </a:t>
            </a:r>
            <a:r>
              <a:rPr lang="ru-RU" sz="2400" b="1" dirty="0">
                <a:solidFill>
                  <a:srgbClr val="0E779D"/>
                </a:solidFill>
              </a:rPr>
              <a:t>Заключить контракт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58AA128-5B72-C59F-02F1-FCEEEE364721}"/>
              </a:ext>
            </a:extLst>
          </p:cNvPr>
          <p:cNvSpPr/>
          <p:nvPr/>
        </p:nvSpPr>
        <p:spPr>
          <a:xfrm>
            <a:off x="9582150" y="3323050"/>
            <a:ext cx="2533650" cy="1650036"/>
          </a:xfrm>
          <a:prstGeom prst="rect">
            <a:avLst/>
          </a:prstGeom>
          <a:solidFill>
            <a:srgbClr val="E0E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2F78DBD0-0D70-3305-F23C-A17DA1F8C388}"/>
              </a:ext>
            </a:extLst>
          </p:cNvPr>
          <p:cNvSpPr/>
          <p:nvPr/>
        </p:nvSpPr>
        <p:spPr>
          <a:xfrm>
            <a:off x="9582150" y="3092216"/>
            <a:ext cx="2533650" cy="4616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DBBE79-2C56-1517-1422-FEDEE7149084}"/>
              </a:ext>
            </a:extLst>
          </p:cNvPr>
          <p:cNvSpPr txBox="1"/>
          <p:nvPr/>
        </p:nvSpPr>
        <p:spPr>
          <a:xfrm>
            <a:off x="9614439" y="3784716"/>
            <a:ext cx="235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предложения поставщиков</a:t>
            </a:r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xmlns="" id="{AFFE93DA-9F5B-60E7-B7D4-539BB91F6A13}"/>
              </a:ext>
            </a:extLst>
          </p:cNvPr>
          <p:cNvCxnSpPr>
            <a:stCxn id="13" idx="2"/>
            <a:endCxn id="8" idx="2"/>
          </p:cNvCxnSpPr>
          <p:nvPr/>
        </p:nvCxnSpPr>
        <p:spPr>
          <a:xfrm rot="5400000" flipH="1">
            <a:off x="9148238" y="3272350"/>
            <a:ext cx="1" cy="3401473"/>
          </a:xfrm>
          <a:prstGeom prst="bentConnector3">
            <a:avLst>
              <a:gd name="adj1" fmla="val -22860000000"/>
            </a:avLst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74A97F-0A92-67A0-477B-6C3B63FF07F9}"/>
              </a:ext>
            </a:extLst>
          </p:cNvPr>
          <p:cNvSpPr txBox="1"/>
          <p:nvPr/>
        </p:nvSpPr>
        <p:spPr>
          <a:xfrm>
            <a:off x="7447501" y="5284292"/>
            <a:ext cx="340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Возможность просмотра предложений в ЕИС</a:t>
            </a:r>
          </a:p>
        </p:txBody>
      </p: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xmlns="" id="{04B19972-9C40-FF79-E8DD-9669DAC55BEC}"/>
              </a:ext>
            </a:extLst>
          </p:cNvPr>
          <p:cNvCxnSpPr>
            <a:cxnSpLocks/>
            <a:stCxn id="13" idx="1"/>
            <a:endCxn id="9" idx="2"/>
          </p:cNvCxnSpPr>
          <p:nvPr/>
        </p:nvCxnSpPr>
        <p:spPr>
          <a:xfrm rot="10800000">
            <a:off x="8285702" y="3877048"/>
            <a:ext cx="1296448" cy="271021"/>
          </a:xfrm>
          <a:prstGeom prst="bentConnector2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E0C7741-7C61-E725-259C-401704C4A247}"/>
              </a:ext>
            </a:extLst>
          </p:cNvPr>
          <p:cNvSpPr txBox="1"/>
          <p:nvPr/>
        </p:nvSpPr>
        <p:spPr>
          <a:xfrm>
            <a:off x="8471440" y="4160468"/>
            <a:ext cx="924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Заявка</a:t>
            </a:r>
          </a:p>
        </p:txBody>
      </p:sp>
    </p:spTree>
    <p:extLst>
      <p:ext uri="{BB962C8B-B14F-4D97-AF65-F5344CB8AC3E}">
        <p14:creationId xmlns:p14="http://schemas.microsoft.com/office/powerpoint/2010/main" val="292137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1843F7D-45F3-571F-2376-EDDD2C95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765720"/>
            <a:ext cx="6300787" cy="4377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A4C223-170D-B46E-AB0E-E8043A0E9A44}"/>
              </a:ext>
            </a:extLst>
          </p:cNvPr>
          <p:cNvSpPr txBox="1"/>
          <p:nvPr/>
        </p:nvSpPr>
        <p:spPr>
          <a:xfrm>
            <a:off x="464234" y="2215662"/>
            <a:ext cx="1976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Настройка прав доступа в ЛК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33873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DC035B-4ADB-132B-4836-C0B34C90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06" y="477911"/>
            <a:ext cx="8785164" cy="29510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B7B099-F7FE-532D-BF75-49234AFD2892}"/>
              </a:ext>
            </a:extLst>
          </p:cNvPr>
          <p:cNvSpPr txBox="1"/>
          <p:nvPr/>
        </p:nvSpPr>
        <p:spPr>
          <a:xfrm>
            <a:off x="278955" y="14656"/>
            <a:ext cx="625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Планирование закупок у ЕП в электронной форме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077232-64AB-FCA7-B979-ACF11BD5A487}"/>
              </a:ext>
            </a:extLst>
          </p:cNvPr>
          <p:cNvSpPr txBox="1"/>
          <p:nvPr/>
        </p:nvSpPr>
        <p:spPr>
          <a:xfrm>
            <a:off x="578706" y="3557016"/>
            <a:ext cx="1062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Закупка с полки вносится в раздел «особые закупки» плана-графика заказчика одной строкой без разбивки на отдельные объекты закупки.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1675D0-43F8-E9D5-916B-66BA568B26F4}"/>
              </a:ext>
            </a:extLst>
          </p:cNvPr>
          <p:cNvSpPr txBox="1"/>
          <p:nvPr/>
        </p:nvSpPr>
        <p:spPr>
          <a:xfrm>
            <a:off x="578706" y="4453128"/>
            <a:ext cx="1062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заказчик применяет Региональную информационную систему (РИС) при планировании своих закупок – то действия осуществляются в такой системе в соответствии с руководством пользователя.</a:t>
            </a:r>
          </a:p>
          <a:p>
            <a:r>
              <a:rPr lang="ru-RU" dirty="0"/>
              <a:t>Если изменить план-график напрямую в ЕИС для добавления такой закупки – связь с РИС будет потеряна т.к. ЕИС будет считать новую версию плана-графика созданной в ЕИС.</a:t>
            </a:r>
          </a:p>
        </p:txBody>
      </p:sp>
    </p:spTree>
    <p:extLst>
      <p:ext uri="{BB962C8B-B14F-4D97-AF65-F5344CB8AC3E}">
        <p14:creationId xmlns:p14="http://schemas.microsoft.com/office/powerpoint/2010/main" val="169278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6A9A38C-8D0F-B34C-FD65-65CA3AAD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5" y="874221"/>
            <a:ext cx="7343335" cy="33835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0969FA-84B1-A65B-223E-6552D9A1A29F}"/>
              </a:ext>
            </a:extLst>
          </p:cNvPr>
          <p:cNvSpPr txBox="1"/>
          <p:nvPr/>
        </p:nvSpPr>
        <p:spPr>
          <a:xfrm>
            <a:off x="358022" y="125446"/>
            <a:ext cx="619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Создание закупок у ЕП в электронной форме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467350-4D41-AE4E-9727-2ACC7DB0293A}"/>
              </a:ext>
            </a:extLst>
          </p:cNvPr>
          <p:cNvSpPr txBox="1"/>
          <p:nvPr/>
        </p:nvSpPr>
        <p:spPr>
          <a:xfrm>
            <a:off x="658368" y="525556"/>
            <a:ext cx="655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i="1" dirty="0"/>
              <a:t>Скриншот создания закупки с полки в ЕИС</a:t>
            </a:r>
            <a:r>
              <a:rPr lang="ru-RU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D72065-B894-CD84-3B6D-DDA6202A5A5C}"/>
              </a:ext>
            </a:extLst>
          </p:cNvPr>
          <p:cNvSpPr txBox="1"/>
          <p:nvPr/>
        </p:nvSpPr>
        <p:spPr>
          <a:xfrm>
            <a:off x="611945" y="5175504"/>
            <a:ext cx="10622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заказчик применяет Региональную информационную систему (РИС) при публикации извещений об осуществлении закупок – то действия осуществляются в такой системе в соответствии с руководством пользователя.</a:t>
            </a:r>
          </a:p>
          <a:p>
            <a:r>
              <a:rPr lang="ru-RU" dirty="0"/>
              <a:t>Если опубликовать такую закупку через ЕИС – связь с РИС не будет установлена и информация о победителе не попадет в РИС.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B019FB-F7A0-045A-F88D-EB2B20DB296C}"/>
              </a:ext>
            </a:extLst>
          </p:cNvPr>
          <p:cNvSpPr txBox="1"/>
          <p:nvPr/>
        </p:nvSpPr>
        <p:spPr>
          <a:xfrm>
            <a:off x="611945" y="4436840"/>
            <a:ext cx="1062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Особенностью формирования извещения в ЕИС – является выборка особой позиции плана-графика для создания закупки. </a:t>
            </a:r>
          </a:p>
        </p:txBody>
      </p:sp>
    </p:spTree>
    <p:extLst>
      <p:ext uri="{BB962C8B-B14F-4D97-AF65-F5344CB8AC3E}">
        <p14:creationId xmlns:p14="http://schemas.microsoft.com/office/powerpoint/2010/main" val="166754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3EE08B9-E8DB-AD82-085F-B96E329E0926}"/>
              </a:ext>
            </a:extLst>
          </p:cNvPr>
          <p:cNvSpPr/>
          <p:nvPr/>
        </p:nvSpPr>
        <p:spPr>
          <a:xfrm>
            <a:off x="551741" y="270909"/>
            <a:ext cx="10838959" cy="507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</a:pPr>
            <a:r>
              <a:rPr lang="ru-RU" sz="2000" b="1" dirty="0">
                <a:solidFill>
                  <a:srgbClr val="FF0000"/>
                </a:solidFill>
              </a:rPr>
              <a:t>Особенности извещения – заказчик указывает: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наименование товара и его характеристики с использованием каталога товаров, работ, услуг для обеспечения государственных и муниципальных нужд,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начальную цену единицы товара </a:t>
            </a:r>
            <a:r>
              <a:rPr lang="ru-RU" b="1" dirty="0"/>
              <a:t>с учетом стоимости доставки, налогов, сборов и иных обязательных платежей</a:t>
            </a:r>
            <a:r>
              <a:rPr lang="ru-RU" dirty="0"/>
              <a:t>,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количество</a:t>
            </a:r>
            <a:r>
              <a:rPr lang="ru-RU" dirty="0"/>
              <a:t> закупаемого товара,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dirty="0"/>
              <a:t>единицу измерения товара по общероссийскому классификатору, используемому для количественной оценки технико-экономических и социальных показателей, (</a:t>
            </a:r>
            <a:r>
              <a:rPr lang="ru-RU" sz="1600" i="1" dirty="0"/>
              <a:t>содержится в КТРУ</a:t>
            </a:r>
            <a:r>
              <a:rPr lang="ru-RU" dirty="0"/>
              <a:t>)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срок и место поставки товара </a:t>
            </a:r>
            <a:r>
              <a:rPr lang="ru-RU" dirty="0"/>
              <a:t>по общероссийскому (общероссийским) классификатору (классификаторам), используемому (используемым) для сопоставимости и автоматизированной обработки информации в разрезах административно-территориального деления, систематизации и однозначной идентификации на всей территории Российской Федерации муниципальных образований и населенных пунктов, входящих в их состав.</a:t>
            </a:r>
          </a:p>
          <a:p>
            <a:pPr marL="285750" indent="-285750" algn="just">
              <a:spcBef>
                <a:spcPct val="20000"/>
              </a:spcBef>
              <a:spcAft>
                <a:spcPts val="600"/>
              </a:spcAft>
              <a:buClr>
                <a:srgbClr val="008EDF"/>
              </a:buClr>
              <a:buFont typeface="Wingdings" panose="05000000000000000000" pitchFamily="2" charset="2"/>
              <a:buChar char="Ø"/>
            </a:pPr>
            <a:r>
              <a:rPr lang="ru-RU" b="1" dirty="0"/>
              <a:t>Срок поставки товара исчисляется календарными днями и указывается в извещении об осуществлении закупки в календарных днях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87676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234D57DC5BCA94C9524E988D38C7DCD" ma:contentTypeVersion="7" ma:contentTypeDescription="Создание документа." ma:contentTypeScope="" ma:versionID="4ae3fb1a7f2220cd914c5759a7993116">
  <xsd:schema xmlns:xsd="http://www.w3.org/2001/XMLSchema" xmlns:xs="http://www.w3.org/2001/XMLSchema" xmlns:p="http://schemas.microsoft.com/office/2006/metadata/properties" xmlns:ns3="21b517fd-8158-473b-8291-8b7a8f0ee724" targetNamespace="http://schemas.microsoft.com/office/2006/metadata/properties" ma:root="true" ma:fieldsID="bdd58b35569b3ebd71198c9f492e0bf9" ns3:_="">
    <xsd:import namespace="21b517fd-8158-473b-8291-8b7a8f0ee7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517fd-8158-473b-8291-8b7a8f0ee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1543E6-1974-45F7-AC4D-94A83ED0CE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00795B-B2CD-413A-8DA6-989235195D11}">
  <ds:schemaRefs>
    <ds:schemaRef ds:uri="21b517fd-8158-473b-8291-8b7a8f0ee724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5B81A58-EA70-49CF-BF5C-AAB36CEF2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517fd-8158-473b-8291-8b7a8f0ee7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17787</TotalTime>
  <Words>2627</Words>
  <Application>Microsoft Office PowerPoint</Application>
  <PresentationFormat>Широкоэкранный</PresentationFormat>
  <Paragraphs>179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Чуханова Анна</dc:creator>
  <cp:lastModifiedBy>Ульянова Ксения Игоревна</cp:lastModifiedBy>
  <cp:revision>180</cp:revision>
  <cp:lastPrinted>2022-06-21T14:44:05Z</cp:lastPrinted>
  <dcterms:created xsi:type="dcterms:W3CDTF">2019-09-03T10:59:51Z</dcterms:created>
  <dcterms:modified xsi:type="dcterms:W3CDTF">2023-09-07T04:54:20Z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0x010100F234D57DC5BCA94C9524E988D38C7DCD</vt:lpwstr>
  </property>
</Properties>
</file>