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44" r:id="rId3"/>
    <p:sldId id="345" r:id="rId4"/>
    <p:sldId id="337" r:id="rId5"/>
    <p:sldId id="347" r:id="rId6"/>
    <p:sldId id="348" r:id="rId7"/>
    <p:sldId id="349" r:id="rId8"/>
    <p:sldId id="350" r:id="rId9"/>
    <p:sldId id="351" r:id="rId10"/>
    <p:sldId id="338" r:id="rId11"/>
    <p:sldId id="328" r:id="rId12"/>
    <p:sldId id="309" r:id="rId13"/>
    <p:sldId id="326" r:id="rId14"/>
    <p:sldId id="322" r:id="rId15"/>
    <p:sldId id="329" r:id="rId16"/>
    <p:sldId id="331" r:id="rId17"/>
    <p:sldId id="335" r:id="rId18"/>
    <p:sldId id="333" r:id="rId19"/>
    <p:sldId id="334" r:id="rId20"/>
    <p:sldId id="346" r:id="rId21"/>
    <p:sldId id="336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AC2"/>
    <a:srgbClr val="126087"/>
    <a:srgbClr val="D1E9C1"/>
    <a:srgbClr val="A7D488"/>
    <a:srgbClr val="92C96D"/>
    <a:srgbClr val="6CAE3F"/>
    <a:srgbClr val="5D9636"/>
    <a:srgbClr val="9DD07A"/>
    <a:srgbClr val="B6DC9C"/>
    <a:srgbClr val="82C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92" d="100"/>
          <a:sy n="92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Структура заключённых договоров по процедурам</a:t>
            </a:r>
          </a:p>
          <a:p>
            <a:pPr>
              <a:defRPr/>
            </a:pPr>
            <a:r>
              <a:rPr lang="ru-RU" sz="1400"/>
              <a:t> </a:t>
            </a:r>
            <a:r>
              <a:rPr lang="ru-RU" sz="1100"/>
              <a:t>(в стоимостном выражении)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ИО!$M$15</c:f>
              <c:strCache>
                <c:ptCount val="1"/>
                <c:pt idx="0">
                  <c:v>Структура заключённых договоров по процедурам (в стоимостном выражении)
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ИО!$N$13:$O$13</c:f>
              <c:strCache>
                <c:ptCount val="2"/>
                <c:pt idx="0">
                  <c:v>конкурентные процедуры</c:v>
                </c:pt>
                <c:pt idx="1">
                  <c:v>неконкурентные процедуры</c:v>
                </c:pt>
              </c:strCache>
            </c:strRef>
          </c:cat>
          <c:val>
            <c:numRef>
              <c:f>ИО!$N$15:$O$15</c:f>
              <c:numCache>
                <c:formatCode>0%</c:formatCode>
                <c:ptCount val="2"/>
                <c:pt idx="0">
                  <c:v>0.36438838316613215</c:v>
                </c:pt>
                <c:pt idx="1">
                  <c:v>0.63561459459298497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PT Astra Serif" pitchFamily="18" charset="-52"/>
          <a:ea typeface="PT Astra Serif" pitchFamily="18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Структура заключённых договоров по видам закупки</a:t>
            </a:r>
            <a:r>
              <a:rPr lang="ru-RU"/>
              <a:t>
</a:t>
            </a:r>
            <a:r>
              <a:rPr lang="ru-RU" sz="1100"/>
              <a:t>(в стоимостном выражении) </a:t>
            </a:r>
            <a:endParaRPr lang="ru-RU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ИО!$B$15</c:f>
              <c:strCache>
                <c:ptCount val="1"/>
                <c:pt idx="0">
                  <c:v>Структура заключённых договоров по видам закупки
(в стоимостном выражении) 
(в стоимостном выражении) 
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ИО!$C$13:$E$13</c:f>
              <c:strCache>
                <c:ptCount val="3"/>
                <c:pt idx="0">
                  <c:v>конкурентные закупки</c:v>
                </c:pt>
                <c:pt idx="1">
                  <c:v>коммунальные платежи</c:v>
                </c:pt>
                <c:pt idx="2">
                  <c:v>иные закупки</c:v>
                </c:pt>
              </c:strCache>
            </c:strRef>
          </c:cat>
          <c:val>
            <c:numRef>
              <c:f>ИО!$C$15:$E$15</c:f>
              <c:numCache>
                <c:formatCode>0%</c:formatCode>
                <c:ptCount val="3"/>
                <c:pt idx="0">
                  <c:v>0.36438838316613215</c:v>
                </c:pt>
                <c:pt idx="1">
                  <c:v>0.30704567584709808</c:v>
                </c:pt>
                <c:pt idx="2">
                  <c:v>0.32856891874588701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PT Astra Serif" pitchFamily="18" charset="-52"/>
          <a:ea typeface="PT Astra Serif" pitchFamily="18" charset="-52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9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9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7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9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7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81CB-372F-4B08-A39B-AF3D33FE9B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836-2857-4CA1-80AF-AF427E796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consultantplus://offline/ref=1AFBDFF1A4FBFDAD2BACC021E428731EAC926C2EABB5704281BDAD18A649C663ADFBDFED58954CD8D58C875164A147A396E9F5CC6992nAQA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consultantplus://offline/ref=1AFBDFF1A4FBFDAD2BACC021E428731EAC926C2EABB5704281BDAD18A649C663ADFBDFED58954CD8D58C875164A147A396E9F5CC6992nAQ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consultantplus://offline/ref=1AFBDFF1A4FBFDAD2BACC021E428731EAC926C2EABB5704281BDAD18A649C663ADFBDFED58954CD8D58C875164A147A396E9F5CC6992nAQ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cap="all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круглый стол по теме: «Отдельные аспекты регулирования корпоративных закупок»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22698" y="41777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/>
          <p:cNvSpPr txBox="1">
            <a:spLocks/>
          </p:cNvSpPr>
          <p:nvPr/>
        </p:nvSpPr>
        <p:spPr>
          <a:xfrm>
            <a:off x="382246" y="331710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Агентство государственных закупок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Ульяновской области</a:t>
            </a:r>
            <a:endParaRPr lang="ru-RU" sz="32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extLst>
              <a:ext uri="{FF2B5EF4-FFF2-40B4-BE49-F238E27FC236}">
                <a16:creationId xmlns="" xmlns:a16="http://schemas.microsoft.com/office/drawing/2014/main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327246"/>
            <a:ext cx="943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Ульяновск, </a:t>
            </a:r>
            <a:r>
              <a:rPr lang="ru-RU" alt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2023</a:t>
            </a:r>
            <a:endParaRPr lang="ru-RU" altLang="ru-RU" sz="20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 типовых ошибках при внесении изменений в положение о закупке товаров, работ, услуг</a:t>
            </a: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22698" y="41777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/>
          <p:cNvSpPr txBox="1">
            <a:spLocks/>
          </p:cNvSpPr>
          <p:nvPr/>
        </p:nvSpPr>
        <p:spPr>
          <a:xfrm>
            <a:off x="382246" y="331710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2</a:t>
            </a:r>
            <a:endParaRPr lang="ru-RU" sz="32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extLst>
              <a:ext uri="{FF2B5EF4-FFF2-40B4-BE49-F238E27FC236}">
                <a16:creationId xmlns="" xmlns:a16="http://schemas.microsoft.com/office/drawing/2014/main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327246"/>
            <a:ext cx="943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Ульяновск,  </a:t>
            </a:r>
            <a:r>
              <a:rPr lang="ru-RU" alt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2023</a:t>
            </a:r>
            <a:endParaRPr lang="ru-RU" altLang="ru-RU" sz="20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212" y="-197947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Типовое положение о закупке 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" y="1041473"/>
            <a:ext cx="3381157" cy="5418766"/>
            <a:chOff x="-5" y="0"/>
            <a:chExt cx="4681079" cy="3179137"/>
          </a:xfrm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/>
            <p:nvPr/>
          </p:nvSpPr>
          <p:spPr>
            <a:xfrm>
              <a:off x="-5" y="564555"/>
              <a:ext cx="4681074" cy="1907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Ульяновской области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/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к типовому положению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присоединено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68 региональных заказчиков, осуществляют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закупочную деятельность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рамках Федерального закона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№ 223-ФЗ,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из них:</a:t>
              </a: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Областных государственных бюджетных учреждений – 53. 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Автономных учреждений - 15.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C:\Users\gafurov_dm\Downloads\2023-08-08_11-07-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18" y="1041473"/>
            <a:ext cx="4479274" cy="5398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furov_dm\Downloads\2023-08-08_11-08-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46" y="1522648"/>
            <a:ext cx="4289495" cy="485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4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-107999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МОНИТОРИНГ ПОЛОЖЕНИЙ О ЗАКУПКЕ ТРУ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-159484" y="1160427"/>
            <a:ext cx="3775491" cy="5299811"/>
            <a:chOff x="-206475" y="0"/>
            <a:chExt cx="4887549" cy="317913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/>
            <p:nvPr/>
          </p:nvSpPr>
          <p:spPr>
            <a:xfrm>
              <a:off x="-206475" y="506167"/>
              <a:ext cx="4887549" cy="17093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Приказом Агентства государственных закупок Ульяновской области от 27.09.2023 № 9-ПР внесены изменения </a:t>
              </a:r>
              <a:b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Типовое положение о закупке товаров, работ, услуг областными государственными бюджетными </a:t>
              </a:r>
              <a:b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и автономными учреждениями</a:t>
              </a:r>
            </a:p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Срок внесения изменений </a:t>
              </a:r>
              <a:b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положение о закупке ТРУ составляет 30 дней с даты размещения типового положения </a:t>
              </a:r>
              <a:b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в ЕИС (</a:t>
              </a:r>
              <a:r>
                <a:rPr lang="ru-RU" dirty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до 28.10.2023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)</a:t>
              </a:r>
            </a:p>
          </p:txBody>
        </p:sp>
      </p:grpSp>
      <p:pic>
        <p:nvPicPr>
          <p:cNvPr id="1026" name="Picture 2" descr="C:\Users\gafurov_dm\Downloads\2023-11-08_11-28-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88" y="968441"/>
            <a:ext cx="4215681" cy="5182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furov_dm\Downloads\2023-11-08_11-29-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27" y="3231571"/>
            <a:ext cx="6051118" cy="34045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02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1220" y="0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РЕЗУЛЬТАТЫ МОНИТОРИНГА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" y="1041473"/>
            <a:ext cx="3381157" cy="5418766"/>
            <a:chOff x="-5" y="0"/>
            <a:chExt cx="4681079" cy="317913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Блок-схема: ручное управление 4"/>
            <p:cNvSpPr/>
            <p:nvPr/>
          </p:nvSpPr>
          <p:spPr>
            <a:xfrm>
              <a:off x="-5" y="564555"/>
              <a:ext cx="4681073" cy="190748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Ульяновской области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к типовому положению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ТРУ присоединено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68 региональных заказчиков, осуществляют закупочную деятельность в рамках Федерального закона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№ 223-ФЗ, из них:</a:t>
              </a: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Областных государственных бюджетных учреждений – 53. </a:t>
              </a:r>
            </a:p>
            <a:p>
              <a:pPr marL="0" lvl="1" indent="-171450" algn="ctr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Автономных учреждений - 15.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33194"/>
              </p:ext>
            </p:extLst>
          </p:nvPr>
        </p:nvGraphicFramePr>
        <p:xfrm>
          <a:off x="3667750" y="1285329"/>
          <a:ext cx="8144539" cy="4878221"/>
        </p:xfrm>
        <a:graphic>
          <a:graphicData uri="http://schemas.openxmlformats.org/drawingml/2006/table">
            <a:tbl>
              <a:tblPr firstRow="1" lastRow="1">
                <a:tableStyleId>{327F97BB-C833-4FB7-BDE5-3F7075034690}</a:tableStyleId>
              </a:tblPr>
              <a:tblGrid>
                <a:gridCol w="6405083"/>
                <a:gridCol w="1739456"/>
              </a:tblGrid>
              <a:tr h="92661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Результаты мониторинга положений о закупках ТРУ областных государственных  бюджетных и автономных учреждений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b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 состоянию на 07.11.2023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0" marR="91430" marT="45729" marB="45729" anchor="ctr"/>
                </a:tc>
              </a:tr>
              <a:tr h="1414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о закупке ТРУ, соответствующие типовому положению о закупке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32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47,1 %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</a:p>
                  </a:txBody>
                  <a:tcPr marL="91437" marR="91437" marT="45729" marB="45729" anchor="ctr"/>
                </a:tc>
              </a:tr>
              <a:tr h="13483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не соответствующих типовому положению о закупке ТРУ. </a:t>
                      </a: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29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42,7%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</a:tr>
              <a:tr h="1131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Количество положений о закупке ТРУ, размещённые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в нарушении сроков, предусмотренных типовым положением о закупке ТРУ.</a:t>
                      </a:r>
                    </a:p>
                    <a:p>
                      <a:pPr marL="0" algn="just" defTabSz="914400" rtl="0" eaLnBrk="1" latinLnBrk="0" hangingPunct="1"/>
                      <a:endParaRPr lang="ru-RU" sz="1800" b="1" kern="12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+mn-cs"/>
                      </a:endParaRPr>
                    </a:p>
                  </a:txBody>
                  <a:tcPr marL="91437" marR="91437" marT="45729" marB="4572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10,2 % </a:t>
                      </a:r>
                      <a:b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</a:b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 общего количества</a:t>
                      </a:r>
                    </a:p>
                  </a:txBody>
                  <a:tcPr marL="91437" marR="91437" marT="45729" marB="4572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1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9266" y="257554"/>
            <a:ext cx="11143129" cy="115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ТИПОВЫЕ ОШИБКИ ПРИ ВНЕСЕНИИ ИЗМЕНЕНИЙ </a:t>
            </a:r>
            <a:b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В ПОЛОЖЕНИЕ О ЗАКУПКЕ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096712"/>
              </p:ext>
            </p:extLst>
          </p:nvPr>
        </p:nvGraphicFramePr>
        <p:xfrm>
          <a:off x="127881" y="1340425"/>
          <a:ext cx="11936238" cy="5153894"/>
        </p:xfrm>
        <a:graphic>
          <a:graphicData uri="http://schemas.openxmlformats.org/drawingml/2006/table">
            <a:tbl>
              <a:tblPr firstCol="1" last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{327F97BB-C833-4FB7-BDE5-3F7075034690}</a:tableStyleId>
              </a:tblPr>
              <a:tblGrid>
                <a:gridCol w="11936238"/>
              </a:tblGrid>
              <a:tr h="9763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1.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Нарушен срок внесения изменений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в Положение о закупке ТРУ (Положение о закупке размещено в редакции, несоответствующей редакции Типового положения закупке ТРУ от 27.09.2023)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705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2.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Перечень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взаимозависимых лиц с заказчиком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размещён в нарушении ПП РФ от 10.09.2012 № 908 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7050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3. Отсутствует дата начала действия абзаца 2 подпункта 50 пункта 8.3  Положения о закупке -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 01.01.2024 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988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4. В подпункте 28 пункта 3.1 раздела 3 и пункте 5.14 раздела 5 Положения о закупке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ссылка на официальный сайт заказчика принадлежит другому учреждению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988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5. В Положении о закупке (в изменениях в Положение)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отсутствует гриф утверждения учредителя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в согласно  ч. 3 ст. 2 Федерального закона № 223-ФЗ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389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6. В Положении о закупке указывается «приложение № 1, № 2, № 3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к Типовому положению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о закупке»</a:t>
                      </a:r>
                    </a:p>
                  </a:txBody>
                  <a:tcPr marL="91437" marR="91437" marT="45729" marB="45729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11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0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НАРУШЕНИЕ СРОКА ВНЕСЕНИЯ ИЗМЕНЕНИЙ </a:t>
            </a:r>
            <a:b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</a:b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В ПОЛОЖЕНИЕ О ЗАКУПКЕ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12727" y="1329070"/>
            <a:ext cx="3771900" cy="539070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sz="20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Приказом Агентства устанавливается срок для внесения изменений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положение о закупке.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Изменения должны быть размещены в ЕИС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течение 15 дней со дня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их утверждения.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соответствии с пунктом 13 раздела 2 положения № 908 изменения в положение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 закупке,  считаются размещенными в ЕИС надлежащим образом после размещения в соответствии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 пунктом 4 настоящего положения в ЕИС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>
              <a:hlinkClick r:id="rId4"/>
            </a:endParaRPr>
          </a:p>
        </p:txBody>
      </p:sp>
      <p:pic>
        <p:nvPicPr>
          <p:cNvPr id="2050" name="Picture 2" descr="C:\Users\gafurov_dm\Downloads\2023-11-08_11-42-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" y="3677474"/>
            <a:ext cx="7944380" cy="2488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83085" y="1280313"/>
            <a:ext cx="7263246" cy="214868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sz="20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СРОК ВНЕСЕНИЯ ИЗМЕНЕНИЙ В ПОЛОЖЕНИЕ О ЗАКУПКЕ </a:t>
            </a:r>
            <a:br>
              <a:rPr lang="ru-RU" sz="20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ДО 28.10.2023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086548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10503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РАЗМЕЩЕНИЕ ПЕРЕЧНЯ ВЗАИМОЗАВИСИМЫХ ЛИЦ В НАРУШЕНИИ ПП РФ № 908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64584" y="1297954"/>
            <a:ext cx="4426526" cy="520270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sz="2000" dirty="0" smtClean="0">
              <a:effectLst>
                <a:outerShdw blurRad="50800" dist="50800" dir="5400000" algn="ctr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В соответствии с </a:t>
            </a:r>
            <a:r>
              <a:rPr lang="ru-RU" dirty="0" err="1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пп</a:t>
            </a: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. «а» п.10 Раздела 2 Положения № 908 представитель заказчика: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а) размещает в ЕИС положение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о закупке в электронном виде,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за исключением перечня лиц, являющихся взаимозависимыми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 заказчиком.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б) размещает в закрытой части ЕИС перечень лиц, являющихся взаимозависимыми </a:t>
            </a:r>
            <a:b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с заказчиком (при наличии такого перечня);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>
              <a:hlinkClick r:id="rId4"/>
            </a:endParaRPr>
          </a:p>
        </p:txBody>
      </p:sp>
      <p:pic>
        <p:nvPicPr>
          <p:cNvPr id="3074" name="Picture 2" descr="C:\Users\gafurov_dm\Downloads\2023-11-08_11-47-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8" y="1666508"/>
            <a:ext cx="7044657" cy="44655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4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0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УКАЗАНИЕ ОФИЦИАЛЬНОГО САЙТА ДРУГОГО ЗАКАЗЧИКА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:\Users\gafurov_dm\Downloads\2023-11-08_12-14-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916" y="1160428"/>
            <a:ext cx="6153150" cy="3067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afurov_dm\Downloads\2023-11-08_12-16-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11" y="4439947"/>
            <a:ext cx="6800850" cy="223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-79737" y="1160427"/>
            <a:ext cx="3775491" cy="5299811"/>
            <a:chOff x="-103239" y="0"/>
            <a:chExt cx="4887549" cy="317913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5" name="Блок-схема: ручное управление 14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Блок-схема: ручное управление 4"/>
            <p:cNvSpPr/>
            <p:nvPr/>
          </p:nvSpPr>
          <p:spPr>
            <a:xfrm>
              <a:off x="-103239" y="1126150"/>
              <a:ext cx="4887549" cy="17093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подпункте 28 пункта 3.1 Раздела 3 Положения необходимо указывать официальный сайт заказчика (официальный сайт собственного учреждения)</a:t>
              </a:r>
              <a:endParaRPr lang="ru-RU" sz="20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4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0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ОТСУТСТВИЕ ПОЛОЖЕНИЙ В ЧАСТИ ГОДОВОГО ОБЪЁМА ЗАКУПОК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gafurov_dm\Downloads\2023-11-08_11-58-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6" y="1579419"/>
            <a:ext cx="6031919" cy="1371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furov_dm\Downloads\2023-11-08_12-00-3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9" y="1278080"/>
            <a:ext cx="5485535" cy="2233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furov_dm\Downloads\2023-11-08_12-02-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163042"/>
            <a:ext cx="6381750" cy="260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624455" y="3148445"/>
            <a:ext cx="498763" cy="893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681" y="3823854"/>
            <a:ext cx="4509655" cy="280554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Типовым </a:t>
            </a:r>
            <a:r>
              <a:rPr lang="ru-RU" sz="2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положением предусмотрено начало </a:t>
            </a:r>
            <a:r>
              <a:rPr lang="ru-RU" sz="24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действие с 01.01.2024 </a:t>
            </a:r>
            <a:r>
              <a:rPr lang="ru-RU" sz="2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абзаца </a:t>
            </a:r>
            <a:r>
              <a:rPr lang="ru-RU" sz="2400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rPr>
              <a:t>2 подпункта 50 пункта 8.3 Типового положения</a:t>
            </a:r>
          </a:p>
          <a:p>
            <a:r>
              <a:rPr lang="ru-RU" dirty="0" smtClean="0"/>
              <a:t> </a:t>
            </a:r>
            <a:endParaRPr lang="ru-RU" dirty="0">
              <a:hlinkClick r:id="rId7"/>
            </a:endParaRPr>
          </a:p>
        </p:txBody>
      </p:sp>
    </p:spTree>
    <p:extLst>
      <p:ext uri="{BB962C8B-B14F-4D97-AF65-F5344CB8AC3E}">
        <p14:creationId xmlns:p14="http://schemas.microsoft.com/office/powerpoint/2010/main" val="19669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871" y="97024"/>
            <a:ext cx="11143129" cy="115717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ОТСУТСТВИЕ ГРИФА УТВЕРЖДЕНИЯ УЧРЕДИТЕЛЯ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0" y="1041472"/>
            <a:ext cx="4436918" cy="5816527"/>
            <a:chOff x="-8" y="0"/>
            <a:chExt cx="4681082" cy="317913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Блок-схема: ручное управление 7"/>
            <p:cNvSpPr/>
            <p:nvPr/>
          </p:nvSpPr>
          <p:spPr>
            <a:xfrm rot="16200000">
              <a:off x="750968" y="-750968"/>
              <a:ext cx="3179137" cy="4681074"/>
            </a:xfrm>
            <a:prstGeom prst="flowChartManualOperation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Блок-схема: ручное управление 4"/>
            <p:cNvSpPr/>
            <p:nvPr/>
          </p:nvSpPr>
          <p:spPr>
            <a:xfrm>
              <a:off x="-8" y="769012"/>
              <a:ext cx="4681074" cy="190748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0" tIns="0" rIns="127000" bIns="0" numCol="1" spcCol="1270" anchor="t" anchorCtr="0">
              <a:noAutofit/>
            </a:bodyPr>
            <a:lstStyle/>
            <a:p>
              <a:pPr algn="ctr"/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Утвердить положение о закупке, изменения, вносимые в положение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/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закупке  в зависимости от вашей организационно-правовой формы, могут только лица или органы, уполномоченные утверждать положение </a:t>
              </a:r>
              <a:b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в соответствии с ч.3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ст.2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Федерального закона №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223-ФЗ.</a:t>
              </a:r>
            </a:p>
            <a:p>
              <a:pPr algn="ctr"/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В </a:t>
              </a:r>
              <a:r>
                <a:rPr lang="ru-RU" dirty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данном случае гриф </a:t>
              </a: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положение </a:t>
              </a:r>
              <a:b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</a:br>
              <a:r>
                <a:rPr lang="ru-RU" dirty="0" smtClean="0">
                  <a:effectLst>
                    <a:outerShdw blurRad="50800" dist="50800" dir="5400000" algn="ctr" rotWithShape="0">
                      <a:srgbClr val="000000">
                        <a:alpha val="55000"/>
                      </a:srgbClr>
                    </a:outerShdw>
                  </a:effectLst>
                </a:rPr>
                <a:t>о закупке должно содержать гриф учредителя учреждения</a:t>
              </a:r>
              <a:endParaRPr lang="ru-RU" dirty="0">
                <a:effectLst>
                  <a:outerShdw blurRad="50800" dist="50800" dir="5400000" algn="ctr" rotWithShape="0">
                    <a:srgbClr val="000000">
                      <a:alpha val="55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C:\Users\gafurov_dm\Downloads\2023-11-08_12-11-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510411"/>
            <a:ext cx="6795653" cy="496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6445" y="2753591"/>
            <a:ext cx="1111828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84772" y="2408619"/>
            <a:ext cx="1111828" cy="25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8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8"/>
          <a:stretch/>
        </p:blipFill>
        <p:spPr>
          <a:xfrm flipV="1"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574" y="-72736"/>
            <a:ext cx="10689189" cy="1267691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ИТОГИ </a:t>
            </a:r>
            <a:r>
              <a:rPr lang="ru-RU" sz="34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</a:t>
            </a: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А </a:t>
            </a:r>
            <a:r>
              <a:rPr lang="ru-RU" sz="3400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1</a:t>
            </a: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 ОКТЯБРЯ 2023 ГОДА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24784"/>
              </p:ext>
            </p:extLst>
          </p:nvPr>
        </p:nvGraphicFramePr>
        <p:xfrm>
          <a:off x="148389" y="1049482"/>
          <a:ext cx="7738311" cy="538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160"/>
                <a:gridCol w="1463190"/>
                <a:gridCol w="1218663"/>
                <a:gridCol w="1031298"/>
              </a:tblGrid>
              <a:tr h="2452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Ед. изм.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 </a:t>
                      </a:r>
                      <a:r>
                        <a:rPr lang="ru-RU" sz="900" dirty="0" smtClean="0">
                          <a:effectLst/>
                        </a:rPr>
                        <a:t>01.10.2023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Значение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3 358,23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61,67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1 703,28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B050"/>
                          </a:solidFill>
                          <a:effectLst/>
                        </a:rPr>
                        <a:t>51%</a:t>
                      </a:r>
                      <a:endParaRPr lang="ru-RU" sz="1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Среднее количество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Конкурентными процедурами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1 223,70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58,81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5%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1 072,43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Количество договоров, в том числе: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Среднее количество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Неконкурентными процедурами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Размещено, в том числе: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2 134,53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коммунальные платежи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1 031,13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иные закупки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1 062,05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закупки в электронном магазине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41,36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2%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Экономия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2,86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Размещено у МСП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млн.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630,85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08035459"/>
              </p:ext>
            </p:extLst>
          </p:nvPr>
        </p:nvGraphicFramePr>
        <p:xfrm>
          <a:off x="8179567" y="1246908"/>
          <a:ext cx="4012432" cy="234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49496067"/>
              </p:ext>
            </p:extLst>
          </p:nvPr>
        </p:nvGraphicFramePr>
        <p:xfrm>
          <a:off x="7916332" y="3979718"/>
          <a:ext cx="4033213" cy="234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1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75267" y="272705"/>
            <a:ext cx="10867150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экспресс-стажировок</a:t>
            </a:r>
            <a:endParaRPr lang="ru-RU" sz="3200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901847"/>
              </p:ext>
            </p:extLst>
          </p:nvPr>
        </p:nvGraphicFramePr>
        <p:xfrm>
          <a:off x="433824" y="1323425"/>
          <a:ext cx="11432594" cy="5104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747"/>
                <a:gridCol w="10388847"/>
              </a:tblGrid>
              <a:tr h="1084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п/п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Тематика стажировки</a:t>
                      </a:r>
                    </a:p>
                  </a:txBody>
                  <a:tcPr marL="68580" marR="68580" marT="0" marB="0" anchor="ctr"/>
                </a:tc>
              </a:tr>
              <a:tr h="67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процедуры оценки и мониторинга соответствия</a:t>
                      </a:r>
                    </a:p>
                  </a:txBody>
                  <a:tcPr marL="68580" marR="68580" marT="0" marB="0"/>
                </a:tc>
              </a:tr>
              <a:tr h="1084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внесения изменений в положение о закупке ТРУ на основании типового положения о закупке ТРУ</a:t>
                      </a:r>
                    </a:p>
                  </a:txBody>
                  <a:tcPr marL="68580" marR="68580" marT="0" marB="0"/>
                </a:tc>
              </a:tr>
              <a:tr h="1084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kern="1200" dirty="0">
                        <a:solidFill>
                          <a:schemeClr val="lt1"/>
                        </a:solidFill>
                        <a:effectLst>
                          <a:outerShdw blurRad="50800" dist="50800" dir="5400000" algn="ctr" rotWithShape="0">
                            <a:srgbClr val="000000">
                              <a:alpha val="55000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Реестр договоров: процедурные вопросы внесения сведений о заключении, изменении, исполнении и  расторжении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закупок: порядок и сроки</a:t>
                      </a:r>
                    </a:p>
                  </a:txBody>
                  <a:tcPr marL="68580" marR="68580" marT="0" marB="0"/>
                </a:tc>
              </a:tr>
              <a:tr h="542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>
                            <a:outerShdw blurRad="50800" dist="50800" dir="5400000" algn="ctr" rotWithShape="0">
                              <a:srgbClr val="000000">
                                <a:alpha val="55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Отчетность по 223-ФЗ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86155" y="13193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Calibri "/>
                <a:ea typeface="PT Astra Serif" panose="020A0603040505020204" pitchFamily="18" charset="-52"/>
              </a:rPr>
              <a:t>Агентство государственных закупок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Calibri "/>
                <a:ea typeface="PT Astra Serif" panose="020A0603040505020204" pitchFamily="18" charset="-52"/>
              </a:rPr>
              <a:t>Ульяновской области</a:t>
            </a:r>
            <a:endParaRPr lang="ru-RU" sz="3200" b="1" dirty="0">
              <a:solidFill>
                <a:srgbClr val="126087"/>
              </a:solidFill>
              <a:latin typeface="Calibri 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8358" y="1352802"/>
            <a:ext cx="11895259" cy="533135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968" marR="6387">
              <a:spcBef>
                <a:spcPts val="126"/>
              </a:spcBef>
            </a:pPr>
            <a:endParaRPr lang="ru-RU" sz="2000" b="1" dirty="0" smtClean="0"/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Контакты: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Рейц Марина Николаевна – директор департамента по регулированию контрактной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Агентства государственных закупок Ульяновской области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44-44-63;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Ульянова Ксения Игоревна – референт департамента по регулированию контрактной системы Агентства государственных закупок Ульяновской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44-37-47;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Подкаминская </a:t>
            </a:r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Главный консультант департамента по регулированию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44-49-24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Крутова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Юрьевна – ведущий консультант департамента по регулированию 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44-37-47;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Гафуров Денис Муслимович – ведущий аналитик департамента по регулированию контрактной системы Агентства государственных закупок Ульяновской области 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8 (8422) 44-49-24;</a:t>
            </a:r>
          </a:p>
          <a:p>
            <a:pPr marL="15968" marR="6387">
              <a:spcBef>
                <a:spcPts val="126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 официального сайта Агентства: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goszakupki73.ru</a:t>
            </a:r>
          </a:p>
          <a:p>
            <a:pPr marL="15968" marR="6387">
              <a:spcBef>
                <a:spcPts val="126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580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" y="2691403"/>
            <a:ext cx="11692833" cy="1372638"/>
          </a:xfrm>
        </p:spPr>
        <p:txBody>
          <a:bodyPr>
            <a:noAutofit/>
          </a:bodyPr>
          <a:lstStyle/>
          <a:p>
            <a:pPr marL="15968" marR="6387" algn="ctr">
              <a:spcBef>
                <a:spcPts val="126"/>
              </a:spcBef>
            </a:pPr>
            <a: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1075267" y="272705"/>
            <a:ext cx="10867150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конкурентные закупки по отраслям</a:t>
            </a:r>
            <a:endParaRPr lang="ru-RU" sz="3200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08484"/>
              </p:ext>
            </p:extLst>
          </p:nvPr>
        </p:nvGraphicFramePr>
        <p:xfrm>
          <a:off x="-1" y="1006166"/>
          <a:ext cx="12192000" cy="583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534"/>
                <a:gridCol w="5082694"/>
                <a:gridCol w="1064106"/>
                <a:gridCol w="838200"/>
                <a:gridCol w="821267"/>
                <a:gridCol w="728133"/>
                <a:gridCol w="855134"/>
                <a:gridCol w="618066"/>
                <a:gridCol w="873587"/>
                <a:gridCol w="938279"/>
              </a:tblGrid>
              <a:tr h="1208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5383" marR="45383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закупки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Размещено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Экономия,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Среднее кол-во участников, 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8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Всего размещено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числе: с МСП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кол-во, шт.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сумма, млн. 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кол-во, шт.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Правительство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60,61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3,77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здравоохранения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13,32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3,50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просвещения и воспитания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173,64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57,41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40,45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агропромышленного комплекса и развития сельских территорий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302,99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16,76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12,38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0,82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природных ресурсов и экологии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0,78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68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искусства и культурной политики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157,11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45,68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1,63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физической культуры и спорта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120,29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3,26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социального развития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446,71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260,22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346,00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182,80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251,00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40,28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1,72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молодёжного развития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Министерство жилищно-коммунального хозяйства и строительства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1 072,63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транспорта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152,19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71,54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28,43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Министерство экономического развития и промышленности Ульяновской области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773,18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742,73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B050"/>
                          </a:solidFill>
                          <a:effectLst/>
                        </a:rPr>
                        <a:t>742,73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Агентство ветеринарии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46,33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1,53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39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Агентство государственного строительного и жилищного надзора Ульяновской области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21,98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Министерство имущественных отношений Ульяновской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  <a:tr h="26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3 358,23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1 223,70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469,00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1 072,43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362,00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58,81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83" marR="453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9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22698" y="4177728"/>
            <a:ext cx="7546605" cy="2984"/>
          </a:xfrm>
          <a:prstGeom prst="line">
            <a:avLst/>
          </a:prstGeom>
          <a:ln w="47625" cmpd="dbl">
            <a:solidFill>
              <a:srgbClr val="12608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4"/>
          <p:cNvSpPr txBox="1">
            <a:spLocks/>
          </p:cNvSpPr>
          <p:nvPr/>
        </p:nvSpPr>
        <p:spPr>
          <a:xfrm>
            <a:off x="382246" y="331710"/>
            <a:ext cx="11427509" cy="105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1</a:t>
            </a:r>
            <a:endParaRPr lang="ru-RU" sz="32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518" y="105034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3">
            <a:extLst>
              <a:ext uri="{FF2B5EF4-FFF2-40B4-BE49-F238E27FC236}">
                <a16:creationId xmlns="" xmlns:a16="http://schemas.microsoft.com/office/drawing/2014/main" id="{7B0408AD-F06C-4A19-B50F-8A8066C8A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6327246"/>
            <a:ext cx="9432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Ульяновск,  </a:t>
            </a:r>
            <a:r>
              <a:rPr lang="ru-RU" altLang="ru-RU" sz="2000" b="1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charset="0"/>
              </a:rPr>
              <a:t>2023</a:t>
            </a:r>
            <a:endParaRPr lang="ru-RU" altLang="ru-RU" sz="2000" b="1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2518" y="2742681"/>
            <a:ext cx="11692833" cy="1372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968" marR="6387" algn="ctr">
              <a:spcBef>
                <a:spcPts val="126"/>
              </a:spcBef>
            </a:pPr>
            <a: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cap="all" dirty="0" smtClean="0">
                <a:solidFill>
                  <a:srgbClr val="126087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механизм перехода закупочной деятельности с федерального закона № 44-Фз на федеральный закон № 223-ФЗ</a:t>
            </a:r>
            <a:endParaRPr lang="ru-RU" b="1" cap="all" dirty="0">
              <a:solidFill>
                <a:srgbClr val="126087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356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180" y="166255"/>
            <a:ext cx="11143129" cy="109104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ч. 8.1 ст. 3 ФЕДЕРАЛЬНОГО ЗАКОНА № 223-ФЗ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4" y="0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91967" y="4359869"/>
            <a:ext cx="4103972" cy="868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214" y="987136"/>
            <a:ext cx="118668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Заказчик </a:t>
            </a:r>
            <a:r>
              <a:rPr lang="ru-RU" sz="2200" b="1" dirty="0">
                <a:solidFill>
                  <a:srgbClr val="FF0000"/>
                </a:solidFill>
              </a:rPr>
              <a:t>не </a:t>
            </a:r>
            <a:r>
              <a:rPr lang="ru-RU" sz="2200" b="1" dirty="0" smtClean="0">
                <a:solidFill>
                  <a:srgbClr val="FF0000"/>
                </a:solidFill>
              </a:rPr>
              <a:t>выполнил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обязанности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осуществить закупки у СМСП в течение календарного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года в </a:t>
            </a:r>
            <a:r>
              <a:rPr lang="ru-RU" sz="2200" b="1" dirty="0" smtClean="0">
                <a:solidFill>
                  <a:srgbClr val="FF0000"/>
                </a:solidFill>
              </a:rPr>
              <a:t>объёме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, установленном ПП РФ либо </a:t>
            </a:r>
            <a:r>
              <a:rPr lang="ru-RU" sz="2200" b="1" dirty="0">
                <a:solidFill>
                  <a:srgbClr val="FF0000"/>
                </a:solidFill>
              </a:rPr>
              <a:t>разместил недостоверную информацию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о ГОЗ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таких субъектов, включенной в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отчёт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, либо </a:t>
            </a:r>
            <a:r>
              <a:rPr lang="ru-RU" sz="2200" b="1" dirty="0">
                <a:solidFill>
                  <a:srgbClr val="FF0000"/>
                </a:solidFill>
              </a:rPr>
              <a:t>не разместил указанный </a:t>
            </a:r>
            <a:r>
              <a:rPr lang="ru-RU" sz="2200" b="1" dirty="0" smtClean="0">
                <a:solidFill>
                  <a:srgbClr val="FF0000"/>
                </a:solidFill>
              </a:rPr>
              <a:t>отчёт </a:t>
            </a:r>
            <a:r>
              <a:rPr lang="ru-RU" sz="2200" b="1" dirty="0">
                <a:solidFill>
                  <a:srgbClr val="FF0000"/>
                </a:solidFill>
              </a:rPr>
              <a:t>в ЕИС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</a:rPr>
              <a:t>ПоЗ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 данного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заказчика с 1 февраля года, следующего за прошедшим календарным годом, и до завершения этого года признается неразмещенным в соответствии с требованиями Закона №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223-ФЗ.</a:t>
            </a:r>
          </a:p>
          <a:p>
            <a:pPr algn="just"/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Заказчик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руководствуется правилами Закона №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44-ФЗ в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части: </a:t>
            </a: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1) обоснования НМЦД, цены контракта, заключаемого с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ЕП;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2) выбора способа определения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поставщика; 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3) осуществления закупок у СМП,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СОНКО; 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4) применения требований к участникам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закупок; 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5) оценки заявок, окончательных предложений участников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закупок; 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6) создания и функционирования комиссии по осуществлению закупок; </a:t>
            </a: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7) определения поставщика (исполнителя, подрядчика) в соответствии с установленными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правилами;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8) осуществления закупки у ЕП в соответствии с ч. 1 ст. 93 Закона №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223-ФЗ.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180" y="166255"/>
            <a:ext cx="11143129" cy="109104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МОЖНО ЛИ ВЕРНУТЬСЯ С 44-ФЗ на 223-ФЗ?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4" y="0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91967" y="4359869"/>
            <a:ext cx="4103972" cy="868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214" y="987136"/>
            <a:ext cx="118668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Письмо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Минфина РФ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от 07.03.2023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24-07-08/19169</a:t>
            </a:r>
          </a:p>
          <a:p>
            <a:pPr algn="just"/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отношении возврата к осуществлению закупок в соответствии с Законом №  223-ФЗ следует отметить, что часть 8.1 статьи 3 Закона N 223-ФЗ предусматривает признание положения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закупке неразмещенным исключительно до завершения года </a:t>
            </a:r>
            <a:r>
              <a:rPr lang="ru-RU" sz="2200" dirty="0">
                <a:solidFill>
                  <a:srgbClr val="FF0000"/>
                </a:solidFill>
              </a:rPr>
              <a:t>(</a:t>
            </a:r>
            <a:r>
              <a:rPr lang="ru-RU" sz="2200" b="1" dirty="0">
                <a:solidFill>
                  <a:srgbClr val="FF0000"/>
                </a:solidFill>
              </a:rPr>
              <a:t>с 1 февраля года, следующего за прошедшим</a:t>
            </a:r>
            <a:r>
              <a:rPr lang="ru-RU" sz="2200" dirty="0">
                <a:solidFill>
                  <a:srgbClr val="FF0000"/>
                </a:solidFill>
              </a:rPr>
              <a:t>)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, в связи с чем </a:t>
            </a:r>
            <a:r>
              <a:rPr lang="ru-RU" sz="2200" b="1" dirty="0">
                <a:solidFill>
                  <a:srgbClr val="FF0000"/>
                </a:solidFill>
              </a:rPr>
              <a:t>положения указанной части не распространяются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 </a:t>
            </a:r>
            <a:r>
              <a:rPr lang="ru-RU" sz="2200" b="1" dirty="0">
                <a:solidFill>
                  <a:srgbClr val="FF0000"/>
                </a:solidFill>
              </a:rPr>
              <a:t>правоотношения по истечении такого </a:t>
            </a:r>
            <a:r>
              <a:rPr lang="ru-RU" sz="2200" b="1" dirty="0" smtClean="0">
                <a:solidFill>
                  <a:srgbClr val="FF0000"/>
                </a:solidFill>
              </a:rPr>
              <a:t>периода.</a:t>
            </a:r>
          </a:p>
          <a:p>
            <a:pPr algn="just"/>
            <a:endParaRPr lang="ru-RU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 Не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забываем разместить планы закупок </a:t>
            </a:r>
            <a:r>
              <a:rPr lang="ru-RU" sz="2200" b="1" dirty="0">
                <a:solidFill>
                  <a:srgbClr val="FF0000"/>
                </a:solidFill>
              </a:rPr>
              <a:t>до 31.12.2023 г.</a:t>
            </a:r>
          </a:p>
        </p:txBody>
      </p:sp>
    </p:spTree>
    <p:extLst>
      <p:ext uri="{BB962C8B-B14F-4D97-AF65-F5344CB8AC3E}">
        <p14:creationId xmlns:p14="http://schemas.microsoft.com/office/powerpoint/2010/main" val="42830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180" y="166255"/>
            <a:ext cx="11143129" cy="109104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ПОЗИЦИИ ГОСОРГАНОВ </a:t>
            </a:r>
            <a:b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</a:b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ПО ОБЪЁМАМ ЗАКУПКИ У СМСП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4" y="0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91967" y="4359869"/>
            <a:ext cx="4103972" cy="868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214" y="1163782"/>
            <a:ext cx="1186680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Письмо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Федерального казначейства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от 20.02.2023 № 07-04-14/14-270</a:t>
            </a:r>
          </a:p>
          <a:p>
            <a:pPr algn="just"/>
            <a:endParaRPr lang="ru-RU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Вопрос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Должен ли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такой заказчик выполнить объёмы закупок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 СМСП за 2023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год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и как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это сделать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algn="just"/>
            <a:endParaRPr lang="ru-RU" sz="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Ответ: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В соответствии с п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3 ч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 8.1 ст.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3 Федерального закона № 223-ФЗ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на таких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заказчиков </a:t>
            </a:r>
            <a:r>
              <a:rPr lang="ru-RU" sz="2200" b="1" dirty="0">
                <a:solidFill>
                  <a:srgbClr val="FF0000"/>
                </a:solidFill>
              </a:rPr>
              <a:t>распространяются требования </a:t>
            </a:r>
            <a:r>
              <a:rPr lang="ru-RU" sz="2200" b="1" dirty="0" smtClean="0">
                <a:solidFill>
                  <a:srgbClr val="FF0000"/>
                </a:solidFill>
              </a:rPr>
              <a:t>к объёму </a:t>
            </a:r>
            <a:r>
              <a:rPr lang="ru-RU" sz="2200" b="1" dirty="0">
                <a:solidFill>
                  <a:srgbClr val="FF0000"/>
                </a:solidFill>
              </a:rPr>
              <a:t>закупок </a:t>
            </a:r>
            <a:r>
              <a:rPr lang="ru-RU" sz="2200" b="1" dirty="0" smtClean="0">
                <a:solidFill>
                  <a:srgbClr val="FF0000"/>
                </a:solidFill>
              </a:rPr>
              <a:t>у СМП и СОНКО в соответствии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с Федеральным законом </a:t>
            </a:r>
            <a:r>
              <a:rPr lang="ru-RU" sz="2200" b="1" dirty="0">
                <a:solidFill>
                  <a:srgbClr val="FF0000"/>
                </a:solidFill>
              </a:rPr>
              <a:t>№44-ФЗ, </a:t>
            </a:r>
            <a:r>
              <a:rPr lang="ru-RU" sz="2200" b="1" dirty="0" smtClean="0">
                <a:solidFill>
                  <a:srgbClr val="FF0000"/>
                </a:solidFill>
              </a:rPr>
              <a:t>но не требования </a:t>
            </a:r>
            <a:r>
              <a:rPr lang="ru-RU" sz="2200" b="1" dirty="0">
                <a:solidFill>
                  <a:srgbClr val="FF0000"/>
                </a:solidFill>
              </a:rPr>
              <a:t>постановления Правительства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от 11.12.2014 № 1352</a:t>
            </a:r>
            <a:r>
              <a:rPr lang="ru-RU" sz="2200" dirty="0">
                <a:solidFill>
                  <a:srgbClr val="FF0000"/>
                </a:solidFill>
              </a:rPr>
              <a:t>,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а именно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необходимо осуществить 25%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от совокупного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годового объёма закупок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 субъектов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МСП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и СОНО в соответствии с ч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. 1ст.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30 Федерального закона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№44-ФЗ.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Во исполнение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указанных требований, при проведении закупочных процедур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в извещении о закупке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необходимо устанавливать соответствующие преимущества для участников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в соответствии с требованиями Федерального закона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№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44-ФЗ.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180" y="166255"/>
            <a:ext cx="11143129" cy="10910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ПОЗИЦИИ ГОСОРГАНОВ </a:t>
            </a:r>
            <a:b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</a:br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ПО ОБЪЁМАМ ЗАКУПКИ У СМСП И ГОДОВОМУ ОТЧЁТУ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4" y="0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91967" y="4359869"/>
            <a:ext cx="4103972" cy="868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214" y="1163782"/>
            <a:ext cx="11866803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rgbClr val="0049AC"/>
                </a:solidFill>
              </a:rPr>
              <a:t>Письмо Минфина России от 10.07.2023 №</a:t>
            </a:r>
            <a:r>
              <a:rPr lang="ru-RU" sz="2400" b="1" dirty="0" smtClean="0">
                <a:solidFill>
                  <a:srgbClr val="0049AC"/>
                </a:solidFill>
              </a:rPr>
              <a:t>24-07-09/64150</a:t>
            </a:r>
          </a:p>
          <a:p>
            <a:pPr algn="just"/>
            <a:endParaRPr lang="ru-RU" sz="9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Учитывая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положения п. 3 ч. 8.1 ст. 3 Закона № 223-ФЗ, заказчики, указанные в ч. 8.1 ст. 3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Федерального закона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№ 223-ФЗ, не руководствуются ч. 4 и 4.1 ст. 30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Федерального закона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44-ФЗ, в связи с чем </a:t>
            </a:r>
            <a:r>
              <a:rPr lang="ru-RU" sz="2200" b="1" dirty="0" smtClean="0">
                <a:solidFill>
                  <a:srgbClr val="FF0000"/>
                </a:solidFill>
              </a:rPr>
              <a:t>отчёт по 44-ФЗ об объёме </a:t>
            </a:r>
            <a:r>
              <a:rPr lang="ru-RU" sz="2200" b="1" dirty="0">
                <a:solidFill>
                  <a:srgbClr val="FF0000"/>
                </a:solidFill>
              </a:rPr>
              <a:t>закупок у СМП, СОНО такими заказчиками </a:t>
            </a: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не </a:t>
            </a:r>
            <a:r>
              <a:rPr lang="ru-RU" sz="2200" b="1" dirty="0">
                <a:solidFill>
                  <a:srgbClr val="FF0000"/>
                </a:solidFill>
              </a:rPr>
              <a:t>составляется и не размещается </a:t>
            </a:r>
            <a:r>
              <a:rPr lang="ru-RU" sz="2200" b="1" dirty="0" smtClean="0">
                <a:solidFill>
                  <a:srgbClr val="FF0000"/>
                </a:solidFill>
              </a:rPr>
              <a:t>ЕИС.</a:t>
            </a:r>
          </a:p>
          <a:p>
            <a:pPr algn="just"/>
            <a:endParaRPr lang="ru-RU" sz="900" b="1" dirty="0">
              <a:solidFill>
                <a:srgbClr val="FF0000"/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При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этом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Федеральный закон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№ 223-ФЗ не содержат исключений, в соответствии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которыми заказчики не должны составлять годовой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отчёт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о закупке товаров, работ, услуг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у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СМСП и размещать его в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ЕИС.</a:t>
            </a:r>
          </a:p>
          <a:p>
            <a:pPr algn="just"/>
            <a:endParaRPr lang="ru-RU" sz="9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В 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</a:rPr>
              <a:t>этой связи такие </a:t>
            </a:r>
            <a:r>
              <a:rPr lang="ru-RU" sz="2200" b="1" dirty="0">
                <a:solidFill>
                  <a:srgbClr val="FF0000"/>
                </a:solidFill>
              </a:rPr>
              <a:t>заказчики составляют годовой </a:t>
            </a:r>
            <a:r>
              <a:rPr lang="ru-RU" sz="2200" b="1" dirty="0" smtClean="0">
                <a:solidFill>
                  <a:srgbClr val="FF0000"/>
                </a:solidFill>
              </a:rPr>
              <a:t>отчёт по 223-ФЗ </a:t>
            </a:r>
            <a:r>
              <a:rPr lang="ru-RU" sz="2200" b="1" dirty="0">
                <a:solidFill>
                  <a:srgbClr val="FF0000"/>
                </a:solidFill>
              </a:rPr>
              <a:t>о закупке у СМСП и размещают его в ЕИС не позднее 1 февраля года, следующего за прошедшим календарным </a:t>
            </a:r>
            <a:r>
              <a:rPr lang="ru-RU" sz="2200" b="1" dirty="0" smtClean="0">
                <a:solidFill>
                  <a:srgbClr val="FF0000"/>
                </a:solidFill>
              </a:rPr>
              <a:t>годом.</a:t>
            </a:r>
          </a:p>
          <a:p>
            <a:pPr algn="just"/>
            <a:endParaRPr lang="ru-RU" sz="2200" b="1" dirty="0">
              <a:solidFill>
                <a:srgbClr val="FF0000"/>
              </a:solidFill>
            </a:endParaRPr>
          </a:p>
          <a:p>
            <a:pPr algn="just"/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4180" y="166255"/>
            <a:ext cx="11143129" cy="1091044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126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PT Astra Serif" panose="020A0603040505020204" pitchFamily="18" charset="-52"/>
              </a:rPr>
              <a:t>АЛГОРИТМ ВОЗВРАТА С 44-ФЗ на 223-ФЗ </a:t>
            </a:r>
            <a:endParaRPr lang="ru-RU" sz="3400" b="1" dirty="0">
              <a:solidFill>
                <a:srgbClr val="1260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PT Astra Serif" panose="020A0603040505020204" pitchFamily="18" charset="-52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148389" y="3677474"/>
            <a:ext cx="5130503" cy="216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214" y="0"/>
            <a:ext cx="913929" cy="7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391967" y="4359869"/>
            <a:ext cx="4103972" cy="8684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47625" rIns="95250" bIns="47625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500" kern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214" y="1163782"/>
            <a:ext cx="1186680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	Для перехода с 01.01.2024 года на закупочную деятельность в соответствии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с правилами Федерального закона № 223-ФЗ заказчику необходимо:</a:t>
            </a:r>
          </a:p>
          <a:p>
            <a:pPr algn="just"/>
            <a:endParaRPr lang="ru-RU" sz="9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1. Актуализировать Положение о закупке (с учетом Типового положения):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	должно быть размещено в ЕИС и содержать положения, определяющие особенности участия субъектов МСП в закупках с учётом требований ПП РФ №1352;</a:t>
            </a:r>
          </a:p>
          <a:p>
            <a:pPr algn="just"/>
            <a:endParaRPr lang="ru-RU" sz="900" dirty="0" smtClean="0">
              <a:solidFill>
                <a:schemeClr val="accent5">
                  <a:lumMod val="75000"/>
                </a:schemeClr>
              </a:solidFill>
              <a:ea typeface="PT Astra Serif" panose="020A0603040505020204" pitchFamily="18" charset="-52"/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	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2.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Актуализировать перечень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ТРУ,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закупка которых осуществляется у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СМСП: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	должен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быть размещен в ЕИС для проведения закупки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ТРУ с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установленным требованием об участии в закупке только субъектов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ea typeface="PT Astra Serif" panose="020A0603040505020204" pitchFamily="18" charset="-52"/>
              </a:rPr>
              <a:t>МСП;</a:t>
            </a:r>
          </a:p>
          <a:p>
            <a:pPr algn="just"/>
            <a:endParaRPr lang="ru-RU" sz="900" dirty="0">
              <a:solidFill>
                <a:schemeClr val="accent5">
                  <a:lumMod val="75000"/>
                </a:schemeClr>
              </a:solidFill>
              <a:ea typeface="PT Astra Serif" panose="020A0603040505020204" pitchFamily="18" charset="-52"/>
            </a:endParaRPr>
          </a:p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3. Согласовать и разместить в ЕИС План закупки (с разделом СМСП) и План закупки ИПВП и ЛС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(дата размещения: не позднее 31 декабря 2023 года).</a:t>
            </a:r>
          </a:p>
          <a:p>
            <a:pPr algn="just"/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	Важно!!! </a:t>
            </a:r>
            <a:r>
              <a:rPr lang="ru-RU" sz="2200" b="1" dirty="0">
                <a:solidFill>
                  <a:srgbClr val="FF0000"/>
                </a:solidFill>
              </a:rPr>
              <a:t>Годовой отчёт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о закупках у субъектов МСП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размещается </a:t>
            </a:r>
            <a:r>
              <a:rPr lang="ru-RU" sz="2200" b="1" dirty="0">
                <a:solidFill>
                  <a:srgbClr val="FF0000"/>
                </a:solidFill>
              </a:rPr>
              <a:t>не позднее 1 февраля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года, следующего за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</a:rPr>
              <a:t>отчётным  </a:t>
            </a:r>
            <a:endParaRPr lang="ru-RU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5790</TotalTime>
  <Words>1079</Words>
  <Application>Microsoft Office PowerPoint</Application>
  <PresentationFormat>Произвольный</PresentationFormat>
  <Paragraphs>406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круглый стол по теме: «Отдельные аспекты регулирования корпоративных закупок»</vt:lpstr>
      <vt:lpstr>ИТОГИ НА 1 ОКТЯБРЯ 2023 ГОДА</vt:lpstr>
      <vt:lpstr> </vt:lpstr>
      <vt:lpstr>Презентация PowerPoint</vt:lpstr>
      <vt:lpstr>ч. 8.1 ст. 3 ФЕДЕРАЛЬНОГО ЗАКОНА № 223-ФЗ</vt:lpstr>
      <vt:lpstr>МОЖНО ЛИ ВЕРНУТЬСЯ С 44-ФЗ на 223-ФЗ?</vt:lpstr>
      <vt:lpstr>ПОЗИЦИИ ГОСОРГАНОВ  ПО ОБЪЁМАМ ЗАКУПКИ У СМСП</vt:lpstr>
      <vt:lpstr>ПОЗИЦИИ ГОСОРГАНОВ  ПО ОБЪЁМАМ ЗАКУПКИ У СМСП И ГОДОВОМУ ОТЧЁТУ</vt:lpstr>
      <vt:lpstr>АЛГОРИТМ ВОЗВРАТА С 44-ФЗ на 223-ФЗ </vt:lpstr>
      <vt:lpstr>  О типовых ошибках при внесении изменений в положение о закупке товаров, работ, услуг</vt:lpstr>
      <vt:lpstr>Типовое положение о закупке </vt:lpstr>
      <vt:lpstr>МОНИТОРИНГ ПОЛОЖЕНИЙ О ЗАКУПКЕ ТРУ</vt:lpstr>
      <vt:lpstr>РЕЗУЛЬТАТЫ МОНИТОРИНГА</vt:lpstr>
      <vt:lpstr>ТИПОВЫЕ ОШИБКИ ПРИ ВНЕСЕНИИ ИЗМЕНЕНИЙ  В ПОЛОЖЕНИЕ О ЗАКУПКЕ </vt:lpstr>
      <vt:lpstr>НАРУШЕНИЕ СРОКА ВНЕСЕНИЯ ИЗМЕНЕНИЙ  В ПОЛОЖЕНИЕ О ЗАКУПКЕ</vt:lpstr>
      <vt:lpstr>РАЗМЕЩЕНИЕ ПЕРЕЧНЯ ВЗАИМОЗАВИСИМЫХ ЛИЦ В НАРУШЕНИИ ПП РФ № 908</vt:lpstr>
      <vt:lpstr>УКАЗАНИЕ ОФИЦИАЛЬНОГО САЙТА ДРУГОГО ЗАКАЗЧИКА</vt:lpstr>
      <vt:lpstr>ОТСУТСТВИЕ ПОЛОЖЕНИЙ В ЧАСТИ ГОДОВОГО ОБЪЁМА ЗАКУПОК</vt:lpstr>
      <vt:lpstr>ОТСУТСТВИЕ ГРИФА УТВЕРЖДЕНИЯ УЧРЕДИТЕЛЯ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Ульянова Ксения Игоревна</dc:creator>
  <cp:lastModifiedBy>Гафуров Денис Муслимович</cp:lastModifiedBy>
  <cp:revision>400</cp:revision>
  <cp:lastPrinted>2023-02-02T08:05:32Z</cp:lastPrinted>
  <dcterms:created xsi:type="dcterms:W3CDTF">2022-06-09T10:21:49Z</dcterms:created>
  <dcterms:modified xsi:type="dcterms:W3CDTF">2023-11-17T08:27:39Z</dcterms:modified>
</cp:coreProperties>
</file>